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7" r:id="rId3"/>
    <p:sldId id="261" r:id="rId4"/>
    <p:sldId id="257" r:id="rId5"/>
    <p:sldId id="258" r:id="rId6"/>
    <p:sldId id="259" r:id="rId7"/>
    <p:sldId id="260" r:id="rId8"/>
    <p:sldId id="282" r:id="rId9"/>
    <p:sldId id="262" r:id="rId10"/>
    <p:sldId id="283" r:id="rId11"/>
    <p:sldId id="279" r:id="rId12"/>
    <p:sldId id="280" r:id="rId13"/>
    <p:sldId id="272" r:id="rId14"/>
    <p:sldId id="274" r:id="rId15"/>
    <p:sldId id="275" r:id="rId16"/>
    <p:sldId id="277" r:id="rId17"/>
    <p:sldId id="284" r:id="rId18"/>
    <p:sldId id="285" r:id="rId19"/>
    <p:sldId id="286" r:id="rId20"/>
    <p:sldId id="264" r:id="rId21"/>
    <p:sldId id="263" r:id="rId22"/>
    <p:sldId id="265" r:id="rId23"/>
    <p:sldId id="281" r:id="rId24"/>
    <p:sldId id="266" r:id="rId25"/>
    <p:sldId id="268" r:id="rId26"/>
    <p:sldId id="269" r:id="rId27"/>
    <p:sldId id="270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8" autoAdjust="0"/>
    <p:restoredTop sz="86377" autoAdjust="0"/>
  </p:normalViewPr>
  <p:slideViewPr>
    <p:cSldViewPr>
      <p:cViewPr varScale="1">
        <p:scale>
          <a:sx n="89" d="100"/>
          <a:sy n="89" d="100"/>
        </p:scale>
        <p:origin x="96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BCDFA-0A71-47DF-9E2B-D5CD65865D3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EC01114-B2F4-4B51-871A-8B3F780C354D}">
      <dgm:prSet phldrT="[Text]"/>
      <dgm:spPr/>
      <dgm:t>
        <a:bodyPr/>
        <a:lstStyle/>
        <a:p>
          <a:r>
            <a:rPr lang="en-GB" dirty="0" smtClean="0"/>
            <a:t>Controller and tablet </a:t>
          </a:r>
          <a:endParaRPr lang="en-GB" dirty="0"/>
        </a:p>
      </dgm:t>
    </dgm:pt>
    <dgm:pt modelId="{98A72032-0EB9-4C0E-9D1C-E2FB5415BBAB}" type="parTrans" cxnId="{50211A53-FBC8-430D-A732-ACA546034A45}">
      <dgm:prSet/>
      <dgm:spPr/>
      <dgm:t>
        <a:bodyPr/>
        <a:lstStyle/>
        <a:p>
          <a:endParaRPr lang="en-GB"/>
        </a:p>
      </dgm:t>
    </dgm:pt>
    <dgm:pt modelId="{E8B4A52A-82D7-4B4E-88C5-FFCB4D4997B1}" type="sibTrans" cxnId="{50211A53-FBC8-430D-A732-ACA546034A45}">
      <dgm:prSet/>
      <dgm:spPr/>
      <dgm:t>
        <a:bodyPr/>
        <a:lstStyle/>
        <a:p>
          <a:endParaRPr lang="en-GB"/>
        </a:p>
      </dgm:t>
    </dgm:pt>
    <dgm:pt modelId="{A8421C2F-47BE-441F-BC49-F947593B0DEA}" type="pres">
      <dgm:prSet presAssocID="{75ABCDFA-0A71-47DF-9E2B-D5CD65865D38}" presName="Name0" presStyleCnt="0">
        <dgm:presLayoutVars>
          <dgm:chMax/>
          <dgm:chPref/>
          <dgm:dir/>
        </dgm:presLayoutVars>
      </dgm:prSet>
      <dgm:spPr/>
    </dgm:pt>
    <dgm:pt modelId="{82B36F65-DA23-4826-825C-7ACB3E437C77}" type="pres">
      <dgm:prSet presAssocID="{EEC01114-B2F4-4B51-871A-8B3F780C354D}" presName="composite" presStyleCnt="0">
        <dgm:presLayoutVars>
          <dgm:chMax val="1"/>
          <dgm:chPref val="1"/>
        </dgm:presLayoutVars>
      </dgm:prSet>
      <dgm:spPr/>
    </dgm:pt>
    <dgm:pt modelId="{C586F165-2839-472F-8976-8FC723DB8EC2}" type="pres">
      <dgm:prSet presAssocID="{EEC01114-B2F4-4B51-871A-8B3F780C354D}" presName="Accent" presStyleLbl="trAlignAcc1" presStyleIdx="0" presStyleCnt="1" custScaleX="1294" custScaleY="10500" custLinFactNeighborX="5448" custLinFactNeighborY="-1049">
        <dgm:presLayoutVars>
          <dgm:chMax val="0"/>
          <dgm:chPref val="0"/>
        </dgm:presLayoutVars>
      </dgm:prSet>
      <dgm:spPr/>
    </dgm:pt>
    <dgm:pt modelId="{F8D9BC2F-BFFD-4963-853B-FB2E6A6488CA}" type="pres">
      <dgm:prSet presAssocID="{EEC01114-B2F4-4B51-871A-8B3F780C354D}" presName="Image" presStyleLbl="alignImgPlace1" presStyleIdx="0" presStyleCnt="1" custScaleX="100001" custScaleY="96771" custLinFactNeighborX="-14599" custLinFactNeighborY="1083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0DEDEE7-D063-4440-ACC2-52171975E53F}" type="pres">
      <dgm:prSet presAssocID="{EEC01114-B2F4-4B51-871A-8B3F780C354D}" presName="ChildComposite" presStyleCnt="0"/>
      <dgm:spPr/>
    </dgm:pt>
    <dgm:pt modelId="{4C592869-E843-411E-8806-230E54C6A964}" type="pres">
      <dgm:prSet presAssocID="{EEC01114-B2F4-4B51-871A-8B3F780C354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2E44010-4AD6-4C15-88F8-8A4DFFBAC6A4}" type="pres">
      <dgm:prSet presAssocID="{EEC01114-B2F4-4B51-871A-8B3F780C354D}" presName="Parent" presStyleLbl="revTx" presStyleIdx="0" presStyleCnt="1" custAng="0" custScaleX="82532" custScaleY="43973" custLinFactNeighborX="-10980" custLinFactNeighborY="232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211A53-FBC8-430D-A732-ACA546034A45}" srcId="{75ABCDFA-0A71-47DF-9E2B-D5CD65865D38}" destId="{EEC01114-B2F4-4B51-871A-8B3F780C354D}" srcOrd="0" destOrd="0" parTransId="{98A72032-0EB9-4C0E-9D1C-E2FB5415BBAB}" sibTransId="{E8B4A52A-82D7-4B4E-88C5-FFCB4D4997B1}"/>
    <dgm:cxn modelId="{CC902D60-B2AB-40C2-9960-BC850E33904C}" type="presOf" srcId="{EEC01114-B2F4-4B51-871A-8B3F780C354D}" destId="{A2E44010-4AD6-4C15-88F8-8A4DFFBAC6A4}" srcOrd="0" destOrd="0" presId="urn:microsoft.com/office/officeart/2008/layout/CaptionedPictures"/>
    <dgm:cxn modelId="{C585567B-08EB-494A-9D86-F17B19FE0AF4}" type="presOf" srcId="{75ABCDFA-0A71-47DF-9E2B-D5CD65865D38}" destId="{A8421C2F-47BE-441F-BC49-F947593B0DEA}" srcOrd="0" destOrd="0" presId="urn:microsoft.com/office/officeart/2008/layout/CaptionedPictures"/>
    <dgm:cxn modelId="{6C9C5246-B3DD-4650-BD11-B2A17B44D10A}" type="presParOf" srcId="{A8421C2F-47BE-441F-BC49-F947593B0DEA}" destId="{82B36F65-DA23-4826-825C-7ACB3E437C77}" srcOrd="0" destOrd="0" presId="urn:microsoft.com/office/officeart/2008/layout/CaptionedPictures"/>
    <dgm:cxn modelId="{BF3C8D20-E4D1-4486-81F1-DD17BD470398}" type="presParOf" srcId="{82B36F65-DA23-4826-825C-7ACB3E437C77}" destId="{C586F165-2839-472F-8976-8FC723DB8EC2}" srcOrd="0" destOrd="0" presId="urn:microsoft.com/office/officeart/2008/layout/CaptionedPictures"/>
    <dgm:cxn modelId="{9A74F7DB-2227-40FB-AB6E-ACDB290F9620}" type="presParOf" srcId="{82B36F65-DA23-4826-825C-7ACB3E437C77}" destId="{F8D9BC2F-BFFD-4963-853B-FB2E6A6488CA}" srcOrd="1" destOrd="0" presId="urn:microsoft.com/office/officeart/2008/layout/CaptionedPictures"/>
    <dgm:cxn modelId="{7B55E000-9FAF-43F3-B4F1-C694C7E50DE4}" type="presParOf" srcId="{82B36F65-DA23-4826-825C-7ACB3E437C77}" destId="{C0DEDEE7-D063-4440-ACC2-52171975E53F}" srcOrd="2" destOrd="0" presId="urn:microsoft.com/office/officeart/2008/layout/CaptionedPictures"/>
    <dgm:cxn modelId="{48C1D21C-199A-43A8-9DFC-CB4B49245D1A}" type="presParOf" srcId="{C0DEDEE7-D063-4440-ACC2-52171975E53F}" destId="{4C592869-E843-411E-8806-230E54C6A964}" srcOrd="0" destOrd="0" presId="urn:microsoft.com/office/officeart/2008/layout/CaptionedPictures"/>
    <dgm:cxn modelId="{71EDF814-15B9-4079-B562-5DEC3192B5C8}" type="presParOf" srcId="{C0DEDEE7-D063-4440-ACC2-52171975E53F}" destId="{A2E44010-4AD6-4C15-88F8-8A4DFFBAC6A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6F165-2839-472F-8976-8FC723DB8EC2}">
      <dsp:nvSpPr>
        <dsp:cNvPr id="0" name=""/>
        <dsp:cNvSpPr/>
      </dsp:nvSpPr>
      <dsp:spPr>
        <a:xfrm>
          <a:off x="4851864" y="3220387"/>
          <a:ext cx="75431" cy="7200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9BC2F-BFFD-4963-853B-FB2E6A6488CA}">
      <dsp:nvSpPr>
        <dsp:cNvPr id="0" name=""/>
        <dsp:cNvSpPr/>
      </dsp:nvSpPr>
      <dsp:spPr>
        <a:xfrm>
          <a:off x="1182871" y="1052743"/>
          <a:ext cx="5246422" cy="43137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44010-4AD6-4C15-88F8-8A4DFFBAC6A4}">
      <dsp:nvSpPr>
        <dsp:cNvPr id="0" name=""/>
        <dsp:cNvSpPr/>
      </dsp:nvSpPr>
      <dsp:spPr>
        <a:xfrm>
          <a:off x="1830981" y="5517232"/>
          <a:ext cx="4329934" cy="81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Controller and tablet </a:t>
          </a:r>
          <a:endParaRPr lang="en-GB" sz="3600" kern="1200" dirty="0"/>
        </a:p>
      </dsp:txBody>
      <dsp:txXfrm>
        <a:off x="1830981" y="5517232"/>
        <a:ext cx="4329934" cy="814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799F8-0F50-4565-BB85-7292FB25D44C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118D-9837-454E-94A3-6D785578B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10ABD4-8485-4C80-8FCB-DDA466C1C06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1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75252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40200" y="6094415"/>
            <a:ext cx="2895600" cy="358775"/>
          </a:xfrm>
        </p:spPr>
        <p:txBody>
          <a:bodyPr/>
          <a:lstStyle>
            <a:lvl1pPr algn="r">
              <a:defRPr sz="1108">
                <a:solidFill>
                  <a:srgbClr val="0066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54539" y="6234752"/>
            <a:ext cx="1845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 smtClean="0">
                <a:solidFill>
                  <a:srgbClr val="FFFFFF"/>
                </a:solidFill>
              </a:rPr>
              <a:t>@</a:t>
            </a:r>
            <a:r>
              <a:rPr lang="en-GB" sz="1500" dirty="0" err="1" smtClean="0">
                <a:solidFill>
                  <a:srgbClr val="FFFFFF"/>
                </a:solidFill>
              </a:rPr>
              <a:t>NHMFOfficial</a:t>
            </a:r>
            <a:endParaRPr lang="en-GB" sz="1500" dirty="0" smtClean="0">
              <a:solidFill>
                <a:srgbClr val="FFFF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 smtClean="0">
                <a:solidFill>
                  <a:srgbClr val="FFFFFF"/>
                </a:solidFill>
              </a:rPr>
              <a:t>#</a:t>
            </a:r>
            <a:r>
              <a:rPr lang="en-GB" sz="1500" dirty="0" err="1" smtClean="0">
                <a:solidFill>
                  <a:srgbClr val="FFFFFF"/>
                </a:solidFill>
              </a:rPr>
              <a:t>NHMFConference</a:t>
            </a: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9512" y="61424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maintaining assets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nhmf.co.uk/conference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7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3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B9C5-0873-4463-9254-C3C4C2A9E0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8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04D9-F11B-42CE-897E-9F419031E4CB}" type="datetimeFigureOut">
              <a:rPr lang="en-GB" smtClean="0"/>
              <a:pPr/>
              <a:t>24/01/2017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E764-0D5A-4939-B11C-2CA9619C79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341365"/>
            <a:ext cx="9180512" cy="251663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BEF800-4111-45B8-AFF9-3B763E0F0F50}" type="slidenum">
              <a:rPr lang="en-GB">
                <a:solidFill>
                  <a:srgbClr val="000000"/>
                </a:solidFill>
                <a:ea typeface="ＭＳ Ｐゴシック" pitchFamily="-10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14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88640"/>
            <a:ext cx="844061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4062" b="1" dirty="0" smtClean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4062" b="1" dirty="0" smtClean="0">
                <a:solidFill>
                  <a:srgbClr val="09449B"/>
                </a:solidFill>
                <a:ea typeface="Tahoma" panose="020B0604030504040204" pitchFamily="34" charset="0"/>
              </a:rPr>
              <a:t>Workshop </a:t>
            </a:r>
            <a:r>
              <a:rPr lang="en-US" sz="4062" dirty="0" smtClean="0">
                <a:solidFill>
                  <a:srgbClr val="09449B"/>
                </a:solidFill>
                <a:ea typeface="Tahoma" panose="020B0604030504040204" pitchFamily="34" charset="0"/>
              </a:rPr>
              <a:t>2e</a:t>
            </a:r>
            <a:r>
              <a:rPr lang="en-US" sz="4062" b="1" dirty="0" smtClean="0">
                <a:solidFill>
                  <a:srgbClr val="09449B"/>
                </a:solidFill>
                <a:ea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GB" sz="2954" dirty="0" smtClean="0">
                <a:solidFill>
                  <a:srgbClr val="0B3A99"/>
                </a:solidFill>
                <a:ea typeface="Tahoma" pitchFamily="34" charset="0"/>
              </a:rPr>
              <a:t>How can technology support stock condition surveys?</a:t>
            </a:r>
            <a:endParaRPr lang="en-US" sz="2954" dirty="0">
              <a:solidFill>
                <a:srgbClr val="0B3A99"/>
              </a:solidFill>
              <a:ea typeface="Tahoma" pitchFamily="34" charset="0"/>
            </a:endParaRPr>
          </a:p>
          <a:p>
            <a:pPr>
              <a:defRPr/>
            </a:pPr>
            <a:r>
              <a:rPr lang="en-US" sz="2954" dirty="0">
                <a:solidFill>
                  <a:srgbClr val="0B3A99"/>
                </a:solidFill>
                <a:ea typeface="Tahoma" pitchFamily="34" charset="0"/>
              </a:rPr>
              <a:t/>
            </a:r>
            <a:br>
              <a:rPr lang="en-US" sz="2954" dirty="0">
                <a:solidFill>
                  <a:srgbClr val="0B3A99"/>
                </a:solidFill>
                <a:ea typeface="Tahoma" pitchFamily="34" charset="0"/>
              </a:rPr>
            </a:br>
            <a:r>
              <a:rPr lang="en-US" sz="2585" dirty="0" smtClean="0">
                <a:solidFill>
                  <a:srgbClr val="000000"/>
                </a:solidFill>
              </a:rPr>
              <a:t>Speaker: </a:t>
            </a:r>
            <a:r>
              <a:rPr lang="en-US" sz="2500" dirty="0" smtClean="0">
                <a:solidFill>
                  <a:srgbClr val="09449B"/>
                </a:solidFill>
              </a:rPr>
              <a:t>Richard James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Solon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dirty="0" smtClean="0">
                <a:solidFill>
                  <a:srgbClr val="09449B"/>
                </a:solidFill>
              </a:rPr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500" dirty="0" smtClean="0">
                <a:solidFill>
                  <a:srgbClr val="09449B"/>
                </a:solidFill>
              </a:rPr>
              <a:t>Andrew </a:t>
            </a:r>
            <a:r>
              <a:rPr lang="en-US" sz="2500" dirty="0" err="1" smtClean="0">
                <a:solidFill>
                  <a:srgbClr val="09449B"/>
                </a:solidFill>
              </a:rPr>
              <a:t>Tolley</a:t>
            </a:r>
            <a:r>
              <a:rPr lang="en-US" sz="2500" dirty="0">
                <a:solidFill>
                  <a:srgbClr val="09449B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Solon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dirty="0" smtClean="0">
                <a:solidFill>
                  <a:srgbClr val="09449B"/>
                </a:solidFill>
              </a:rPr>
              <a:t>,</a:t>
            </a:r>
            <a:r>
              <a:rPr lang="en-US" sz="2000" dirty="0" smtClean="0">
                <a:solidFill>
                  <a:srgbClr val="09449B"/>
                </a:solidFill>
              </a:rPr>
              <a:t/>
            </a:r>
            <a:br>
              <a:rPr lang="en-US" sz="2000" dirty="0" smtClean="0">
                <a:solidFill>
                  <a:srgbClr val="09449B"/>
                </a:solidFill>
              </a:rPr>
            </a:br>
            <a:r>
              <a:rPr lang="en-US" sz="2500" dirty="0" smtClean="0">
                <a:solidFill>
                  <a:srgbClr val="09449B"/>
                </a:solidFill>
              </a:rPr>
              <a:t>Mark </a:t>
            </a:r>
            <a:r>
              <a:rPr lang="en-US" sz="2500" dirty="0" err="1" smtClean="0">
                <a:solidFill>
                  <a:srgbClr val="09449B"/>
                </a:solidFill>
              </a:rPr>
              <a:t>Pickance</a:t>
            </a:r>
            <a:r>
              <a:rPr lang="en-US" sz="2500" dirty="0" smtClean="0">
                <a:solidFill>
                  <a:srgbClr val="09449B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Director for </a:t>
            </a:r>
            <a:r>
              <a:rPr lang="en-GB" sz="2000" dirty="0" err="1" smtClean="0">
                <a:solidFill>
                  <a:srgbClr val="00B0F0"/>
                </a:solidFill>
              </a:rPr>
              <a:t>Upshott</a:t>
            </a:r>
            <a:r>
              <a:rPr lang="en-GB" sz="2000" dirty="0" smtClean="0">
                <a:solidFill>
                  <a:srgbClr val="00B0F0"/>
                </a:solidFill>
              </a:rPr>
              <a:t> UK Ltd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400" dirty="0" smtClean="0">
                <a:solidFill>
                  <a:srgbClr val="09449B"/>
                </a:solidFill>
              </a:rPr>
              <a:t>,</a:t>
            </a:r>
            <a:br>
              <a:rPr lang="en-US" sz="2400" dirty="0" smtClean="0">
                <a:solidFill>
                  <a:srgbClr val="09449B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585" dirty="0" smtClean="0">
                <a:solidFill>
                  <a:srgbClr val="000000"/>
                </a:solidFill>
              </a:rPr>
              <a:t>Chaired by: </a:t>
            </a:r>
            <a:r>
              <a:rPr lang="en-US" sz="2585" dirty="0" smtClean="0">
                <a:solidFill>
                  <a:srgbClr val="09449B"/>
                </a:solidFill>
              </a:rPr>
              <a:t>David Jarvis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King Street Housing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800" dirty="0">
                <a:solidFill>
                  <a:srgbClr val="09449B"/>
                </a:solidFill>
              </a:rPr>
              <a:t/>
            </a:r>
            <a:br>
              <a:rPr lang="en-US" sz="2800" dirty="0">
                <a:solidFill>
                  <a:srgbClr val="09449B"/>
                </a:solidFill>
              </a:rPr>
            </a:br>
            <a:r>
              <a:rPr lang="en-US" sz="2585" dirty="0" smtClean="0">
                <a:solidFill>
                  <a:srgbClr val="000000"/>
                </a:solidFill>
              </a:rPr>
              <a:t>Room: </a:t>
            </a:r>
            <a:r>
              <a:rPr lang="en-US" sz="2585" dirty="0" smtClean="0">
                <a:solidFill>
                  <a:srgbClr val="00B050"/>
                </a:solidFill>
              </a:rPr>
              <a:t>Dorset Room</a:t>
            </a: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</a:rPr>
              <a:t/>
            </a:r>
            <a:br>
              <a:rPr lang="en-US" sz="4062" b="1" dirty="0">
                <a:solidFill>
                  <a:srgbClr val="09449B"/>
                </a:solidFill>
              </a:rPr>
            </a:b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4062" b="1" dirty="0">
                <a:solidFill>
                  <a:srgbClr val="09449B"/>
                </a:solidFill>
                <a:latin typeface="Arial"/>
              </a:rPr>
            </a:br>
            <a:r>
              <a:rPr lang="en-US" sz="2585" kern="0" dirty="0">
                <a:solidFill>
                  <a:srgbClr val="FF0000"/>
                </a:solidFill>
              </a:rPr>
              <a:t/>
            </a:r>
            <a:br>
              <a:rPr lang="en-US" sz="2585" kern="0" dirty="0">
                <a:solidFill>
                  <a:srgbClr val="FF0000"/>
                </a:solidFill>
              </a:rPr>
            </a:br>
            <a:endParaRPr lang="en-US" sz="2585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6816757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ight Arrow 1"/>
          <p:cNvSpPr/>
          <p:nvPr/>
        </p:nvSpPr>
        <p:spPr>
          <a:xfrm rot="13101190">
            <a:off x="1619431" y="4197272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18742514">
            <a:off x="4065479" y="3929734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00864" y="4724598"/>
            <a:ext cx="162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Blocked ventilation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4761"/>
            <a:ext cx="6840760" cy="513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31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_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6768752" cy="5076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9712" y="6926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Case Study 2</a:t>
            </a:r>
            <a:endParaRPr lang="en-GB" sz="2400" dirty="0"/>
          </a:p>
        </p:txBody>
      </p:sp>
      <p:sp>
        <p:nvSpPr>
          <p:cNvPr id="4" name="Right Arrow 3"/>
          <p:cNvSpPr/>
          <p:nvPr/>
        </p:nvSpPr>
        <p:spPr>
          <a:xfrm>
            <a:off x="1691680" y="4941168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Check roof condition following reports of damp within the property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_0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0911"/>
            <a:ext cx="6834502" cy="512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_0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6696744" cy="5022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3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I_0033"/>
          <p:cNvPicPr>
            <a:picLocks noGrp="1" noChangeAspect="1"/>
          </p:cNvPicPr>
          <p:nvPr isPhoto="1"/>
        </p:nvPicPr>
        <p:blipFill>
          <a:blip r:embed="rId2" cstate="print">
            <a:lum brigh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672074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5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/>
          <a:stretch/>
        </p:blipFill>
        <p:spPr>
          <a:xfrm>
            <a:off x="1763688" y="2060848"/>
            <a:ext cx="4104456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8367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Case Study 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60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5" y="1196752"/>
            <a:ext cx="66247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ight Arrow 2"/>
          <p:cNvSpPr/>
          <p:nvPr/>
        </p:nvSpPr>
        <p:spPr>
          <a:xfrm rot="11604960">
            <a:off x="1967197" y="2590867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03848" y="2655488"/>
            <a:ext cx="309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Inspection of roof to determine cause of damp within properties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56792"/>
            <a:ext cx="6672741" cy="50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6995120" cy="114300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Benefits &amp; Cost Savings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6995120" cy="3849291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200" b="1" dirty="0" smtClean="0">
                <a:solidFill>
                  <a:prstClr val="black"/>
                </a:solidFill>
              </a:rPr>
              <a:t>Benefits Achieved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200" dirty="0" smtClean="0">
                <a:solidFill>
                  <a:prstClr val="black"/>
                </a:solidFill>
              </a:rPr>
              <a:t>Speeds </a:t>
            </a:r>
            <a:r>
              <a:rPr lang="en-GB" sz="2200" dirty="0">
                <a:solidFill>
                  <a:prstClr val="black"/>
                </a:solidFill>
              </a:rPr>
              <a:t>up the inspection process for roof related work.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200" dirty="0">
                <a:solidFill>
                  <a:prstClr val="black"/>
                </a:solidFill>
              </a:rPr>
              <a:t>Improved safety for surveyors and tenants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200" dirty="0">
                <a:solidFill>
                  <a:prstClr val="black"/>
                </a:solidFill>
              </a:rPr>
              <a:t>Reduced </a:t>
            </a:r>
            <a:r>
              <a:rPr lang="en-GB" sz="2200" dirty="0" smtClean="0">
                <a:solidFill>
                  <a:prstClr val="black"/>
                </a:solidFill>
              </a:rPr>
              <a:t>complaints associated with scaffolding</a:t>
            </a:r>
            <a:endParaRPr lang="en-GB" sz="22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200" dirty="0">
                <a:solidFill>
                  <a:prstClr val="black"/>
                </a:solidFill>
              </a:rPr>
              <a:t>Significant savings on scaffold </a:t>
            </a:r>
            <a:r>
              <a:rPr lang="en-GB" sz="2200" dirty="0" smtClean="0">
                <a:solidFill>
                  <a:prstClr val="black"/>
                </a:solidFill>
              </a:rPr>
              <a:t>costs</a:t>
            </a: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Solon’s </a:t>
            </a:r>
            <a:r>
              <a:rPr lang="en-GB" dirty="0"/>
              <a:t>E</a:t>
            </a:r>
            <a:r>
              <a:rPr lang="en-GB" dirty="0" smtClean="0"/>
              <a:t>xperience in </a:t>
            </a:r>
            <a:r>
              <a:rPr lang="en-GB" dirty="0"/>
              <a:t>U</a:t>
            </a:r>
            <a:r>
              <a:rPr lang="en-GB" dirty="0" smtClean="0"/>
              <a:t>sing a UAV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 to Solon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we chose UAV (drone)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a UAV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examples of drone surveys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Benefits &amp; cost savings achieved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prstClr val="black"/>
                </a:solidFill>
              </a:rPr>
              <a:t>Limitations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&amp; other considerations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prstClr val="black"/>
                </a:solidFill>
              </a:rPr>
              <a:t>Legal requirements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Setup &amp; running costs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Further </a:t>
            </a:r>
            <a:r>
              <a:rPr lang="en-GB" dirty="0" smtClean="0"/>
              <a:t>uses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24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995120" cy="1143000"/>
          </a:xfrm>
        </p:spPr>
        <p:txBody>
          <a:bodyPr/>
          <a:lstStyle/>
          <a:p>
            <a:r>
              <a:rPr lang="en-GB" dirty="0" smtClean="0"/>
              <a:t>Benefits &amp; Cost Savings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6995120" cy="406531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400" b="1" dirty="0" smtClean="0">
                <a:solidFill>
                  <a:prstClr val="black"/>
                </a:solidFill>
              </a:rPr>
              <a:t>Cost Savings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To date in 16/17 </a:t>
            </a:r>
            <a:r>
              <a:rPr lang="en-GB" sz="2400" dirty="0">
                <a:solidFill>
                  <a:prstClr val="black"/>
                </a:solidFill>
              </a:rPr>
              <a:t>we have saved </a:t>
            </a:r>
            <a:r>
              <a:rPr lang="en-GB" sz="2400" b="1" dirty="0">
                <a:solidFill>
                  <a:prstClr val="black"/>
                </a:solidFill>
              </a:rPr>
              <a:t>Approx. £11,000 </a:t>
            </a:r>
            <a:r>
              <a:rPr lang="en-GB" sz="2400" dirty="0" smtClean="0">
                <a:solidFill>
                  <a:prstClr val="black"/>
                </a:solidFill>
              </a:rPr>
              <a:t>over </a:t>
            </a:r>
            <a:r>
              <a:rPr lang="en-GB" sz="2400" dirty="0">
                <a:solidFill>
                  <a:prstClr val="black"/>
                </a:solidFill>
              </a:rPr>
              <a:t>21 roof </a:t>
            </a:r>
            <a:r>
              <a:rPr lang="en-GB" sz="2400" dirty="0" smtClean="0">
                <a:solidFill>
                  <a:prstClr val="black"/>
                </a:solidFill>
              </a:rPr>
              <a:t>inspections (</a:t>
            </a:r>
            <a:r>
              <a:rPr lang="en-GB" sz="2400" i="1" dirty="0" smtClean="0">
                <a:solidFill>
                  <a:prstClr val="black"/>
                </a:solidFill>
              </a:rPr>
              <a:t>less </a:t>
            </a:r>
            <a:r>
              <a:rPr lang="en-GB" sz="2400" i="1" dirty="0" smtClean="0">
                <a:solidFill>
                  <a:prstClr val="black"/>
                </a:solidFill>
              </a:rPr>
              <a:t>set up costs)</a:t>
            </a:r>
            <a:r>
              <a:rPr lang="en-GB" sz="2400" dirty="0" smtClean="0">
                <a:solidFill>
                  <a:prstClr val="black"/>
                </a:solidFill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/>
              <a:t>Hope to save </a:t>
            </a:r>
            <a:r>
              <a:rPr lang="en-GB" sz="2400" dirty="0"/>
              <a:t>£</a:t>
            </a:r>
            <a:r>
              <a:rPr lang="en-GB" sz="2400" dirty="0" smtClean="0"/>
              <a:t>12-15K </a:t>
            </a:r>
            <a:r>
              <a:rPr lang="en-GB" sz="2400" dirty="0" smtClean="0"/>
              <a:t>annually</a:t>
            </a:r>
            <a:endParaRPr lang="en-GB" sz="2400" dirty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Against these savings must be factored the annual costs: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Annual CAA renewal fee - £112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Drone Insurance premium £550 (could be reduced with less cover/ different insurer)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Savings </a:t>
            </a:r>
            <a:r>
              <a:rPr lang="en-GB" sz="2400" dirty="0" smtClean="0"/>
              <a:t>will vary </a:t>
            </a:r>
            <a:r>
              <a:rPr lang="en-GB" sz="2400" dirty="0"/>
              <a:t>with </a:t>
            </a:r>
            <a:r>
              <a:rPr lang="en-GB" sz="2400" dirty="0" smtClean="0"/>
              <a:t>different stock profiles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06" y="836712"/>
            <a:ext cx="701851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Limitations &amp; Other considerations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6995120" cy="3921299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Weather dependency for drone </a:t>
            </a:r>
            <a:r>
              <a:rPr lang="en-GB" sz="2400" dirty="0" smtClean="0">
                <a:solidFill>
                  <a:prstClr val="black"/>
                </a:solidFill>
              </a:rPr>
              <a:t>operations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Control interference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Unsuitable sites</a:t>
            </a:r>
            <a:endParaRPr lang="en-GB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Training </a:t>
            </a:r>
            <a:r>
              <a:rPr lang="en-GB" sz="2400" dirty="0">
                <a:solidFill>
                  <a:prstClr val="black"/>
                </a:solidFill>
              </a:rPr>
              <a:t>/ licencing process, time and costs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Evolving </a:t>
            </a:r>
            <a:r>
              <a:rPr lang="en-GB" sz="2400" dirty="0" smtClean="0">
                <a:solidFill>
                  <a:prstClr val="black"/>
                </a:solidFill>
              </a:rPr>
              <a:t>Civil Aviation Authority (CAA) </a:t>
            </a:r>
            <a:r>
              <a:rPr lang="en-GB" sz="2400" dirty="0">
                <a:solidFill>
                  <a:prstClr val="black"/>
                </a:solidFill>
              </a:rPr>
              <a:t>regulation / compliance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4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995120" cy="1143000"/>
          </a:xfrm>
        </p:spPr>
        <p:txBody>
          <a:bodyPr/>
          <a:lstStyle/>
          <a:p>
            <a:r>
              <a:rPr lang="en-GB" dirty="0" smtClean="0"/>
              <a:t>Legal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6995120" cy="4281339"/>
          </a:xfrm>
        </p:spPr>
        <p:txBody>
          <a:bodyPr>
            <a:normAutofit fontScale="92500" lnSpcReduction="10000"/>
          </a:bodyPr>
          <a:lstStyle/>
          <a:p>
            <a:pPr marL="457200" lvl="2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800" b="1" dirty="0" smtClean="0">
                <a:solidFill>
                  <a:prstClr val="black"/>
                </a:solidFill>
              </a:rPr>
              <a:t>Restrictions  </a:t>
            </a:r>
          </a:p>
          <a:p>
            <a:pPr marL="457200" lvl="2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800" dirty="0" smtClean="0">
                <a:solidFill>
                  <a:prstClr val="black"/>
                </a:solidFill>
              </a:rPr>
              <a:t>You must not fly a drone:</a:t>
            </a:r>
          </a:p>
          <a:p>
            <a:pPr marL="685800" lvl="2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Over </a:t>
            </a:r>
            <a:r>
              <a:rPr lang="en-GB" sz="2800" dirty="0">
                <a:solidFill>
                  <a:prstClr val="black"/>
                </a:solidFill>
              </a:rPr>
              <a:t>or within 150 meters of a ‘congested area’</a:t>
            </a:r>
          </a:p>
          <a:p>
            <a:pPr marL="685800" lvl="2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Over or within an open air assembly of more than 1000 persons</a:t>
            </a:r>
          </a:p>
          <a:p>
            <a:pPr marL="685800" lvl="2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within 50 metres of any vessel, </a:t>
            </a:r>
            <a:r>
              <a:rPr lang="en-GB" sz="2800" dirty="0" smtClean="0">
                <a:solidFill>
                  <a:prstClr val="black"/>
                </a:solidFill>
              </a:rPr>
              <a:t>vehicle, person </a:t>
            </a:r>
            <a:r>
              <a:rPr lang="en-GB" sz="2800" dirty="0">
                <a:solidFill>
                  <a:prstClr val="black"/>
                </a:solidFill>
              </a:rPr>
              <a:t>or structure which is not under the</a:t>
            </a:r>
            <a:br>
              <a:rPr lang="en-GB" sz="2800" dirty="0">
                <a:solidFill>
                  <a:prstClr val="black"/>
                </a:solidFill>
              </a:rPr>
            </a:br>
            <a:r>
              <a:rPr lang="en-GB" sz="2800" dirty="0">
                <a:solidFill>
                  <a:prstClr val="black"/>
                </a:solidFill>
              </a:rPr>
              <a:t>control of the person in charge of the aircraft.</a:t>
            </a:r>
          </a:p>
          <a:p>
            <a:pPr marL="685800" lvl="2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Higher than 400 feet above you or 500 metres horizontally from 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6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6995120" cy="1143000"/>
          </a:xfrm>
        </p:spPr>
        <p:txBody>
          <a:bodyPr/>
          <a:lstStyle/>
          <a:p>
            <a:r>
              <a:rPr lang="en-GB" dirty="0" smtClean="0"/>
              <a:t>Legal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6995120" cy="3705275"/>
          </a:xfrm>
        </p:spPr>
        <p:txBody>
          <a:bodyPr>
            <a:normAutofit lnSpcReduction="10000"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</a:t>
            </a:r>
            <a:r>
              <a:rPr lang="en-GB" dirty="0" smtClean="0">
                <a:solidFill>
                  <a:prstClr val="black"/>
                </a:solidFill>
              </a:rPr>
              <a:t>CAA </a:t>
            </a:r>
            <a:r>
              <a:rPr lang="en-GB" dirty="0">
                <a:solidFill>
                  <a:prstClr val="black"/>
                </a:solidFill>
              </a:rPr>
              <a:t>governs the use of UAVs in the UK 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Permission from CAA is required to operate a UAV in ‘congested areas’ and within 50m of a structure or property. 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aircraft must be operated in accordance with </a:t>
            </a:r>
            <a:r>
              <a:rPr lang="en-GB" dirty="0" smtClean="0">
                <a:solidFill>
                  <a:prstClr val="black"/>
                </a:solidFill>
              </a:rPr>
              <a:t>your </a:t>
            </a:r>
            <a:r>
              <a:rPr lang="en-GB" dirty="0">
                <a:solidFill>
                  <a:prstClr val="black"/>
                </a:solidFill>
              </a:rPr>
              <a:t>CAA permission </a:t>
            </a:r>
            <a:r>
              <a:rPr lang="en-GB" dirty="0" smtClean="0">
                <a:solidFill>
                  <a:prstClr val="black"/>
                </a:solidFill>
              </a:rPr>
              <a:t>and your (approved) operations manual</a:t>
            </a:r>
            <a:endParaRPr lang="en-GB" sz="2400" dirty="0">
              <a:solidFill>
                <a:prstClr val="black"/>
              </a:solidFill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aircraft must remain within visual line of sight during </a:t>
            </a:r>
            <a:r>
              <a:rPr lang="en-GB" dirty="0" smtClean="0">
                <a:solidFill>
                  <a:prstClr val="black"/>
                </a:solidFill>
              </a:rPr>
              <a:t>flight (VLOS) of the pilot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6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19" y="767111"/>
            <a:ext cx="6979001" cy="1143000"/>
          </a:xfrm>
        </p:spPr>
        <p:txBody>
          <a:bodyPr/>
          <a:lstStyle/>
          <a:p>
            <a:r>
              <a:rPr lang="en-GB" dirty="0" smtClean="0"/>
              <a:t>Legal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699512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Requirements for CAA permission for commercial </a:t>
            </a:r>
            <a:r>
              <a:rPr lang="en-GB" sz="2600" b="1" u="sng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operation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dirty="0" smtClean="0"/>
              <a:t>UAV </a:t>
            </a:r>
            <a:r>
              <a:rPr lang="en-GB" sz="1800" dirty="0"/>
              <a:t>Pilot qualification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Theory  </a:t>
            </a:r>
            <a:r>
              <a:rPr lang="en-GB" sz="1800" dirty="0">
                <a:solidFill>
                  <a:prstClr val="black"/>
                </a:solidFill>
              </a:rPr>
              <a:t>(similar </a:t>
            </a:r>
            <a:r>
              <a:rPr lang="en-GB" sz="1800" dirty="0" smtClean="0">
                <a:solidFill>
                  <a:prstClr val="black"/>
                </a:solidFill>
              </a:rPr>
              <a:t>in content </a:t>
            </a:r>
            <a:r>
              <a:rPr lang="en-GB" sz="1800" dirty="0">
                <a:solidFill>
                  <a:prstClr val="black"/>
                </a:solidFill>
              </a:rPr>
              <a:t>to </a:t>
            </a:r>
            <a:r>
              <a:rPr lang="en-GB" sz="1800" dirty="0" smtClean="0">
                <a:solidFill>
                  <a:prstClr val="black"/>
                </a:solidFill>
              </a:rPr>
              <a:t>private pilots licence </a:t>
            </a:r>
            <a:r>
              <a:rPr lang="en-GB" sz="1800" dirty="0">
                <a:solidFill>
                  <a:prstClr val="black"/>
                </a:solidFill>
              </a:rPr>
              <a:t>+ </a:t>
            </a:r>
            <a:r>
              <a:rPr lang="en-GB" sz="1800" dirty="0" smtClean="0">
                <a:solidFill>
                  <a:prstClr val="black"/>
                </a:solidFill>
              </a:rPr>
              <a:t>Drone </a:t>
            </a:r>
            <a:r>
              <a:rPr lang="en-GB" sz="1800" dirty="0">
                <a:solidFill>
                  <a:prstClr val="black"/>
                </a:solidFill>
              </a:rPr>
              <a:t>specific)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GB" sz="1800" dirty="0" smtClean="0">
                <a:solidFill>
                  <a:prstClr val="black"/>
                </a:solidFill>
              </a:rPr>
              <a:t>Practical </a:t>
            </a:r>
            <a:r>
              <a:rPr lang="en-GB" sz="1800" dirty="0">
                <a:solidFill>
                  <a:prstClr val="black"/>
                </a:solidFill>
              </a:rPr>
              <a:t>(flight </a:t>
            </a:r>
            <a:r>
              <a:rPr lang="en-GB" sz="1800" dirty="0" smtClean="0">
                <a:solidFill>
                  <a:prstClr val="black"/>
                </a:solidFill>
              </a:rPr>
              <a:t>test)</a:t>
            </a:r>
            <a:endParaRPr lang="en-GB" sz="1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prstClr val="black"/>
                </a:solidFill>
              </a:rPr>
              <a:t>Operations Manual – working document (for approval by CAA)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prstClr val="black"/>
                </a:solidFill>
              </a:rPr>
              <a:t>Suitable insurance cover for intended work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prstClr val="black"/>
                </a:solidFill>
              </a:rPr>
              <a:t>Payment of fee to CAA for issue of Permission for </a:t>
            </a:r>
            <a:r>
              <a:rPr lang="en-GB" sz="1800" dirty="0" smtClean="0">
                <a:solidFill>
                  <a:prstClr val="black"/>
                </a:solidFill>
              </a:rPr>
              <a:t>Commercial </a:t>
            </a:r>
            <a:r>
              <a:rPr lang="en-GB" sz="1800" dirty="0">
                <a:solidFill>
                  <a:prstClr val="black"/>
                </a:solidFill>
              </a:rPr>
              <a:t>Operation)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prstClr val="black"/>
                </a:solidFill>
              </a:rPr>
              <a:t>Mobilisation - Expect it to take 6 to 9 months from decision to fully operational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995120" cy="1143000"/>
          </a:xfrm>
        </p:spPr>
        <p:txBody>
          <a:bodyPr/>
          <a:lstStyle/>
          <a:p>
            <a:r>
              <a:rPr lang="en-GB" dirty="0" smtClean="0"/>
              <a:t>Setup &amp; Running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6995120" cy="392129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400" b="1" dirty="0">
                <a:solidFill>
                  <a:prstClr val="black"/>
                </a:solidFill>
              </a:rPr>
              <a:t>Our costs were: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Drone purchase - </a:t>
            </a:r>
            <a:r>
              <a:rPr lang="en-GB" sz="2400" b="1" dirty="0">
                <a:solidFill>
                  <a:prstClr val="black"/>
                </a:solidFill>
              </a:rPr>
              <a:t>£1100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Tablet purchase (</a:t>
            </a:r>
            <a:r>
              <a:rPr lang="en-GB" sz="2400" dirty="0" err="1">
                <a:solidFill>
                  <a:prstClr val="black"/>
                </a:solidFill>
              </a:rPr>
              <a:t>ipad</a:t>
            </a:r>
            <a:r>
              <a:rPr lang="en-GB" sz="2400" dirty="0">
                <a:solidFill>
                  <a:prstClr val="black"/>
                </a:solidFill>
              </a:rPr>
              <a:t> mini) - </a:t>
            </a:r>
            <a:r>
              <a:rPr lang="en-GB" sz="2400" b="1" dirty="0">
                <a:solidFill>
                  <a:prstClr val="black"/>
                </a:solidFill>
              </a:rPr>
              <a:t>£300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Pilot training x 2 – </a:t>
            </a:r>
            <a:r>
              <a:rPr lang="en-GB" sz="2400" b="1" dirty="0">
                <a:solidFill>
                  <a:prstClr val="black"/>
                </a:solidFill>
              </a:rPr>
              <a:t>circa £1500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Insurance (annual premium) - </a:t>
            </a:r>
            <a:r>
              <a:rPr lang="en-GB" sz="2400" b="1" dirty="0">
                <a:solidFill>
                  <a:prstClr val="black"/>
                </a:solidFill>
              </a:rPr>
              <a:t>£550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CAA permission application fee - </a:t>
            </a:r>
            <a:r>
              <a:rPr lang="en-GB" sz="2400" b="1" dirty="0">
                <a:solidFill>
                  <a:prstClr val="black"/>
                </a:solidFill>
              </a:rPr>
              <a:t>£112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Bits and pieces 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-  </a:t>
            </a:r>
            <a:r>
              <a:rPr lang="en-GB" sz="2400" b="1" dirty="0">
                <a:solidFill>
                  <a:prstClr val="black"/>
                </a:solidFill>
              </a:rPr>
              <a:t>£300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u="sng" dirty="0">
                <a:solidFill>
                  <a:prstClr val="black"/>
                </a:solidFill>
              </a:rPr>
              <a:t>Total – circa £3800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995120" cy="1143000"/>
          </a:xfrm>
        </p:spPr>
        <p:txBody>
          <a:bodyPr/>
          <a:lstStyle/>
          <a:p>
            <a:r>
              <a:rPr lang="en-GB" dirty="0" smtClean="0"/>
              <a:t>Further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6995120" cy="3921299"/>
          </a:xfrm>
        </p:spPr>
        <p:txBody>
          <a:bodyPr/>
          <a:lstStyle/>
          <a:p>
            <a:r>
              <a:rPr lang="en-GB" dirty="0" smtClean="0"/>
              <a:t>Plan to start using on the cyclical maintenance programmes to get a better understanding of repairs required to improve the control of budget, scope of work and delivery timescales.</a:t>
            </a:r>
          </a:p>
        </p:txBody>
      </p:sp>
    </p:spTree>
    <p:extLst>
      <p:ext uri="{BB962C8B-B14F-4D97-AF65-F5344CB8AC3E}">
        <p14:creationId xmlns:p14="http://schemas.microsoft.com/office/powerpoint/2010/main" val="2776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GB" dirty="0"/>
              <a:t>Introduction to Solon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marL="457200" lvl="0" indent="-457200"/>
            <a:r>
              <a:rPr lang="en-GB" dirty="0"/>
              <a:t>Established in 1974 Solon is a Registered Provider based in Bristol</a:t>
            </a:r>
          </a:p>
          <a:p>
            <a:pPr marL="457200" lvl="0" indent="-457200"/>
            <a:r>
              <a:rPr lang="en-GB" dirty="0" smtClean="0"/>
              <a:t>Owns </a:t>
            </a:r>
            <a:r>
              <a:rPr lang="en-GB" dirty="0" smtClean="0"/>
              <a:t>1300 </a:t>
            </a:r>
            <a:r>
              <a:rPr lang="en-GB" dirty="0"/>
              <a:t>affordable homes mainly in Bristol &amp; South </a:t>
            </a:r>
            <a:r>
              <a:rPr lang="en-GB" dirty="0" smtClean="0"/>
              <a:t>Gloucestershire</a:t>
            </a:r>
          </a:p>
          <a:p>
            <a:pPr marL="457200" lvl="0" indent="-457200"/>
            <a:r>
              <a:rPr lang="en-GB" dirty="0"/>
              <a:t>Large number of inner city pre 1900 street properties</a:t>
            </a:r>
          </a:p>
          <a:p>
            <a:pPr marL="0" lvl="0" indent="0">
              <a:buNone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298" y="4869160"/>
            <a:ext cx="1883827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42" y="692696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Introduction to Solon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82" y="2204864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Typical Solon Properties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9"/>
          <a:stretch/>
        </p:blipFill>
        <p:spPr>
          <a:xfrm>
            <a:off x="535382" y="2964000"/>
            <a:ext cx="2248565" cy="161079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3966"/>
            <a:ext cx="2880320" cy="1613513"/>
          </a:xfrm>
          <a:prstGeom prst="rect">
            <a:avLst/>
          </a:prstGeom>
        </p:spPr>
      </p:pic>
      <p:pic>
        <p:nvPicPr>
          <p:cNvPr id="8" name="Picture 7" descr="M:\Customer Services\Asset Management\Properties\Tottenham Place\Expernal pics\IMG_7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5218"/>
            <a:ext cx="2908244" cy="386220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367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995120" cy="1512168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prstClr val="black"/>
                </a:solidFill>
                <a:latin typeface="+mn-lt"/>
              </a:rPr>
              <a:t>Why we chose UAV </a:t>
            </a:r>
            <a:r>
              <a:rPr lang="en-GB" sz="6000" b="1" dirty="0" smtClean="0">
                <a:solidFill>
                  <a:prstClr val="black"/>
                </a:solidFill>
                <a:latin typeface="+mn-lt"/>
              </a:rPr>
              <a:t>(drone) technology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6995120" cy="377728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Stock includes a high proportion of properties with difficult to access areas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Found we were spending a lot on scaffold for inspection </a:t>
            </a:r>
            <a:r>
              <a:rPr lang="en-GB" sz="2400" dirty="0" smtClean="0">
                <a:solidFill>
                  <a:prstClr val="black"/>
                </a:solidFill>
              </a:rPr>
              <a:t>purposes</a:t>
            </a:r>
            <a:endParaRPr lang="en-GB" sz="24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Scaffold staying up on properties for a prolonged period of time resulting in customer dissatisfaction and additional cost</a:t>
            </a:r>
            <a:endParaRPr lang="en-GB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Roof defects taking time to explore and rectify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S</a:t>
            </a:r>
            <a:r>
              <a:rPr lang="en-GB" sz="2400" dirty="0" smtClean="0">
                <a:solidFill>
                  <a:prstClr val="black"/>
                </a:solidFill>
              </a:rPr>
              <a:t>caffold causing disturbance </a:t>
            </a:r>
            <a:r>
              <a:rPr lang="en-GB" sz="2400" dirty="0" smtClean="0">
                <a:solidFill>
                  <a:prstClr val="black"/>
                </a:solidFill>
              </a:rPr>
              <a:t>and risk to staff, customers and the public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A drone offered a quick and </a:t>
            </a:r>
            <a:r>
              <a:rPr lang="en-GB" sz="2400" dirty="0" smtClean="0">
                <a:solidFill>
                  <a:prstClr val="black"/>
                </a:solidFill>
              </a:rPr>
              <a:t>cheaper </a:t>
            </a:r>
            <a:r>
              <a:rPr lang="en-GB" sz="2400" dirty="0" smtClean="0">
                <a:solidFill>
                  <a:prstClr val="black"/>
                </a:solidFill>
              </a:rPr>
              <a:t>way of inspecting difficult to access </a:t>
            </a:r>
            <a:r>
              <a:rPr lang="en-GB" sz="2400" dirty="0" smtClean="0">
                <a:solidFill>
                  <a:prstClr val="black"/>
                </a:solidFill>
              </a:rPr>
              <a:t>areas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  <a:latin typeface="+mn-lt"/>
              </a:rPr>
              <a:t>So What is a UAV – in brief..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37" y="1700808"/>
            <a:ext cx="6995120" cy="42055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800" dirty="0" smtClean="0">
                <a:solidFill>
                  <a:prstClr val="black"/>
                </a:solidFill>
              </a:rPr>
              <a:t> 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Unmanned Aerial Vehicle (UAV</a:t>
            </a:r>
            <a:r>
              <a:rPr lang="en-GB" sz="2800" dirty="0" smtClean="0">
                <a:solidFill>
                  <a:prstClr val="black"/>
                </a:solidFill>
              </a:rPr>
              <a:t>)</a:t>
            </a:r>
            <a:endParaRPr lang="en-GB" sz="28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Remotely controlled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Quadcopter configuration   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Stable flight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Electronic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2800" dirty="0" smtClean="0">
                <a:solidFill>
                  <a:prstClr val="black"/>
                </a:solidFill>
              </a:rPr>
              <a:t>battery) powered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 bwMode="auto">
          <a:xfrm>
            <a:off x="5091869" y="2636913"/>
            <a:ext cx="227986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>
                <a:solidFill>
                  <a:srgbClr val="FF0000"/>
                </a:solidFill>
                <a:latin typeface="Calibri Light" panose="020F0302020204030204"/>
              </a:rPr>
              <a:t>The control system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1696259"/>
              </p:ext>
            </p:extLst>
          </p:nvPr>
        </p:nvGraphicFramePr>
        <p:xfrm>
          <a:off x="4738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3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800200"/>
          </a:xfrm>
        </p:spPr>
        <p:txBody>
          <a:bodyPr/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2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4846"/>
            <a:ext cx="3528392" cy="447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105273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Case Study 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980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663</Words>
  <Application>Microsoft Office PowerPoint</Application>
  <PresentationFormat>On-screen Show 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Gill Sans MT</vt:lpstr>
      <vt:lpstr>Tahoma</vt:lpstr>
      <vt:lpstr>Times New Roman</vt:lpstr>
      <vt:lpstr>Office Theme</vt:lpstr>
      <vt:lpstr>1_Default Design</vt:lpstr>
      <vt:lpstr>PowerPoint Presentation</vt:lpstr>
      <vt:lpstr>Solon’s Experience in Using a UAV</vt:lpstr>
      <vt:lpstr>Introduction to Solon</vt:lpstr>
      <vt:lpstr>Introduction to Solon</vt:lpstr>
      <vt:lpstr>Why we chose UAV (drone) technology</vt:lpstr>
      <vt:lpstr>So What is a UAV – in brief..</vt:lpstr>
      <vt:lpstr>The control system </vt:lpstr>
      <vt:lpstr>Case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&amp; Cost Savings</vt:lpstr>
      <vt:lpstr>Benefits &amp; Cost Savings</vt:lpstr>
      <vt:lpstr>Limitations &amp; Other considerations</vt:lpstr>
      <vt:lpstr>Legal Requirements</vt:lpstr>
      <vt:lpstr>Legal Requirements</vt:lpstr>
      <vt:lpstr>Legal Requirements</vt:lpstr>
      <vt:lpstr>Setup &amp; Running Costs</vt:lpstr>
      <vt:lpstr>Further Uses</vt:lpstr>
    </vt:vector>
  </TitlesOfParts>
  <Company>Solon South West Housing Association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Wilde</dc:creator>
  <cp:lastModifiedBy>Technician</cp:lastModifiedBy>
  <cp:revision>165</cp:revision>
  <cp:lastPrinted>2016-11-07T08:31:39Z</cp:lastPrinted>
  <dcterms:created xsi:type="dcterms:W3CDTF">2011-08-19T13:17:06Z</dcterms:created>
  <dcterms:modified xsi:type="dcterms:W3CDTF">2017-01-24T13:46:47Z</dcterms:modified>
</cp:coreProperties>
</file>