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26"/>
  </p:notesMasterIdLst>
  <p:handoutMasterIdLst>
    <p:handoutMasterId r:id="rId27"/>
  </p:handoutMasterIdLst>
  <p:sldIdLst>
    <p:sldId id="273" r:id="rId5"/>
    <p:sldId id="274" r:id="rId6"/>
    <p:sldId id="290" r:id="rId7"/>
    <p:sldId id="291" r:id="rId8"/>
    <p:sldId id="292" r:id="rId9"/>
    <p:sldId id="293" r:id="rId10"/>
    <p:sldId id="295" r:id="rId11"/>
    <p:sldId id="294" r:id="rId12"/>
    <p:sldId id="276" r:id="rId13"/>
    <p:sldId id="275" r:id="rId14"/>
    <p:sldId id="277" r:id="rId15"/>
    <p:sldId id="281" r:id="rId16"/>
    <p:sldId id="278" r:id="rId17"/>
    <p:sldId id="279" r:id="rId18"/>
    <p:sldId id="280" r:id="rId19"/>
    <p:sldId id="282" r:id="rId20"/>
    <p:sldId id="283" r:id="rId21"/>
    <p:sldId id="284" r:id="rId22"/>
    <p:sldId id="285" r:id="rId23"/>
    <p:sldId id="296" r:id="rId24"/>
    <p:sldId id="287" r:id="rId25"/>
  </p:sldIdLst>
  <p:sldSz cx="9144000" cy="6858000" type="screen4x3"/>
  <p:notesSz cx="6797675" cy="9928225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ie Phipps" initials="K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BED600"/>
    <a:srgbClr val="FDFFFF"/>
    <a:srgbClr val="FEFFFF"/>
    <a:srgbClr val="FFFFFF"/>
    <a:srgbClr val="000000"/>
    <a:srgbClr val="EEAF30"/>
    <a:srgbClr val="850057"/>
    <a:srgbClr val="003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757" autoAdjust="0"/>
  </p:normalViewPr>
  <p:slideViewPr>
    <p:cSldViewPr>
      <p:cViewPr varScale="1">
        <p:scale>
          <a:sx n="80" d="100"/>
          <a:sy n="80" d="100"/>
        </p:scale>
        <p:origin x="69" y="30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3B376C-3BDC-4778-A249-1826D1753D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94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334CBE-9A01-4222-9F57-C15883CB42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65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10ABD4-8485-4C80-8FCB-DDA466C1C063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8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7008"/>
          </a:xfrm>
        </p:spPr>
        <p:txBody>
          <a:bodyPr/>
          <a:lstStyle>
            <a:lvl1pPr>
              <a:defRPr sz="3323">
                <a:solidFill>
                  <a:srgbClr val="0070C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4"/>
            <a:ext cx="8229600" cy="4752529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0200" y="6094415"/>
            <a:ext cx="2895600" cy="358775"/>
          </a:xfrm>
        </p:spPr>
        <p:txBody>
          <a:bodyPr/>
          <a:lstStyle>
            <a:lvl1pPr algn="r">
              <a:defRPr sz="1108">
                <a:solidFill>
                  <a:srgbClr val="006699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254539" y="6234752"/>
            <a:ext cx="18453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500" dirty="0" smtClean="0">
                <a:solidFill>
                  <a:schemeClr val="bg1"/>
                </a:solidFill>
              </a:rPr>
              <a:t>@</a:t>
            </a:r>
            <a:r>
              <a:rPr lang="en-GB" sz="1500" dirty="0" err="1" smtClean="0">
                <a:solidFill>
                  <a:schemeClr val="bg1"/>
                </a:solidFill>
              </a:rPr>
              <a:t>NHMFOfficial</a:t>
            </a:r>
            <a:endParaRPr lang="en-GB" sz="1500" dirty="0" smtClean="0">
              <a:solidFill>
                <a:schemeClr val="bg1"/>
              </a:solidFill>
            </a:endParaRPr>
          </a:p>
          <a:p>
            <a:pPr algn="r"/>
            <a:r>
              <a:rPr lang="en-GB" sz="1500" dirty="0" smtClean="0">
                <a:solidFill>
                  <a:schemeClr val="bg1"/>
                </a:solidFill>
              </a:rPr>
              <a:t>#</a:t>
            </a:r>
            <a:r>
              <a:rPr lang="en-GB" sz="1500" dirty="0" err="1" smtClean="0">
                <a:solidFill>
                  <a:schemeClr val="bg1"/>
                </a:solidFill>
              </a:rPr>
              <a:t>NHMFConference</a:t>
            </a:r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79512" y="614241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GB" sz="1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en-GB" sz="1800" baseline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standard for maintaining assets</a:t>
            </a:r>
          </a:p>
          <a:p>
            <a:pPr algn="l"/>
            <a:r>
              <a:rPr lang="en-GB" sz="1800" baseline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nhmf.co.uk/conference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4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7008"/>
          </a:xfrm>
        </p:spPr>
        <p:txBody>
          <a:bodyPr/>
          <a:lstStyle>
            <a:lvl1pPr>
              <a:defRPr sz="3323">
                <a:solidFill>
                  <a:srgbClr val="0070C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35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AB9C5-0873-4463-9254-C3C4C2A9E0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10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4341365"/>
            <a:ext cx="9180512" cy="2516635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>
                <a:latin typeface="Arial" charset="0"/>
                <a:cs typeface="+mn-cs"/>
              </a:defRPr>
            </a:lvl1pPr>
          </a:lstStyle>
          <a:p>
            <a:pPr algn="l">
              <a:defRPr/>
            </a:pPr>
            <a:endParaRPr lang="en-GB" dirty="0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6BEF800-4111-45B8-AFF9-3B763E0F0F50}" type="slidenum">
              <a:rPr lang="en-GB">
                <a:solidFill>
                  <a:srgbClr val="000000"/>
                </a:solidFill>
                <a:ea typeface="ＭＳ Ｐゴシック" pitchFamily="-108" charset="-128"/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60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1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Arial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sz="2585">
          <a:solidFill>
            <a:schemeClr val="tx1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sz="2215">
          <a:solidFill>
            <a:schemeClr val="tx1"/>
          </a:solidFill>
          <a:latin typeface="+mn-lt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sz="1846">
          <a:solidFill>
            <a:schemeClr val="tx1"/>
          </a:solidFill>
          <a:latin typeface="+mn-lt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lwoods@pennington.org.uk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url?sa=i&amp;rct=j&amp;q=&amp;esrc=s&amp;source=images&amp;cd=&amp;cad=rja&amp;uact=8&amp;ved=0ahUKEwjnrKDUgdDPAhWIlxoKHX_-Dd4QjRwIBw&amp;url=https://cogitateit.wordpress.com/2015/10/27/thats-another-fine-mess-youve-gotten-us-into/&amp;psig=AFQjCNGq3-q4pATMiSYmZeV1aadi8Zv3Bw&amp;ust=1476181148389484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23528" y="908720"/>
            <a:ext cx="8440615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4062" b="1" dirty="0" smtClean="0">
              <a:solidFill>
                <a:srgbClr val="09449B"/>
              </a:solidFill>
              <a:ea typeface="Tahoma" panose="020B0604030504040204" pitchFamily="34" charset="0"/>
            </a:endParaRPr>
          </a:p>
          <a:p>
            <a:pPr>
              <a:defRPr/>
            </a:pPr>
            <a:r>
              <a:rPr lang="en-US" sz="4062" b="1" dirty="0" smtClean="0">
                <a:solidFill>
                  <a:srgbClr val="09449B"/>
                </a:solidFill>
                <a:ea typeface="Tahoma" panose="020B0604030504040204" pitchFamily="34" charset="0"/>
              </a:rPr>
              <a:t>Workshop 3b:</a:t>
            </a:r>
          </a:p>
          <a:p>
            <a:pPr>
              <a:defRPr/>
            </a:pPr>
            <a:r>
              <a:rPr lang="en-GB" sz="2954" dirty="0" smtClean="0">
                <a:solidFill>
                  <a:srgbClr val="0B3A99"/>
                </a:solidFill>
                <a:ea typeface="Tahoma" pitchFamily="34" charset="0"/>
              </a:rPr>
              <a:t>‘Compliance – to be G3 or not to be G3’</a:t>
            </a:r>
            <a:endParaRPr lang="en-US" sz="4062" dirty="0" smtClean="0">
              <a:solidFill>
                <a:srgbClr val="09449B"/>
              </a:solidFill>
              <a:ea typeface="Tahoma" panose="020B0604030504040204" pitchFamily="34" charset="0"/>
            </a:endParaRPr>
          </a:p>
          <a:p>
            <a:pPr>
              <a:defRPr/>
            </a:pPr>
            <a:r>
              <a:rPr lang="en-US" sz="4062" b="1" dirty="0" smtClean="0">
                <a:solidFill>
                  <a:srgbClr val="09449B"/>
                </a:solidFill>
                <a:latin typeface="Arial"/>
              </a:rPr>
              <a:t/>
            </a:r>
            <a:br>
              <a:rPr lang="en-US" sz="4062" b="1" dirty="0" smtClean="0">
                <a:solidFill>
                  <a:srgbClr val="09449B"/>
                </a:solidFill>
                <a:latin typeface="Arial"/>
              </a:rPr>
            </a:br>
            <a:r>
              <a:rPr lang="en-US" sz="2585" dirty="0" smtClean="0">
                <a:solidFill>
                  <a:srgbClr val="000000"/>
                </a:solidFill>
              </a:rPr>
              <a:t>Speaker: </a:t>
            </a:r>
            <a:r>
              <a:rPr lang="en-US" sz="2585" dirty="0" smtClean="0">
                <a:solidFill>
                  <a:srgbClr val="09449B"/>
                </a:solidFill>
              </a:rPr>
              <a:t>Lee Woods, </a:t>
            </a:r>
            <a:r>
              <a:rPr lang="en-US" sz="2000" dirty="0" smtClean="0">
                <a:solidFill>
                  <a:srgbClr val="00B0F0"/>
                </a:solidFill>
              </a:rPr>
              <a:t>(Pennington Choices)</a:t>
            </a:r>
            <a:r>
              <a:rPr lang="en-US" sz="2585" dirty="0" smtClean="0">
                <a:solidFill>
                  <a:srgbClr val="09449B"/>
                </a:solidFill>
              </a:rPr>
              <a:t/>
            </a:r>
            <a:br>
              <a:rPr lang="en-US" sz="2585" dirty="0" smtClean="0">
                <a:solidFill>
                  <a:srgbClr val="09449B"/>
                </a:solidFill>
              </a:rPr>
            </a:br>
            <a:r>
              <a:rPr lang="en-US" sz="2585" dirty="0" smtClean="0">
                <a:solidFill>
                  <a:srgbClr val="000000"/>
                </a:solidFill>
              </a:rPr>
              <a:t>Chaired by: </a:t>
            </a:r>
            <a:r>
              <a:rPr lang="en-US" sz="2585" dirty="0" smtClean="0">
                <a:solidFill>
                  <a:srgbClr val="09449B"/>
                </a:solidFill>
              </a:rPr>
              <a:t>Chloe McLaren Webb </a:t>
            </a:r>
            <a:r>
              <a:rPr lang="en-US" sz="2000" dirty="0">
                <a:solidFill>
                  <a:srgbClr val="00B0F0"/>
                </a:solidFill>
              </a:rPr>
              <a:t>(NHF)</a:t>
            </a:r>
          </a:p>
          <a:p>
            <a:pPr>
              <a:defRPr/>
            </a:pPr>
            <a:r>
              <a:rPr lang="en-US" sz="2585" dirty="0" smtClean="0">
                <a:solidFill>
                  <a:srgbClr val="000000"/>
                </a:solidFill>
              </a:rPr>
              <a:t>Room: </a:t>
            </a:r>
            <a:r>
              <a:rPr lang="en-US" sz="2585" dirty="0" smtClean="0">
                <a:solidFill>
                  <a:srgbClr val="FF3300"/>
                </a:solidFill>
              </a:rPr>
              <a:t>York Room</a:t>
            </a:r>
          </a:p>
          <a:p>
            <a:pPr>
              <a:defRPr/>
            </a:pPr>
            <a:r>
              <a:rPr lang="en-US" sz="4062" b="1" dirty="0">
                <a:solidFill>
                  <a:srgbClr val="09449B"/>
                </a:solidFill>
              </a:rPr>
              <a:t/>
            </a:r>
            <a:br>
              <a:rPr lang="en-US" sz="4062" b="1" dirty="0">
                <a:solidFill>
                  <a:srgbClr val="09449B"/>
                </a:solidFill>
              </a:rPr>
            </a:br>
            <a:endParaRPr lang="en-US" sz="2585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4062" b="1" dirty="0">
                <a:solidFill>
                  <a:srgbClr val="09449B"/>
                </a:solidFill>
                <a:latin typeface="Arial"/>
              </a:rPr>
              <a:t/>
            </a:r>
            <a:br>
              <a:rPr lang="en-US" sz="4062" b="1" dirty="0">
                <a:solidFill>
                  <a:srgbClr val="09449B"/>
                </a:solidFill>
                <a:latin typeface="Arial"/>
              </a:rPr>
            </a:br>
            <a:r>
              <a:rPr lang="en-US" sz="2585" kern="0" dirty="0">
                <a:solidFill>
                  <a:srgbClr val="FF0000"/>
                </a:solidFill>
              </a:rPr>
              <a:t/>
            </a:r>
            <a:br>
              <a:rPr lang="en-US" sz="2585" kern="0" dirty="0">
                <a:solidFill>
                  <a:srgbClr val="FF0000"/>
                </a:solidFill>
              </a:rPr>
            </a:br>
            <a:endParaRPr lang="en-US" sz="2585" kern="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06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Pitfall 1 - Governance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8229600" cy="4608512"/>
          </a:xfrm>
        </p:spPr>
        <p:txBody>
          <a:bodyPr/>
          <a:lstStyle/>
          <a:p>
            <a:pPr>
              <a:buNone/>
            </a:pPr>
            <a:r>
              <a:rPr lang="en-GB" sz="2800" b="1" dirty="0" smtClean="0">
                <a:solidFill>
                  <a:srgbClr val="003876"/>
                </a:solidFill>
              </a:rPr>
              <a:t>‘Governance is the key’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Poor functioning relationships - board/executive  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Boards assured all is well, when it is not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Don’t know, or haven’t asked 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For some, serious ‘gaps’ in provision and ‘compliance backlog’  - they don’t know!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Can result in a breach of legislation, codes and HCA regulatory code, therefore......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Boards require a ‘robust grip’ on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Pitfall 1 - Governance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7"/>
            <a:ext cx="8229600" cy="4536504"/>
          </a:xfrm>
        </p:spPr>
        <p:txBody>
          <a:bodyPr/>
          <a:lstStyle/>
          <a:p>
            <a:pPr>
              <a:buNone/>
            </a:pPr>
            <a:r>
              <a:rPr lang="en-GB" sz="2800" b="1" dirty="0" smtClean="0">
                <a:solidFill>
                  <a:srgbClr val="003876"/>
                </a:solidFill>
              </a:rPr>
              <a:t>‘Governance is the key’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Involvement, strategic priority, key strategic documents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Compliance framework, policies, KPI’s 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Do the Board know what risks/breaches exist? 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‘Roadmap’ towards full compliance?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Culture – open or closed?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Whistle blowing or disclosure to HCA?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Pitfall 2 - Asset data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7"/>
          </a:xfrm>
        </p:spPr>
        <p:txBody>
          <a:bodyPr/>
          <a:lstStyle/>
          <a:p>
            <a:pPr>
              <a:buNone/>
            </a:pPr>
            <a:r>
              <a:rPr lang="en-GB" sz="2800" b="1" dirty="0" smtClean="0">
                <a:solidFill>
                  <a:srgbClr val="003876"/>
                </a:solidFill>
              </a:rPr>
              <a:t>‘Assurance cannot be given’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Understand the value of data – it is dull, but vital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Use of excel, stand alone and multiple systems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Particular challenges for mergers and complex group structures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Core systems not developed sufficiently 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Checking out the gaps – validation, frequency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Check and test – for life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Central control, local variance</a:t>
            </a:r>
          </a:p>
          <a:p>
            <a:pPr>
              <a:buNone/>
            </a:pPr>
            <a:endParaRPr lang="en-GB" dirty="0" smtClean="0">
              <a:solidFill>
                <a:srgbClr val="003876"/>
              </a:solidFill>
            </a:endParaRPr>
          </a:p>
          <a:p>
            <a:endParaRPr lang="en-GB" dirty="0"/>
          </a:p>
        </p:txBody>
      </p:sp>
      <p:pic>
        <p:nvPicPr>
          <p:cNvPr id="10241" name="Picture 1" descr="C:\Users\lwoods\Desktop\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869160"/>
            <a:ext cx="2591191" cy="869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Pitfall 3 - Policies and procedures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536504"/>
          </a:xfrm>
        </p:spPr>
        <p:txBody>
          <a:bodyPr/>
          <a:lstStyle/>
          <a:p>
            <a:r>
              <a:rPr lang="en-GB" sz="2300" dirty="0" smtClean="0">
                <a:solidFill>
                  <a:srgbClr val="003876"/>
                </a:solidFill>
              </a:rPr>
              <a:t>Do you have them all?  Are they up-to-date?</a:t>
            </a:r>
          </a:p>
          <a:p>
            <a:r>
              <a:rPr lang="en-GB" sz="2300" dirty="0" smtClean="0">
                <a:solidFill>
                  <a:srgbClr val="003876"/>
                </a:solidFill>
              </a:rPr>
              <a:t>Do they address relevant legislation, approved codes?</a:t>
            </a:r>
          </a:p>
          <a:p>
            <a:r>
              <a:rPr lang="en-GB" sz="2300" dirty="0" smtClean="0">
                <a:solidFill>
                  <a:srgbClr val="003876"/>
                </a:solidFill>
              </a:rPr>
              <a:t>Have the Board approved them?</a:t>
            </a:r>
          </a:p>
          <a:p>
            <a:r>
              <a:rPr lang="en-GB" sz="2300" dirty="0" smtClean="0">
                <a:solidFill>
                  <a:srgbClr val="003876"/>
                </a:solidFill>
              </a:rPr>
              <a:t>Policy (statement of intent, the ‘what’)</a:t>
            </a:r>
          </a:p>
          <a:p>
            <a:r>
              <a:rPr lang="en-GB" sz="2300" dirty="0" smtClean="0">
                <a:solidFill>
                  <a:srgbClr val="003876"/>
                </a:solidFill>
              </a:rPr>
              <a:t>Procedure (the ‘how’) – includes a process map?</a:t>
            </a:r>
          </a:p>
          <a:p>
            <a:r>
              <a:rPr lang="en-GB" sz="2300" dirty="0" smtClean="0">
                <a:solidFill>
                  <a:srgbClr val="003876"/>
                </a:solidFill>
              </a:rPr>
              <a:t>Do they set out roles, responsibilities and timelines clearly?</a:t>
            </a:r>
          </a:p>
          <a:p>
            <a:r>
              <a:rPr lang="en-GB" sz="2300" dirty="0" smtClean="0">
                <a:solidFill>
                  <a:srgbClr val="003876"/>
                </a:solidFill>
              </a:rPr>
              <a:t>Do they reflect the context of your stock (e.g. asbestos, manage or remove)?</a:t>
            </a:r>
          </a:p>
          <a:p>
            <a:r>
              <a:rPr lang="en-GB" sz="2300" dirty="0" smtClean="0">
                <a:solidFill>
                  <a:srgbClr val="003876"/>
                </a:solidFill>
              </a:rPr>
              <a:t>Are they comprehensive, cohesive, easy to understand</a:t>
            </a:r>
          </a:p>
          <a:p>
            <a:r>
              <a:rPr lang="en-GB" sz="2300" dirty="0" smtClean="0">
                <a:solidFill>
                  <a:srgbClr val="003876"/>
                </a:solidFill>
              </a:rPr>
              <a:t>Compliance first focus... best practice second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Pitfall 4 - Reporting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464497"/>
          </a:xfrm>
        </p:spPr>
        <p:txBody>
          <a:bodyPr/>
          <a:lstStyle/>
          <a:p>
            <a:r>
              <a:rPr lang="en-GB" sz="2400" dirty="0" smtClean="0">
                <a:solidFill>
                  <a:srgbClr val="003876"/>
                </a:solidFill>
              </a:rPr>
              <a:t>LGSR compliance? But what about the rest?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Limited reporting at management and board level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Where it is, it is often not accurate, doesn’t measure want it needs to or does not reflect reality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Organisations struggling to decide what they need to measure and how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3876"/>
                </a:solidFill>
              </a:rPr>
              <a:t>Asset numbers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3876"/>
                </a:solidFill>
              </a:rPr>
              <a:t>Compliance with risk assessments and inspection cycles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3876"/>
                </a:solidFill>
              </a:rPr>
              <a:t>Assurance follow-up actions been completed</a:t>
            </a:r>
          </a:p>
          <a:p>
            <a:endParaRPr lang="en-GB" dirty="0"/>
          </a:p>
        </p:txBody>
      </p:sp>
      <p:pic>
        <p:nvPicPr>
          <p:cNvPr id="8193" name="Picture 1" descr="C:\Users\lwoods\Desktop\financial%20repor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797152"/>
            <a:ext cx="1368152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Pitfall 5 – Internal/external checks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5"/>
            <a:ext cx="8229600" cy="4176464"/>
          </a:xfrm>
        </p:spPr>
        <p:txBody>
          <a:bodyPr/>
          <a:lstStyle/>
          <a:p>
            <a:r>
              <a:rPr lang="en-GB" dirty="0" smtClean="0">
                <a:solidFill>
                  <a:srgbClr val="003876"/>
                </a:solidFill>
              </a:rPr>
              <a:t>Internal audit plans</a:t>
            </a:r>
          </a:p>
          <a:p>
            <a:r>
              <a:rPr lang="en-GB" dirty="0" smtClean="0">
                <a:solidFill>
                  <a:srgbClr val="003876"/>
                </a:solidFill>
              </a:rPr>
              <a:t>External review – for life not just for a crisis?</a:t>
            </a:r>
          </a:p>
          <a:p>
            <a:r>
              <a:rPr lang="en-GB" dirty="0" smtClean="0">
                <a:solidFill>
                  <a:srgbClr val="003876"/>
                </a:solidFill>
              </a:rPr>
              <a:t>Procurement and delivery arrangements</a:t>
            </a:r>
          </a:p>
          <a:p>
            <a:r>
              <a:rPr lang="en-GB" dirty="0" smtClean="0">
                <a:solidFill>
                  <a:srgbClr val="003876"/>
                </a:solidFill>
              </a:rPr>
              <a:t>Competent person role internally</a:t>
            </a:r>
          </a:p>
          <a:p>
            <a:r>
              <a:rPr lang="en-GB" dirty="0" smtClean="0">
                <a:solidFill>
                  <a:srgbClr val="003876"/>
                </a:solidFill>
              </a:rPr>
              <a:t>Third party specialist consultants</a:t>
            </a:r>
          </a:p>
          <a:p>
            <a:r>
              <a:rPr lang="en-GB" dirty="0" smtClean="0">
                <a:solidFill>
                  <a:srgbClr val="003876"/>
                </a:solidFill>
              </a:rPr>
              <a:t>External contractors and their operatives - competency checks</a:t>
            </a:r>
          </a:p>
          <a:p>
            <a:endParaRPr lang="en-GB" dirty="0"/>
          </a:p>
        </p:txBody>
      </p:sp>
      <p:pic>
        <p:nvPicPr>
          <p:cNvPr id="7169" name="Picture 1" descr="C:\Users\lwoods\Desktop\Audit-Test-Chec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13176"/>
            <a:ext cx="1589620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Breaches and non-compliance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</p:spPr>
        <p:txBody>
          <a:bodyPr/>
          <a:lstStyle/>
          <a:p>
            <a:r>
              <a:rPr lang="en-GB" sz="2200" dirty="0" smtClean="0">
                <a:solidFill>
                  <a:srgbClr val="003876"/>
                </a:solidFill>
              </a:rPr>
              <a:t>Governance and asset data issues</a:t>
            </a:r>
          </a:p>
          <a:p>
            <a:r>
              <a:rPr lang="en-GB" sz="2200" dirty="0" smtClean="0">
                <a:solidFill>
                  <a:srgbClr val="003876"/>
                </a:solidFill>
              </a:rPr>
              <a:t>Gas cases ‘at risk’</a:t>
            </a:r>
          </a:p>
          <a:p>
            <a:r>
              <a:rPr lang="en-GB" sz="2200" dirty="0" smtClean="0">
                <a:solidFill>
                  <a:srgbClr val="003876"/>
                </a:solidFill>
              </a:rPr>
              <a:t>Risk assessments not undertaken</a:t>
            </a:r>
          </a:p>
          <a:p>
            <a:r>
              <a:rPr lang="en-GB" sz="2200" dirty="0" smtClean="0">
                <a:solidFill>
                  <a:srgbClr val="003876"/>
                </a:solidFill>
              </a:rPr>
              <a:t>Inspection programmes not in place</a:t>
            </a:r>
          </a:p>
          <a:p>
            <a:r>
              <a:rPr lang="en-GB" sz="2200" dirty="0" smtClean="0">
                <a:solidFill>
                  <a:srgbClr val="003876"/>
                </a:solidFill>
              </a:rPr>
              <a:t>‘Assurance’ on follow up actions</a:t>
            </a:r>
          </a:p>
          <a:p>
            <a:r>
              <a:rPr lang="en-GB" sz="2200" dirty="0" smtClean="0">
                <a:solidFill>
                  <a:srgbClr val="003876"/>
                </a:solidFill>
              </a:rPr>
              <a:t>No forward plan for clearing ‘compliance backlog’</a:t>
            </a:r>
          </a:p>
          <a:p>
            <a:r>
              <a:rPr lang="en-GB" sz="2200" dirty="0" smtClean="0">
                <a:solidFill>
                  <a:srgbClr val="003876"/>
                </a:solidFill>
              </a:rPr>
              <a:t>Policies, management plans, registers not in place </a:t>
            </a:r>
          </a:p>
          <a:p>
            <a:r>
              <a:rPr lang="en-GB" sz="2200" dirty="0" smtClean="0">
                <a:solidFill>
                  <a:srgbClr val="003876"/>
                </a:solidFill>
              </a:rPr>
              <a:t>None compliant survey templates – FRA’s not PAS 79, asbestos, etc.</a:t>
            </a:r>
          </a:p>
          <a:p>
            <a:pPr>
              <a:buNone/>
            </a:pPr>
            <a:r>
              <a:rPr lang="en-GB" sz="2200" b="1" dirty="0" smtClean="0">
                <a:solidFill>
                  <a:srgbClr val="003876"/>
                </a:solidFill>
              </a:rPr>
              <a:t>	All can lead to reputational challenges/very public setbacks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Compliance best practice 1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</p:spPr>
        <p:txBody>
          <a:bodyPr/>
          <a:lstStyle/>
          <a:p>
            <a:pPr>
              <a:buNone/>
            </a:pPr>
            <a:r>
              <a:rPr lang="en-GB" sz="2400" b="1" dirty="0" smtClean="0">
                <a:solidFill>
                  <a:srgbClr val="003876"/>
                </a:solidFill>
              </a:rPr>
              <a:t>‘Governance, leadership and culture’</a:t>
            </a:r>
          </a:p>
          <a:p>
            <a:r>
              <a:rPr lang="en-GB" sz="2400" b="1" dirty="0" smtClean="0">
                <a:solidFill>
                  <a:srgbClr val="003876"/>
                </a:solidFill>
              </a:rPr>
              <a:t>Governance</a:t>
            </a:r>
            <a:r>
              <a:rPr lang="en-GB" sz="2400" dirty="0" smtClean="0">
                <a:solidFill>
                  <a:srgbClr val="003876"/>
                </a:solidFill>
              </a:rPr>
              <a:t> - vision, strategic priority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Need to know what to look for, question 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Culture which enables challenge and debate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Clear, persistent and repeated communication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Board must keep a firm grip on compliance and know what is going on – data, data, data .............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Positive engagement with the Regulator if required </a:t>
            </a:r>
          </a:p>
          <a:p>
            <a:r>
              <a:rPr lang="en-GB" sz="2400" b="1" dirty="0" smtClean="0">
                <a:solidFill>
                  <a:srgbClr val="003876"/>
                </a:solidFill>
              </a:rPr>
              <a:t>Leadership</a:t>
            </a:r>
            <a:r>
              <a:rPr lang="en-GB" sz="2400" dirty="0" smtClean="0">
                <a:solidFill>
                  <a:srgbClr val="003876"/>
                </a:solidFill>
              </a:rPr>
              <a:t> - policies, service delivery, performance, setting an ‘open’ culture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Clear ownership and accountability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Compliance best practice 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sz="2400" b="1" dirty="0" smtClean="0">
                <a:solidFill>
                  <a:srgbClr val="003876"/>
                </a:solidFill>
              </a:rPr>
              <a:t>‘Compliance framework – 8 key building blocks’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300" dirty="0" smtClean="0">
                <a:solidFill>
                  <a:srgbClr val="003876"/>
                </a:solidFill>
              </a:rPr>
              <a:t>Management and board – reporting and challenge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300" dirty="0" smtClean="0">
                <a:solidFill>
                  <a:srgbClr val="003876"/>
                </a:solidFill>
              </a:rPr>
              <a:t>Policies, procedures, process maps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300" dirty="0" smtClean="0">
                <a:solidFill>
                  <a:srgbClr val="003876"/>
                </a:solidFill>
              </a:rPr>
              <a:t>Inspection programmes that comply (inc ‘catch up’)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300" dirty="0" smtClean="0">
                <a:solidFill>
                  <a:srgbClr val="003876"/>
                </a:solidFill>
              </a:rPr>
              <a:t>Clear approach to delivery/close off of follow up works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300" dirty="0" smtClean="0">
                <a:solidFill>
                  <a:srgbClr val="003876"/>
                </a:solidFill>
              </a:rPr>
              <a:t>Central control of asset data and development of a core system – ‘one version of the truth’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300" dirty="0" smtClean="0">
                <a:solidFill>
                  <a:srgbClr val="003876"/>
                </a:solidFill>
              </a:rPr>
              <a:t>Asset validation and security protocols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300" dirty="0" smtClean="0">
                <a:solidFill>
                  <a:srgbClr val="003876"/>
                </a:solidFill>
              </a:rPr>
              <a:t>Procurement, qualified contractors &amp; competent persons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300" dirty="0" smtClean="0">
                <a:solidFill>
                  <a:srgbClr val="003876"/>
                </a:solidFill>
              </a:rPr>
              <a:t>Internal and external checking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Compliance best practice 3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sz="2800" b="1" dirty="0" smtClean="0">
                <a:solidFill>
                  <a:srgbClr val="003876"/>
                </a:solidFill>
              </a:rPr>
              <a:t>And finally ....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Prepare now – health check and gap analysis to identify where you are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Identify any non-compliance and plan accordingly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Act quickly and in a ‘considered’ way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Understand scale of compliance ‘catch-up’ programme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Allocate resources to address ‘catch-up’ programme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Ring-fence the risk, get appropriate advice – it provides assurance!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Engage with the regulator if required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Operating environment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248472"/>
          </a:xfrm>
        </p:spPr>
        <p:txBody>
          <a:bodyPr/>
          <a:lstStyle/>
          <a:p>
            <a:r>
              <a:rPr lang="en-GB" sz="2800" dirty="0" smtClean="0">
                <a:solidFill>
                  <a:srgbClr val="003876"/>
                </a:solidFill>
              </a:rPr>
              <a:t>Duty in relation to H&amp;S of residents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Significant increase in legislation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Codes of practice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HCA consumer regulation and standards   (Home Standard)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It’s getting tougher, more complex, more onerous and costly to manage effectively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‘Big 5’ – gas, electric, fire, water and asbestos </a:t>
            </a:r>
          </a:p>
          <a:p>
            <a:pPr>
              <a:buNone/>
            </a:pPr>
            <a:endParaRPr lang="en-GB" sz="2800" dirty="0" smtClean="0">
              <a:solidFill>
                <a:srgbClr val="003876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3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P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>
              <a:solidFill>
                <a:srgbClr val="3A588F"/>
              </a:solidFill>
              <a:latin typeface="Trebuchet MS" pitchFamily="34" charset="0"/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3A588F"/>
                </a:solidFill>
                <a:latin typeface="Trebuchet MS" pitchFamily="34" charset="0"/>
              </a:rPr>
              <a:t>Lee Woods</a:t>
            </a:r>
          </a:p>
          <a:p>
            <a:pPr algn="ctr">
              <a:buNone/>
            </a:pPr>
            <a:r>
              <a:rPr lang="en-GB" dirty="0" smtClean="0">
                <a:solidFill>
                  <a:srgbClr val="3A588F"/>
                </a:solidFill>
                <a:latin typeface="Trebuchet MS" pitchFamily="34" charset="0"/>
              </a:rPr>
              <a:t>Operations Director</a:t>
            </a:r>
          </a:p>
          <a:p>
            <a:pPr algn="ctr">
              <a:buNone/>
            </a:pPr>
            <a:r>
              <a:rPr lang="en-GB" dirty="0" smtClean="0">
                <a:solidFill>
                  <a:srgbClr val="3A588F"/>
                </a:solidFill>
                <a:latin typeface="Trebuchet MS" pitchFamily="34" charset="0"/>
              </a:rPr>
              <a:t>Pennington Choices Limited</a:t>
            </a:r>
          </a:p>
          <a:p>
            <a:pPr algn="ctr">
              <a:buNone/>
            </a:pPr>
            <a:r>
              <a:rPr lang="en-GB" dirty="0" smtClean="0">
                <a:solidFill>
                  <a:srgbClr val="3A588F"/>
                </a:solidFill>
                <a:latin typeface="Trebuchet MS" pitchFamily="34" charset="0"/>
                <a:hlinkClick r:id="rId2"/>
              </a:rPr>
              <a:t>lwoods@pennington.org.uk</a:t>
            </a:r>
            <a:endParaRPr lang="en-GB" dirty="0" smtClean="0">
              <a:solidFill>
                <a:srgbClr val="3A588F"/>
              </a:solidFill>
              <a:latin typeface="Trebuchet MS" pitchFamily="34" charset="0"/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3A588F"/>
                </a:solidFill>
                <a:latin typeface="Trebuchet MS" pitchFamily="34" charset="0"/>
              </a:rPr>
              <a:t>07495 201909</a:t>
            </a:r>
            <a:endParaRPr lang="en-GB" dirty="0"/>
          </a:p>
        </p:txBody>
      </p:sp>
      <p:pic>
        <p:nvPicPr>
          <p:cNvPr id="4" name="Picture 2" descr="https://media.licdn.com/mpr/mpr/shrinknp_200_200/p/2/005/066/210/1e994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00808"/>
            <a:ext cx="165618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Traps for the unwary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7"/>
          </a:xfrm>
        </p:spPr>
        <p:txBody>
          <a:bodyPr/>
          <a:lstStyle/>
          <a:p>
            <a:r>
              <a:rPr lang="en-GB" sz="2800" dirty="0" smtClean="0">
                <a:solidFill>
                  <a:srgbClr val="003876"/>
                </a:solidFill>
              </a:rPr>
              <a:t>Gas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Fire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Repairs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Asset data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Governance</a:t>
            </a:r>
          </a:p>
          <a:p>
            <a:pPr>
              <a:buNone/>
            </a:pPr>
            <a:endParaRPr lang="en-GB" sz="2800" dirty="0" smtClean="0">
              <a:solidFill>
                <a:srgbClr val="003876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3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7"/>
          </a:xfrm>
        </p:spPr>
        <p:txBody>
          <a:bodyPr/>
          <a:lstStyle/>
          <a:p>
            <a:r>
              <a:rPr lang="en-GB" sz="2800" dirty="0" smtClean="0">
                <a:solidFill>
                  <a:srgbClr val="003876"/>
                </a:solidFill>
              </a:rPr>
              <a:t>Organisations slow to address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Serious detriment cases 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Governance downgrades </a:t>
            </a:r>
          </a:p>
          <a:p>
            <a:endParaRPr lang="en-GB" sz="2800" dirty="0" smtClean="0">
              <a:solidFill>
                <a:srgbClr val="003876"/>
              </a:solidFill>
            </a:endParaRPr>
          </a:p>
          <a:p>
            <a:endParaRPr lang="en-GB" sz="2800" dirty="0" smtClean="0">
              <a:solidFill>
                <a:srgbClr val="003876"/>
              </a:solidFill>
            </a:endParaRPr>
          </a:p>
          <a:p>
            <a:endParaRPr lang="en-GB" sz="2800" dirty="0" smtClean="0">
              <a:solidFill>
                <a:srgbClr val="003876"/>
              </a:solidFill>
            </a:endParaRPr>
          </a:p>
          <a:p>
            <a:endParaRPr lang="en-GB" sz="2800" dirty="0" smtClean="0">
              <a:solidFill>
                <a:srgbClr val="003876"/>
              </a:solidFill>
            </a:endParaRPr>
          </a:p>
          <a:p>
            <a:pPr>
              <a:buNone/>
            </a:pPr>
            <a:r>
              <a:rPr lang="en-GB" sz="2800" dirty="0" smtClean="0">
                <a:solidFill>
                  <a:srgbClr val="003876"/>
                </a:solidFill>
              </a:rPr>
              <a:t>	Another fine mess!!</a:t>
            </a:r>
          </a:p>
          <a:p>
            <a:endParaRPr lang="en-GB" sz="2800" dirty="0" smtClean="0">
              <a:solidFill>
                <a:srgbClr val="003876"/>
              </a:solidFill>
            </a:endParaRPr>
          </a:p>
          <a:p>
            <a:pPr>
              <a:buNone/>
            </a:pPr>
            <a:endParaRPr lang="en-GB" sz="2800" dirty="0" smtClean="0">
              <a:solidFill>
                <a:srgbClr val="003876"/>
              </a:solidFill>
            </a:endParaRPr>
          </a:p>
        </p:txBody>
      </p:sp>
      <p:pic>
        <p:nvPicPr>
          <p:cNvPr id="5" name="Picture 2" descr="Image result for another fine mess you've gotten us in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12976"/>
            <a:ext cx="33123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3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 ratings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7"/>
          </a:xfrm>
        </p:spPr>
        <p:txBody>
          <a:bodyPr/>
          <a:lstStyle/>
          <a:p>
            <a:r>
              <a:rPr lang="en-GB" sz="2800" dirty="0" smtClean="0">
                <a:solidFill>
                  <a:srgbClr val="003876"/>
                </a:solidFill>
              </a:rPr>
              <a:t>G1 – 207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G2 – 28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G3 – 6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G4 - 1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3 organisations are currently under investigation in relation to matters that may impact on their current published compliance governance rating  </a:t>
            </a:r>
          </a:p>
          <a:p>
            <a:pPr>
              <a:buNone/>
            </a:pPr>
            <a:endParaRPr lang="en-GB" sz="1400" dirty="0" smtClean="0">
              <a:solidFill>
                <a:srgbClr val="003876"/>
              </a:solidFill>
            </a:endParaRPr>
          </a:p>
          <a:p>
            <a:pPr>
              <a:buNone/>
            </a:pPr>
            <a:r>
              <a:rPr lang="en-GB" sz="1400" dirty="0" smtClean="0">
                <a:solidFill>
                  <a:srgbClr val="003876"/>
                </a:solidFill>
              </a:rPr>
              <a:t>*Figures taken from HCA website on 6</a:t>
            </a:r>
            <a:r>
              <a:rPr lang="en-GB" sz="1400" baseline="30000" dirty="0" smtClean="0">
                <a:solidFill>
                  <a:srgbClr val="003876"/>
                </a:solidFill>
              </a:rPr>
              <a:t>th</a:t>
            </a:r>
            <a:r>
              <a:rPr lang="en-GB" sz="1400" dirty="0" smtClean="0">
                <a:solidFill>
                  <a:srgbClr val="003876"/>
                </a:solidFill>
              </a:rPr>
              <a:t> January 2017*</a:t>
            </a:r>
          </a:p>
          <a:p>
            <a:pPr>
              <a:buNone/>
            </a:pPr>
            <a:endParaRPr lang="en-GB" sz="2800" dirty="0" smtClean="0">
              <a:solidFill>
                <a:srgbClr val="003876"/>
              </a:solidFill>
            </a:endParaRPr>
          </a:p>
          <a:p>
            <a:endParaRPr lang="en-GB" dirty="0"/>
          </a:p>
        </p:txBody>
      </p:sp>
      <p:pic>
        <p:nvPicPr>
          <p:cNvPr id="17409" name="Picture 1" descr="C:\Users\lwoods\Desktop\s300_H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12776"/>
            <a:ext cx="2801888" cy="1900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53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know?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5"/>
          </a:xfrm>
        </p:spPr>
        <p:txBody>
          <a:bodyPr/>
          <a:lstStyle/>
          <a:p>
            <a:pPr>
              <a:buNone/>
            </a:pPr>
            <a:r>
              <a:rPr lang="en-GB" sz="2800" dirty="0" smtClean="0">
                <a:solidFill>
                  <a:srgbClr val="003876"/>
                </a:solidFill>
              </a:rPr>
              <a:t>What is the regulator looking for?</a:t>
            </a:r>
          </a:p>
          <a:p>
            <a:endParaRPr lang="en-GB" sz="2800" dirty="0" smtClean="0">
              <a:solidFill>
                <a:srgbClr val="003876"/>
              </a:solidFill>
            </a:endParaRPr>
          </a:p>
          <a:p>
            <a:r>
              <a:rPr lang="en-GB" sz="2800" dirty="0" smtClean="0">
                <a:solidFill>
                  <a:srgbClr val="003876"/>
                </a:solidFill>
              </a:rPr>
              <a:t>What the Board should be looking for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Assurance – however, how do you know what you are being told is true? 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Governance and asset data </a:t>
            </a:r>
          </a:p>
        </p:txBody>
      </p:sp>
      <p:pic>
        <p:nvPicPr>
          <p:cNvPr id="16390" name="Picture 6" descr="http://cdn6.bigcommerce.com/s-paatz/product_images/uploaded_images/4-key-factors-to-look-for-in-an-e-liqu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717032"/>
            <a:ext cx="2585864" cy="1813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Dealing with the regulator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5"/>
          </a:xfrm>
        </p:spPr>
        <p:txBody>
          <a:bodyPr/>
          <a:lstStyle/>
          <a:p>
            <a:pPr>
              <a:buNone/>
            </a:pPr>
            <a:endParaRPr lang="en-GB" sz="2800" dirty="0" smtClean="0">
              <a:solidFill>
                <a:srgbClr val="003876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43" y="1700708"/>
            <a:ext cx="6198676" cy="40875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5"/>
          </a:xfrm>
        </p:spPr>
        <p:txBody>
          <a:bodyPr/>
          <a:lstStyle/>
          <a:p>
            <a:pPr>
              <a:buNone/>
            </a:pPr>
            <a:r>
              <a:rPr lang="en-GB" sz="2800" b="1" dirty="0" smtClean="0">
                <a:solidFill>
                  <a:srgbClr val="003876"/>
                </a:solidFill>
              </a:rPr>
              <a:t>‘What if it goes wrong – how to recover?’</a:t>
            </a:r>
          </a:p>
          <a:p>
            <a:pPr>
              <a:buNone/>
            </a:pPr>
            <a:endParaRPr lang="en-GB" sz="2800" dirty="0" smtClean="0">
              <a:solidFill>
                <a:srgbClr val="003876"/>
              </a:solidFill>
            </a:endParaRPr>
          </a:p>
          <a:p>
            <a:r>
              <a:rPr lang="en-GB" sz="2800" dirty="0" smtClean="0">
                <a:solidFill>
                  <a:srgbClr val="003876"/>
                </a:solidFill>
              </a:rPr>
              <a:t>Investigation first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Then a detailed, deliverable action plan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Voluntary undertakings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Meet deadlines</a:t>
            </a:r>
          </a:p>
          <a:p>
            <a:r>
              <a:rPr lang="en-GB" sz="2800" dirty="0" smtClean="0">
                <a:solidFill>
                  <a:srgbClr val="003876"/>
                </a:solidFill>
              </a:rPr>
              <a:t>Expect and facilitate changes in personnel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how is your organisation doing?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</p:spPr>
        <p:txBody>
          <a:bodyPr/>
          <a:lstStyle/>
          <a:p>
            <a:r>
              <a:rPr lang="en-GB" sz="2400" dirty="0" smtClean="0">
                <a:solidFill>
                  <a:srgbClr val="003876"/>
                </a:solidFill>
              </a:rPr>
              <a:t>Is your approach based on strong governance and assurance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Do you have a clear approach to compliance and the big 5 – gas, electric, fire, water and asbestos?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Or, have you been lucky so far?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Learning from others mistakes is a better option!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Our compliance health check results – we want to share our  learning </a:t>
            </a:r>
          </a:p>
          <a:p>
            <a:r>
              <a:rPr lang="en-GB" sz="2400" dirty="0" smtClean="0">
                <a:solidFill>
                  <a:srgbClr val="003876"/>
                </a:solidFill>
              </a:rPr>
              <a:t>Consider ‘lessons learned’ and use them to challenge your own approach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B955DA1311AD4FA5ECF9D6E657CA67" ma:contentTypeVersion="0" ma:contentTypeDescription="Create a new document." ma:contentTypeScope="" ma:versionID="e36d5c1c612cf061d934f40ef24535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C320B5-AC2D-4F4A-BE8A-1B605ACD62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9E0497-7D8C-449C-8421-4B312A8DBAC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92699D0-8927-4A22-857C-EAE577A3C6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Keepmoat powerpoint master template March 2013</Template>
  <TotalTime>2044</TotalTime>
  <Words>991</Words>
  <Application>Microsoft Office PowerPoint</Application>
  <PresentationFormat>On-screen Show (4:3)</PresentationFormat>
  <Paragraphs>156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ＭＳ Ｐゴシック</vt:lpstr>
      <vt:lpstr>Arial</vt:lpstr>
      <vt:lpstr>Calibri</vt:lpstr>
      <vt:lpstr>Gill Sans MT</vt:lpstr>
      <vt:lpstr>Tahoma</vt:lpstr>
      <vt:lpstr>Times New Roman</vt:lpstr>
      <vt:lpstr>Trebuchet MS</vt:lpstr>
      <vt:lpstr>Wingdings</vt:lpstr>
      <vt:lpstr>Default Design</vt:lpstr>
      <vt:lpstr>PowerPoint Presentation</vt:lpstr>
      <vt:lpstr>Operating environment</vt:lpstr>
      <vt:lpstr>Traps for the unwary</vt:lpstr>
      <vt:lpstr>Consequences</vt:lpstr>
      <vt:lpstr>Governance ratings</vt:lpstr>
      <vt:lpstr>How do you know?</vt:lpstr>
      <vt:lpstr>Dealing with the regulator</vt:lpstr>
      <vt:lpstr>Recovery</vt:lpstr>
      <vt:lpstr>So how is your organisation doing?</vt:lpstr>
      <vt:lpstr>Pitfall 1 - Governance</vt:lpstr>
      <vt:lpstr>Pitfall 1 - Governance</vt:lpstr>
      <vt:lpstr>Pitfall 2 - Asset data</vt:lpstr>
      <vt:lpstr>Pitfall 3 - Policies and procedures</vt:lpstr>
      <vt:lpstr>Pitfall 4 - Reporting</vt:lpstr>
      <vt:lpstr>Pitfall 5 – Internal/external checks</vt:lpstr>
      <vt:lpstr>Breaches and non-compliance</vt:lpstr>
      <vt:lpstr>Compliance best practice 1</vt:lpstr>
      <vt:lpstr>Compliance best practice 2</vt:lpstr>
      <vt:lpstr>Compliance best practice 3</vt:lpstr>
      <vt:lpstr>PowerPoint Presentation</vt:lpstr>
      <vt:lpstr>Contact details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Thomson</dc:creator>
  <cp:lastModifiedBy>Emma Murphy</cp:lastModifiedBy>
  <cp:revision>126</cp:revision>
  <cp:lastPrinted>2012-12-11T15:10:41Z</cp:lastPrinted>
  <dcterms:created xsi:type="dcterms:W3CDTF">2014-02-24T09:21:10Z</dcterms:created>
  <dcterms:modified xsi:type="dcterms:W3CDTF">2017-01-22T21:14:47Z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0x010100FBB955DA1311AD4FA5ECF9D6E657CA67</vt:lpwstr>
  </property>
</Properties>
</file>