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786" r:id="rId2"/>
  </p:sldMasterIdLst>
  <p:notesMasterIdLst>
    <p:notesMasterId r:id="rId29"/>
  </p:notesMasterIdLst>
  <p:handoutMasterIdLst>
    <p:handoutMasterId r:id="rId30"/>
  </p:handoutMasterIdLst>
  <p:sldIdLst>
    <p:sldId id="447" r:id="rId3"/>
    <p:sldId id="400" r:id="rId4"/>
    <p:sldId id="438" r:id="rId5"/>
    <p:sldId id="433" r:id="rId6"/>
    <p:sldId id="442" r:id="rId7"/>
    <p:sldId id="434" r:id="rId8"/>
    <p:sldId id="435" r:id="rId9"/>
    <p:sldId id="436" r:id="rId10"/>
    <p:sldId id="413" r:id="rId11"/>
    <p:sldId id="444" r:id="rId12"/>
    <p:sldId id="445" r:id="rId13"/>
    <p:sldId id="446" r:id="rId14"/>
    <p:sldId id="423" r:id="rId15"/>
    <p:sldId id="424" r:id="rId16"/>
    <p:sldId id="425" r:id="rId17"/>
    <p:sldId id="418" r:id="rId18"/>
    <p:sldId id="419" r:id="rId19"/>
    <p:sldId id="420" r:id="rId20"/>
    <p:sldId id="426" r:id="rId21"/>
    <p:sldId id="427" r:id="rId22"/>
    <p:sldId id="373" r:id="rId23"/>
    <p:sldId id="411" r:id="rId24"/>
    <p:sldId id="430" r:id="rId25"/>
    <p:sldId id="443" r:id="rId26"/>
    <p:sldId id="432" r:id="rId27"/>
    <p:sldId id="377" r:id="rId28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Rockwel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Rockwel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Rockwel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Rockwel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8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324" autoAdjust="0"/>
  </p:normalViewPr>
  <p:slideViewPr>
    <p:cSldViewPr snapToGrid="0" snapToObjects="1" showGuides="1">
      <p:cViewPr varScale="1">
        <p:scale>
          <a:sx n="79" d="100"/>
          <a:sy n="79" d="100"/>
        </p:scale>
        <p:origin x="792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E79240D-A89E-8743-AF7C-EB48A071864E}" type="datetimeFigureOut">
              <a:rPr lang="en-US"/>
              <a:pPr>
                <a:defRPr/>
              </a:pPr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EFE1A45B-5E09-7F4F-9D25-3E225C8C6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94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D1698F4-71F1-EA4B-9A9A-CCF7943BB0CE}" type="datetimeFigureOut">
              <a:rPr lang="en-US"/>
              <a:pPr>
                <a:defRPr/>
              </a:pPr>
              <a:t>1/22/2017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20D7F3D9-137B-5C4C-AB15-F8913E53BC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52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10ABD4-8485-4C80-8FCB-DDA466C1C063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599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10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94538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D7F3D9-137B-5C4C-AB15-F8913E53BCC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96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D7F3D9-137B-5C4C-AB15-F8913E53BCC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96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13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0403483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14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170557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15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830363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16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390674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17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016461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18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5831945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19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92568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41230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20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8208522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21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2059315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>
              <a:latin typeface="Calibri" charset="0"/>
            </a:endParaRPr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3919086" y="8701881"/>
            <a:ext cx="2998173" cy="45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0" tIns="45935" rIns="91870" bIns="45935" anchor="b"/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r" eaLnBrk="1" hangingPunct="1"/>
            <a:fld id="{F625FDDD-75EA-8E49-BC62-485AA848F866}" type="slidenum">
              <a:rPr lang="en-GB" sz="1200">
                <a:latin typeface="Calibri" charset="0"/>
              </a:rPr>
              <a:pPr algn="r" eaLnBrk="1" hangingPunct="1"/>
              <a:t>22</a:t>
            </a:fld>
            <a:endParaRPr lang="en-GB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142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>
              <a:latin typeface="Calibri" charset="0"/>
            </a:endParaRPr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3919086" y="8701881"/>
            <a:ext cx="2998173" cy="45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0" tIns="45935" rIns="91870" bIns="45935" anchor="b"/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r" eaLnBrk="1" hangingPunct="1"/>
            <a:fld id="{F625FDDD-75EA-8E49-BC62-485AA848F866}" type="slidenum">
              <a:rPr lang="en-GB" sz="1200">
                <a:latin typeface="Calibri" charset="0"/>
              </a:rPr>
              <a:pPr algn="r" eaLnBrk="1" hangingPunct="1"/>
              <a:t>23</a:t>
            </a:fld>
            <a:endParaRPr lang="en-GB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001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>
              <a:latin typeface="Calibri" charset="0"/>
            </a:endParaRPr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3919086" y="8701881"/>
            <a:ext cx="2998173" cy="45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0" tIns="45935" rIns="91870" bIns="45935" anchor="b"/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r" eaLnBrk="1" hangingPunct="1"/>
            <a:fld id="{F625FDDD-75EA-8E49-BC62-485AA848F866}" type="slidenum">
              <a:rPr lang="en-GB" sz="1200">
                <a:latin typeface="Calibri" charset="0"/>
              </a:rPr>
              <a:pPr algn="r" eaLnBrk="1" hangingPunct="1"/>
              <a:t>24</a:t>
            </a:fld>
            <a:endParaRPr lang="en-GB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001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6442" indent="-287093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8372" indent="-229674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7721" indent="-229674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67070" indent="-229674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26419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85767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45116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904465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/>
            <a:fld id="{2B157DAE-3BC0-0E4C-BC09-B9685B2A6936}" type="slidenum">
              <a:rPr lang="en-GB" sz="1200">
                <a:latin typeface="Calibri" charset="0"/>
              </a:rPr>
              <a:pPr eaLnBrk="1" hangingPunct="1"/>
              <a:t>26</a:t>
            </a:fld>
            <a:endParaRPr lang="en-GB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9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  <a:p>
            <a:pPr eaLnBrk="1" hangingPunct="1"/>
            <a:endParaRPr lang="en-GB" b="1" dirty="0">
              <a:latin typeface="Calibri" charset="0"/>
            </a:endParaRPr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3884615" y="9446678"/>
            <a:ext cx="2971800" cy="49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9" tIns="45930" rIns="91859" bIns="45930" anchor="b"/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r" eaLnBrk="1" hangingPunct="1"/>
            <a:fld id="{F625FDDD-75EA-8E49-BC62-485AA848F866}" type="slidenum">
              <a:rPr lang="en-GB" sz="1200">
                <a:latin typeface="Calibri" charset="0"/>
              </a:rPr>
              <a:pPr algn="r" eaLnBrk="1" hangingPunct="1"/>
              <a:t>3</a:t>
            </a:fld>
            <a:endParaRPr lang="en-GB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629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144">
              <a:defRPr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3884615" y="9446678"/>
            <a:ext cx="2971800" cy="49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9" tIns="45930" rIns="91859" bIns="45930" anchor="b"/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r" eaLnBrk="1" hangingPunct="1"/>
            <a:fld id="{F625FDDD-75EA-8E49-BC62-485AA848F866}" type="slidenum">
              <a:rPr lang="en-GB" sz="1200">
                <a:latin typeface="Calibri" charset="0"/>
              </a:rPr>
              <a:pPr algn="r" eaLnBrk="1" hangingPunct="1"/>
              <a:t>4</a:t>
            </a:fld>
            <a:endParaRPr lang="en-GB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9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144">
              <a:defRPr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3884615" y="9446678"/>
            <a:ext cx="2971800" cy="49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9" tIns="45930" rIns="91859" bIns="45930" anchor="b"/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r" eaLnBrk="1" hangingPunct="1"/>
            <a:fld id="{F625FDDD-75EA-8E49-BC62-485AA848F866}" type="slidenum">
              <a:rPr lang="en-GB" sz="1200">
                <a:latin typeface="Calibri" charset="0"/>
              </a:rPr>
              <a:pPr algn="r" eaLnBrk="1" hangingPunct="1"/>
              <a:t>5</a:t>
            </a:fld>
            <a:endParaRPr lang="en-GB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9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en-GB" altLang="en-US" sz="9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GB" altLang="en-US" sz="9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7698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D7F3D9-137B-5C4C-AB15-F8913E53BC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96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>
              <a:latin typeface="Calibri" charset="0"/>
            </a:endParaRPr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3919086" y="8701882"/>
            <a:ext cx="2998173" cy="45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9" tIns="45930" rIns="91859" bIns="45930" anchor="b"/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r" eaLnBrk="1" hangingPunct="1"/>
            <a:fld id="{F625FDDD-75EA-8E49-BC62-485AA848F866}" type="slidenum">
              <a:rPr lang="en-GB" sz="1200">
                <a:latin typeface="Calibri" charset="0"/>
              </a:rPr>
              <a:pPr algn="r" eaLnBrk="1" hangingPunct="1"/>
              <a:t>8</a:t>
            </a:fld>
            <a:endParaRPr lang="en-GB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18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eaLnBrk="1" hangingPunct="1"/>
            <a:endParaRPr lang="en-GB" dirty="0">
              <a:latin typeface="Calibri" charset="0"/>
            </a:endParaRPr>
          </a:p>
          <a:p>
            <a:pPr>
              <a:buFontTx/>
              <a:buNone/>
            </a:pPr>
            <a:endParaRPr lang="en-GB" altLang="en-US" dirty="0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F7A9C1-0FE2-4056-8B52-3A3A7FAA5AC7}" type="slidenum">
              <a:rPr lang="en-GB" altLang="en-US" sz="1300"/>
              <a:pPr algn="r" eaLnBrk="1" hangingPunct="1">
                <a:spcBef>
                  <a:spcPct val="0"/>
                </a:spcBef>
              </a:pPr>
              <a:t>9</a:t>
            </a:fld>
            <a:endParaRPr lang="en-GB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84502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IDStrip-A-RGB-L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1788"/>
            <a:ext cx="91535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1045882" y="1576847"/>
            <a:ext cx="6051176" cy="3383616"/>
          </a:xfrm>
        </p:spPr>
        <p:txBody>
          <a:bodyPr/>
          <a:lstStyle>
            <a:lvl9pPr>
              <a:defRPr>
                <a:solidFill>
                  <a:srgbClr val="008C99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tri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13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68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randIDStrip-A-RGB-L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1788"/>
            <a:ext cx="91535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05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randIDStrip-A-RGB-L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1788"/>
            <a:ext cx="91535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4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13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AnthonyCollins-FullColour-RGB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84775"/>
            <a:ext cx="2667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>
            <a:spLocks/>
          </p:cNvSpPr>
          <p:nvPr/>
        </p:nvSpPr>
        <p:spPr bwMode="auto">
          <a:xfrm>
            <a:off x="2447925" y="5838825"/>
            <a:ext cx="62261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26" name="Title Placeholder 1"/>
          <p:cNvSpPr>
            <a:spLocks noGrp="1"/>
          </p:cNvSpPr>
          <p:nvPr>
            <p:ph type="ctrTitle"/>
          </p:nvPr>
        </p:nvSpPr>
        <p:spPr>
          <a:xfrm>
            <a:off x="2447925" y="857250"/>
            <a:ext cx="6010275" cy="1714500"/>
          </a:xfrm>
        </p:spPr>
        <p:txBody>
          <a:bodyPr/>
          <a:lstStyle>
            <a:lvl1pPr algn="r">
              <a:defRPr smtClean="0">
                <a:latin typeface="Gill Sans MT" pitchFamily="34" charset="0"/>
                <a:ea typeface="ＭＳ Ｐゴシック" charset="-128"/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7925" y="2876550"/>
            <a:ext cx="6010275" cy="1057275"/>
          </a:xfrm>
        </p:spPr>
        <p:txBody>
          <a:bodyPr/>
          <a:lstStyle>
            <a:lvl1pPr algn="r">
              <a:defRPr smtClean="0">
                <a:solidFill>
                  <a:srgbClr val="308C99"/>
                </a:solidFill>
                <a:latin typeface="Gill Sans MT" pitchFamily="34" charset="0"/>
                <a:ea typeface="ＭＳ Ｐゴシック" charset="-128"/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  <a:br>
              <a:rPr lang="en-GB" noProof="0" smtClean="0"/>
            </a:br>
            <a:r>
              <a:rPr lang="en-GB" noProof="0" smtClean="0"/>
              <a:t>eg Presenter or Client name</a:t>
            </a:r>
          </a:p>
        </p:txBody>
      </p:sp>
    </p:spTree>
    <p:extLst>
      <p:ext uri="{BB962C8B-B14F-4D97-AF65-F5344CB8AC3E}">
        <p14:creationId xmlns:p14="http://schemas.microsoft.com/office/powerpoint/2010/main" val="229462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7008"/>
          </a:xfrm>
        </p:spPr>
        <p:txBody>
          <a:bodyPr/>
          <a:lstStyle>
            <a:lvl1pPr>
              <a:defRPr sz="3323">
                <a:solidFill>
                  <a:srgbClr val="0070C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4"/>
            <a:ext cx="8229600" cy="4752529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0200" y="6094415"/>
            <a:ext cx="2895600" cy="358775"/>
          </a:xfrm>
        </p:spPr>
        <p:txBody>
          <a:bodyPr/>
          <a:lstStyle>
            <a:lvl1pPr algn="r">
              <a:defRPr sz="1108">
                <a:solidFill>
                  <a:srgbClr val="006699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254539" y="6234752"/>
            <a:ext cx="18453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500" dirty="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@</a:t>
            </a:r>
            <a:r>
              <a:rPr lang="en-GB" sz="1500" dirty="0" err="1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NHMFOfficial</a:t>
            </a:r>
            <a:endParaRPr lang="en-GB" sz="1500" dirty="0" smtClean="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  <a:p>
            <a:pPr algn="r"/>
            <a:r>
              <a:rPr lang="en-GB" sz="1500" dirty="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#</a:t>
            </a:r>
            <a:r>
              <a:rPr lang="en-GB" sz="1500" dirty="0" err="1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NHMFConference</a:t>
            </a:r>
            <a:endParaRPr lang="en-GB" sz="1500" dirty="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79512" y="614241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 the standard for maintaining assets</a:t>
            </a:r>
          </a:p>
          <a:p>
            <a:r>
              <a:rPr lang="en-GB" dirty="0" smtClean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nhmf.co.uk/conference</a:t>
            </a:r>
            <a:endParaRPr lang="en-GB" dirty="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61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7008"/>
          </a:xfrm>
        </p:spPr>
        <p:txBody>
          <a:bodyPr/>
          <a:lstStyle>
            <a:lvl1pPr>
              <a:defRPr sz="3323">
                <a:solidFill>
                  <a:srgbClr val="0070C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86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AB9C5-0873-4463-9254-C3C4C2A9E0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0063" y="742950"/>
            <a:ext cx="6597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23938" y="1527175"/>
            <a:ext cx="6073775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Gill Sans MT"/>
          <a:ea typeface="ＭＳ Ｐゴシック" charset="0"/>
          <a:cs typeface="Gill Sans M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charset="0"/>
          <a:ea typeface="ＭＳ Ｐゴシック" charset="0"/>
          <a:cs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charset="0"/>
          <a:ea typeface="ＭＳ Ｐゴシック" charset="0"/>
          <a:cs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charset="0"/>
          <a:ea typeface="ＭＳ Ｐゴシック" charset="0"/>
          <a:cs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charset="0"/>
          <a:ea typeface="ＭＳ Ｐゴシック" charset="0"/>
          <a:cs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ill Sans MT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ill Sans MT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ill Sans MT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ill Sans MT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ts val="2000"/>
        </a:spcBef>
        <a:spcAft>
          <a:spcPct val="0"/>
        </a:spcAft>
        <a:buClr>
          <a:schemeClr val="bg1"/>
        </a:buClr>
        <a:buSzPct val="75000"/>
        <a:defRPr sz="2800" kern="1200">
          <a:solidFill>
            <a:schemeClr val="tx1"/>
          </a:solidFill>
          <a:latin typeface="Gill Sans MT"/>
          <a:ea typeface="ＭＳ Ｐゴシック" charset="0"/>
          <a:cs typeface="Gill Sans MT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chemeClr val="bg1"/>
        </a:buClr>
        <a:buSzPct val="75000"/>
        <a:buFont typeface="Wingdings" charset="0"/>
        <a:buChar char="n"/>
        <a:defRPr sz="2400" kern="12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457200" indent="457200" algn="l" rtl="0" eaLnBrk="1" fontAlgn="base" hangingPunct="1">
        <a:spcBef>
          <a:spcPts val="600"/>
        </a:spcBef>
        <a:spcAft>
          <a:spcPct val="0"/>
        </a:spcAft>
        <a:buClr>
          <a:schemeClr val="bg1"/>
        </a:buClr>
        <a:buSzPct val="75000"/>
        <a:defRPr sz="2000" kern="1200">
          <a:solidFill>
            <a:srgbClr val="008C99"/>
          </a:solidFill>
          <a:latin typeface="Gill Sans MT"/>
          <a:ea typeface="ＭＳ Ｐゴシック" charset="0"/>
          <a:cs typeface="Gill Sans MT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chemeClr val="bg1"/>
        </a:buClr>
        <a:buSzPct val="75000"/>
        <a:buFont typeface="Wingdings" charset="0"/>
        <a:buChar char="n"/>
        <a:defRPr kern="1200">
          <a:solidFill>
            <a:srgbClr val="000000"/>
          </a:solidFill>
          <a:latin typeface="Gill Sans MT"/>
          <a:ea typeface="ＭＳ Ｐゴシック" charset="0"/>
          <a:cs typeface="Gill Sans MT"/>
        </a:defRPr>
      </a:lvl4pPr>
      <a:lvl5pPr marL="914400" indent="914400" algn="l" rtl="0" eaLnBrk="1" fontAlgn="base" hangingPunct="1">
        <a:spcBef>
          <a:spcPts val="600"/>
        </a:spcBef>
        <a:spcAft>
          <a:spcPct val="0"/>
        </a:spcAft>
        <a:buClr>
          <a:schemeClr val="bg1"/>
        </a:buClr>
        <a:buSzPct val="75000"/>
        <a:defRPr kern="1200">
          <a:solidFill>
            <a:srgbClr val="008C99"/>
          </a:solidFill>
          <a:latin typeface="Gill Sans MT"/>
          <a:ea typeface="ＭＳ Ｐゴシック" charset="0"/>
          <a:cs typeface="Gill Sans MT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bg1"/>
        </a:buClr>
        <a:buSzPct val="75000"/>
        <a:buFont typeface="Wingdings" pitchFamily="2" charset="2"/>
        <a:buChar char=""/>
        <a:defRPr lang="en-US" sz="900" kern="1200" dirty="0" smtClean="0">
          <a:solidFill>
            <a:schemeClr val="tx1">
              <a:lumMod val="65000"/>
              <a:lumOff val="35000"/>
            </a:schemeClr>
          </a:solidFill>
          <a:latin typeface="Gill Sans MT"/>
          <a:ea typeface="+mn-ea"/>
          <a:cs typeface="Gill Sans MT"/>
        </a:defRPr>
      </a:lvl6pPr>
      <a:lvl7pPr marL="1374775" indent="0" algn="l" defTabSz="914400" rtl="0" eaLnBrk="1" latinLnBrk="0" hangingPunct="1">
        <a:spcBef>
          <a:spcPct val="20000"/>
        </a:spcBef>
        <a:buClr>
          <a:schemeClr val="bg1"/>
        </a:buClr>
        <a:buSzPct val="75000"/>
        <a:buFontTx/>
        <a:buNone/>
        <a:defRPr lang="en-US" sz="900" kern="1200" baseline="0" dirty="0" smtClean="0">
          <a:solidFill>
            <a:srgbClr val="008C99"/>
          </a:solidFill>
          <a:latin typeface="Gill Sans MT"/>
          <a:ea typeface="+mn-ea"/>
          <a:cs typeface="Gill Sans MT"/>
        </a:defRPr>
      </a:lvl7pPr>
      <a:lvl8pPr marL="1601788" indent="0" algn="l" defTabSz="914400" rtl="0" eaLnBrk="1" latinLnBrk="0" hangingPunct="1">
        <a:spcBef>
          <a:spcPct val="20000"/>
        </a:spcBef>
        <a:buClr>
          <a:schemeClr val="bg1"/>
        </a:buClr>
        <a:buSzPct val="75000"/>
        <a:buFont typeface="Wingdings" pitchFamily="2" charset="2"/>
        <a:buNone/>
        <a:defRPr lang="en-US" sz="900" kern="1200" baseline="0" dirty="0" smtClean="0">
          <a:solidFill>
            <a:schemeClr val="tx1">
              <a:lumMod val="65000"/>
              <a:lumOff val="35000"/>
            </a:schemeClr>
          </a:solidFill>
          <a:latin typeface="Gill Sans MT"/>
          <a:ea typeface="+mn-ea"/>
          <a:cs typeface="Gill Sans MT"/>
        </a:defRPr>
      </a:lvl8pPr>
      <a:lvl9pPr marL="1828800" indent="0" algn="l" defTabSz="914400" rtl="0" eaLnBrk="1" latinLnBrk="0" hangingPunct="1">
        <a:spcBef>
          <a:spcPct val="20000"/>
        </a:spcBef>
        <a:buClr>
          <a:schemeClr val="bg1"/>
        </a:buClr>
        <a:buSzPct val="75000"/>
        <a:buFont typeface="Wingdings" pitchFamily="2" charset="2"/>
        <a:buNone/>
        <a:defRPr lang="en-US" sz="900" i="1" kern="1200" baseline="0" dirty="0">
          <a:solidFill>
            <a:srgbClr val="008C99"/>
          </a:solidFill>
          <a:latin typeface="Gill Sans MT"/>
          <a:ea typeface="+mn-ea"/>
          <a:cs typeface="Gill Sans MT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4341365"/>
            <a:ext cx="9180512" cy="2516635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6BEF800-4111-45B8-AFF9-3B763E0F0F50}" type="slidenum">
              <a:rPr lang="en-GB">
                <a:solidFill>
                  <a:srgbClr val="000000"/>
                </a:solidFill>
                <a:ea typeface="ＭＳ Ｐゴシック" pitchFamily="-108" charset="-128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57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rgbClr val="0070C0"/>
          </a:solidFill>
          <a:latin typeface="Arial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sz="2585">
          <a:solidFill>
            <a:schemeClr val="tx1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sz="2215">
          <a:solidFill>
            <a:schemeClr val="tx1"/>
          </a:solidFill>
          <a:latin typeface="+mn-lt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sz="1846">
          <a:solidFill>
            <a:schemeClr val="tx1"/>
          </a:solidFill>
          <a:latin typeface="+mn-lt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eamstime.com/stock-images-agenda-image1619669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co.org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ata-controllers-and-data-processors-dp-guidance%20(1)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23528" y="908720"/>
            <a:ext cx="8440615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4062" b="1" dirty="0" smtClean="0">
              <a:solidFill>
                <a:srgbClr val="09449B"/>
              </a:solidFill>
              <a:ea typeface="Tahoma" panose="020B0604030504040204" pitchFamily="34" charset="0"/>
            </a:endParaRPr>
          </a:p>
          <a:p>
            <a:pPr>
              <a:defRPr/>
            </a:pPr>
            <a:r>
              <a:rPr lang="en-US" sz="4062" b="1" dirty="0" smtClean="0">
                <a:solidFill>
                  <a:srgbClr val="09449B"/>
                </a:solidFill>
                <a:ea typeface="Tahoma" panose="020B0604030504040204" pitchFamily="34" charset="0"/>
              </a:rPr>
              <a:t>Workshop </a:t>
            </a:r>
            <a:r>
              <a:rPr lang="en-US" sz="4062" dirty="0" smtClean="0">
                <a:solidFill>
                  <a:srgbClr val="09449B"/>
                </a:solidFill>
                <a:ea typeface="Tahoma" panose="020B0604030504040204" pitchFamily="34" charset="0"/>
              </a:rPr>
              <a:t>3e</a:t>
            </a:r>
            <a:r>
              <a:rPr lang="en-US" sz="4062" b="1" dirty="0" smtClean="0">
                <a:solidFill>
                  <a:srgbClr val="09449B"/>
                </a:solidFill>
                <a:ea typeface="Tahoma" panose="020B0604030504040204" pitchFamily="34" charset="0"/>
              </a:rPr>
              <a:t>:</a:t>
            </a:r>
          </a:p>
          <a:p>
            <a:pPr>
              <a:defRPr/>
            </a:pPr>
            <a:r>
              <a:rPr lang="en-GB" sz="2954" dirty="0" smtClean="0">
                <a:solidFill>
                  <a:srgbClr val="0B3A99"/>
                </a:solidFill>
                <a:ea typeface="Tahoma" pitchFamily="34" charset="0"/>
              </a:rPr>
              <a:t>Data protection – new regulations coming</a:t>
            </a:r>
            <a:endParaRPr lang="en-US" sz="4062" dirty="0" smtClean="0">
              <a:solidFill>
                <a:srgbClr val="09449B"/>
              </a:solidFill>
              <a:ea typeface="Tahoma" panose="020B0604030504040204" pitchFamily="34" charset="0"/>
            </a:endParaRPr>
          </a:p>
          <a:p>
            <a:pPr>
              <a:defRPr/>
            </a:pPr>
            <a:r>
              <a:rPr lang="en-US" sz="4062" b="1" dirty="0" smtClean="0">
                <a:solidFill>
                  <a:srgbClr val="09449B"/>
                </a:solidFill>
                <a:latin typeface="Arial"/>
              </a:rPr>
              <a:t/>
            </a:r>
            <a:br>
              <a:rPr lang="en-US" sz="4062" b="1" dirty="0" smtClean="0">
                <a:solidFill>
                  <a:srgbClr val="09449B"/>
                </a:solidFill>
                <a:latin typeface="Arial"/>
              </a:rPr>
            </a:br>
            <a:r>
              <a:rPr lang="en-US" sz="2585" dirty="0" smtClean="0">
                <a:solidFill>
                  <a:srgbClr val="000000"/>
                </a:solidFill>
              </a:rPr>
              <a:t>Speaker: </a:t>
            </a:r>
            <a:r>
              <a:rPr lang="en-US" sz="2800" dirty="0" smtClean="0">
                <a:solidFill>
                  <a:srgbClr val="09449B"/>
                </a:solidFill>
              </a:rPr>
              <a:t>Jane Burns </a:t>
            </a:r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GB" sz="2000" dirty="0" smtClean="0">
                <a:solidFill>
                  <a:srgbClr val="00B0F0"/>
                </a:solidFill>
              </a:rPr>
              <a:t>Anthony Collins Solicitors LLP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585" dirty="0" smtClean="0">
                <a:solidFill>
                  <a:srgbClr val="000000"/>
                </a:solidFill>
              </a:rPr>
              <a:t>Chaired by: </a:t>
            </a:r>
            <a:r>
              <a:rPr lang="en-US" sz="2800" dirty="0" smtClean="0">
                <a:solidFill>
                  <a:srgbClr val="09449B"/>
                </a:solidFill>
              </a:rPr>
              <a:t>Stephen Chalmers </a:t>
            </a:r>
            <a:r>
              <a:rPr lang="en-US" sz="2000" dirty="0" smtClean="0">
                <a:solidFill>
                  <a:srgbClr val="00B0F0"/>
                </a:solidFill>
              </a:rPr>
              <a:t>(</a:t>
            </a:r>
            <a:r>
              <a:rPr lang="en-GB" sz="2000" dirty="0" err="1" smtClean="0">
                <a:solidFill>
                  <a:srgbClr val="00B0F0"/>
                </a:solidFill>
              </a:rPr>
              <a:t>Kingsdale</a:t>
            </a:r>
            <a:r>
              <a:rPr lang="en-GB" sz="2000" dirty="0" smtClean="0">
                <a:solidFill>
                  <a:srgbClr val="00B0F0"/>
                </a:solidFill>
              </a:rPr>
              <a:t> Group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585" dirty="0" smtClean="0">
                <a:solidFill>
                  <a:srgbClr val="000000"/>
                </a:solidFill>
              </a:rPr>
              <a:t>Room: </a:t>
            </a:r>
            <a:r>
              <a:rPr lang="en-US" sz="2585" dirty="0" smtClean="0">
                <a:solidFill>
                  <a:srgbClr val="00B050"/>
                </a:solidFill>
              </a:rPr>
              <a:t>Dorset Room</a:t>
            </a:r>
          </a:p>
          <a:p>
            <a:pPr>
              <a:defRPr/>
            </a:pPr>
            <a:endParaRPr lang="en-US" sz="2585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4062" b="1" dirty="0">
                <a:solidFill>
                  <a:srgbClr val="09449B"/>
                </a:solidFill>
              </a:rPr>
              <a:t/>
            </a:r>
            <a:br>
              <a:rPr lang="en-US" sz="4062" b="1" dirty="0">
                <a:solidFill>
                  <a:srgbClr val="09449B"/>
                </a:solidFill>
              </a:rPr>
            </a:br>
            <a:endParaRPr lang="en-US" sz="2585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4062" b="1" dirty="0">
                <a:solidFill>
                  <a:srgbClr val="09449B"/>
                </a:solidFill>
                <a:latin typeface="Arial"/>
              </a:rPr>
              <a:t/>
            </a:r>
            <a:br>
              <a:rPr lang="en-US" sz="4062" b="1" dirty="0">
                <a:solidFill>
                  <a:srgbClr val="09449B"/>
                </a:solidFill>
                <a:latin typeface="Arial"/>
              </a:rPr>
            </a:br>
            <a:r>
              <a:rPr lang="en-US" sz="2585" kern="0" dirty="0">
                <a:solidFill>
                  <a:srgbClr val="FF0000"/>
                </a:solidFill>
              </a:rPr>
              <a:t/>
            </a:r>
            <a:br>
              <a:rPr lang="en-US" sz="2585" kern="0" dirty="0">
                <a:solidFill>
                  <a:srgbClr val="FF0000"/>
                </a:solidFill>
              </a:rPr>
            </a:br>
            <a:endParaRPr lang="en-US" sz="2585" kern="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46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928245" y="868162"/>
            <a:ext cx="6597650" cy="939373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Sanctions and </a:t>
            </a:r>
            <a:r>
              <a:rPr lang="en-GB" altLang="en-US" b="1" dirty="0" smtClean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compensation –under the new law</a:t>
            </a:r>
            <a:endParaRPr lang="en-GB" altLang="en-US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338616" y="2030819"/>
            <a:ext cx="8480213" cy="3838354"/>
          </a:xfrm>
        </p:spPr>
        <p:txBody>
          <a:bodyPr/>
          <a:lstStyle/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Administrative fines</a:t>
            </a:r>
          </a:p>
          <a:p>
            <a:pPr marL="442913" indent="0"/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2 tiers – up to €20m/4% annual global turnover or up to €10m/2% annual GT – aggravating factors listed which can affect level of fine</a:t>
            </a:r>
          </a:p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Judicial remedies </a:t>
            </a: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– available against data controllers or data processors</a:t>
            </a:r>
          </a:p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Compensation for pecuniary and non pecuniary loss </a:t>
            </a: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(consistent with recent UK case of Google v Vidal-Hall (2015)</a:t>
            </a:r>
          </a:p>
        </p:txBody>
      </p:sp>
    </p:spTree>
    <p:extLst>
      <p:ext uri="{BB962C8B-B14F-4D97-AF65-F5344CB8AC3E}">
        <p14:creationId xmlns:p14="http://schemas.microsoft.com/office/powerpoint/2010/main" val="68480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607050" y="4038600"/>
            <a:ext cx="288925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000000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lang="en-GB" altLang="en-US" sz="25200" b="1">
                <a:solidFill>
                  <a:srgbClr val="C0C0C0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8750" y="457200"/>
            <a:ext cx="198120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000000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lang="en-GB" altLang="en-US" sz="25200" b="1" dirty="0">
                <a:solidFill>
                  <a:srgbClr val="C0C0C0"/>
                </a:solidFill>
                <a:latin typeface="Times New Roman" panose="02020603050405020304" pitchFamily="18" charset="0"/>
              </a:rPr>
              <a:t>“</a:t>
            </a:r>
          </a:p>
        </p:txBody>
      </p:sp>
      <p:sp>
        <p:nvSpPr>
          <p:cNvPr id="6148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Personal </a:t>
            </a:r>
            <a:r>
              <a:rPr lang="en-GB" altLang="en-US" b="1" dirty="0" smtClean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data – new definition</a:t>
            </a:r>
            <a:endParaRPr lang="en-GB" altLang="en-US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  <p:sp>
        <p:nvSpPr>
          <p:cNvPr id="20485" name="Rectangle 5"/>
          <p:cNvSpPr>
            <a:spLocks noGrp="1"/>
          </p:cNvSpPr>
          <p:nvPr>
            <p:ph type="body" idx="4294967295"/>
          </p:nvPr>
        </p:nvSpPr>
        <p:spPr>
          <a:xfrm>
            <a:off x="1023938" y="1527175"/>
            <a:ext cx="6073775" cy="47645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	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‘Personal data’ means </a:t>
            </a:r>
            <a:r>
              <a:rPr lang="en-GB" altLang="en-US" i="1" dirty="0" smtClean="0">
                <a:solidFill>
                  <a:srgbClr val="92D05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any information 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relating to an identified or </a:t>
            </a:r>
            <a:r>
              <a:rPr lang="en-GB" altLang="en-US" i="1" dirty="0" smtClean="0">
                <a:solidFill>
                  <a:srgbClr val="92D05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identifiable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 natural person (‘data subject’): an identifiable natural person is one who can be identified, </a:t>
            </a:r>
            <a:r>
              <a:rPr lang="en-GB" altLang="en-US" i="1" dirty="0" smtClean="0">
                <a:solidFill>
                  <a:srgbClr val="92D05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directly or indirectly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, in particular by reference to an identifier such as a name, an identification number, location data, an </a:t>
            </a:r>
            <a:r>
              <a:rPr lang="en-GB" altLang="en-US" i="1" dirty="0" smtClean="0">
                <a:solidFill>
                  <a:srgbClr val="92D05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online identifier 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or to one or more factors specific to the physical, physiological, genetic, mental, economic, cultural or social identity of that natural person.</a:t>
            </a:r>
            <a:endParaRPr lang="en-GB" altLang="en-US" i="1" dirty="0"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889854" y="2850822"/>
            <a:ext cx="288925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000000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lang="en-GB" altLang="en-US" sz="25200" b="1" dirty="0">
                <a:solidFill>
                  <a:srgbClr val="C0C0C0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8750" y="457200"/>
            <a:ext cx="198120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000000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lang="en-GB" altLang="en-US" sz="25200" b="1" dirty="0">
                <a:solidFill>
                  <a:srgbClr val="C0C0C0"/>
                </a:solidFill>
                <a:latin typeface="Times New Roman" panose="02020603050405020304" pitchFamily="18" charset="0"/>
              </a:rPr>
              <a:t>“</a:t>
            </a:r>
          </a:p>
        </p:txBody>
      </p:sp>
      <p:sp>
        <p:nvSpPr>
          <p:cNvPr id="6148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b="1" dirty="0" smtClean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Consent – defined for first time</a:t>
            </a:r>
            <a:endParaRPr lang="en-GB" altLang="en-US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  <p:sp>
        <p:nvSpPr>
          <p:cNvPr id="20485" name="Rectangle 5"/>
          <p:cNvSpPr>
            <a:spLocks noGrp="1"/>
          </p:cNvSpPr>
          <p:nvPr>
            <p:ph type="body" idx="4294967295"/>
          </p:nvPr>
        </p:nvSpPr>
        <p:spPr>
          <a:xfrm>
            <a:off x="1023938" y="1527175"/>
            <a:ext cx="6073775" cy="307310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	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‘Consent’ of the data subject means any </a:t>
            </a:r>
            <a:r>
              <a:rPr lang="en-GB" altLang="en-US" i="1" dirty="0" smtClean="0">
                <a:solidFill>
                  <a:schemeClr val="bg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freely given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, specific, </a:t>
            </a:r>
            <a:r>
              <a:rPr lang="en-GB" altLang="en-US" i="1" dirty="0" smtClean="0">
                <a:solidFill>
                  <a:schemeClr val="bg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informed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 and </a:t>
            </a:r>
            <a:r>
              <a:rPr lang="en-GB" altLang="en-US" i="1" dirty="0" smtClean="0">
                <a:solidFill>
                  <a:schemeClr val="bg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unambiguous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 indication of the data subject’s wishes by which he or she, by a statement or by a </a:t>
            </a:r>
            <a:r>
              <a:rPr lang="en-GB" altLang="en-US" i="1" dirty="0" smtClean="0">
                <a:solidFill>
                  <a:schemeClr val="bg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clear affirmative action</a:t>
            </a:r>
            <a:r>
              <a:rPr lang="en-GB" altLang="en-US" i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, signifies agreement to the processing of personal data relating to him or her.</a:t>
            </a:r>
            <a:endParaRPr lang="en-GB" altLang="en-US" i="1" dirty="0"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9655" y="4477732"/>
            <a:ext cx="5788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000" b="1" dirty="0" smtClean="0">
                <a:solidFill>
                  <a:schemeClr val="bg1"/>
                </a:solidFill>
                <a:latin typeface="Gill Sans MT" pitchFamily="34" charset="0"/>
              </a:rPr>
              <a:t>Not the appropriate ground where personal data necessary for performance of a contract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2000" b="1" dirty="0" smtClean="0">
                <a:solidFill>
                  <a:schemeClr val="bg1"/>
                </a:solidFill>
                <a:latin typeface="Gill Sans MT" pitchFamily="34" charset="0"/>
              </a:rPr>
              <a:t>Must be capable of withdrawal at any time without detriment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2000" b="1" dirty="0" smtClean="0">
                <a:solidFill>
                  <a:schemeClr val="bg1"/>
                </a:solidFill>
                <a:latin typeface="Gill Sans MT" pitchFamily="34" charset="0"/>
              </a:rPr>
              <a:t>Consent now granular</a:t>
            </a:r>
          </a:p>
        </p:txBody>
      </p:sp>
    </p:spTree>
    <p:extLst>
      <p:ext uri="{BB962C8B-B14F-4D97-AF65-F5344CB8AC3E}">
        <p14:creationId xmlns:p14="http://schemas.microsoft.com/office/powerpoint/2010/main" val="11086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2654775" y="211793"/>
            <a:ext cx="6142010" cy="1205188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has changed? Accountability</a:t>
            </a:r>
            <a: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/>
            </a:r>
            <a:b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/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endParaRPr lang="en-GB" altLang="en-US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  <p:pic>
        <p:nvPicPr>
          <p:cNvPr id="2050" name="Picture 2" descr="M:\Firm\Marketing\Marketing Approved Pictures\Governanc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70" y="633277"/>
            <a:ext cx="2832755" cy="528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384981" y="1572084"/>
            <a:ext cx="6504496" cy="4498778"/>
          </a:xfrm>
        </p:spPr>
        <p:txBody>
          <a:bodyPr/>
          <a:lstStyle/>
          <a:p>
            <a:pPr marL="893762" indent="0"/>
            <a:r>
              <a:rPr lang="en-GB" altLang="en-US" sz="2400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new theme of increased transparency</a:t>
            </a:r>
            <a:endParaRPr lang="en-GB" altLang="en-US" sz="2400" b="1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1435100" indent="-541338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Data Minimisation, Privacy by Design and by Default</a:t>
            </a:r>
          </a:p>
          <a:p>
            <a:pPr marL="1435100" indent="-541338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Codes of Conduct, Certification Schemes and ‘Privacy Seals’</a:t>
            </a:r>
          </a:p>
          <a:p>
            <a:pPr marL="1435100" indent="-541338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Data Protection Impact Assessments (PIAs rebranded) – mandatory for high risk processing</a:t>
            </a:r>
          </a:p>
          <a:p>
            <a:pPr marL="1435100" indent="-541338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Data Protection Officer – mandatory for high risk processing (see next slide)</a:t>
            </a:r>
          </a:p>
          <a:p>
            <a:pPr marL="1435100" indent="-541338"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442913" indent="0"/>
            <a:endParaRPr lang="en-GB" altLang="en-US" sz="20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900113" indent="-457200">
              <a:buAutoNum type="arabicPeriod"/>
            </a:pPr>
            <a:endParaRPr lang="en-GB" altLang="en-US" sz="20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442913" indent="0"/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/>
            <a:endParaRPr lang="en-GB" altLang="en-US" sz="2400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23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1023938" y="400329"/>
            <a:ext cx="6597650" cy="1205188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has changed? </a:t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The Data Protection Officer</a:t>
            </a:r>
            <a: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/>
            </a:r>
            <a:b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/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endParaRPr lang="en-GB" altLang="en-US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316572" y="1509823"/>
            <a:ext cx="8480213" cy="4040372"/>
          </a:xfrm>
        </p:spPr>
        <p:txBody>
          <a:bodyPr/>
          <a:lstStyle/>
          <a:p>
            <a:pPr marL="442913" indent="0"/>
            <a:r>
              <a:rPr lang="en-GB" altLang="en-US" sz="2000" b="1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DPO required where:</a:t>
            </a:r>
          </a:p>
          <a:p>
            <a:pPr lvl="0"/>
            <a:r>
              <a:rPr lang="en-GB" sz="2000" i="1" dirty="0"/>
              <a:t>The processing is carried out by a public authority or body, except for courts acting in their judicial capacity</a:t>
            </a:r>
            <a:endParaRPr lang="en-GB" sz="2000" dirty="0"/>
          </a:p>
          <a:p>
            <a:pPr lvl="0"/>
            <a:r>
              <a:rPr lang="en-GB" sz="2000" i="1" dirty="0"/>
              <a:t>The core activities of the controller or the processor consist of processing operations which, by virtue of their nature, their scope and/or their purpose require regular and systematic monitoring of data subjects on a large scale or</a:t>
            </a:r>
            <a:endParaRPr lang="en-GB" sz="2000" dirty="0"/>
          </a:p>
          <a:p>
            <a:pPr lvl="0"/>
            <a:r>
              <a:rPr lang="en-GB" sz="2000" i="1" dirty="0"/>
              <a:t>The core activities of the controller or the processor consist of processing on a large scale of special categories of data pursuant to Art 9 and personal data relating to criminal convictions and offences referred to in Art 10.</a:t>
            </a:r>
            <a:endParaRPr lang="en-GB" sz="2000" dirty="0"/>
          </a:p>
          <a:p>
            <a:pPr marL="900113" indent="-457200">
              <a:buAutoNum type="arabicPeriod"/>
            </a:pPr>
            <a:endParaRPr lang="en-GB" altLang="en-US" sz="20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442913" indent="0"/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/>
            <a:endParaRPr lang="en-GB" altLang="en-US" sz="2400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70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1023938" y="208943"/>
            <a:ext cx="6597650" cy="1205188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has changed? </a:t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The Data Protection Officer</a:t>
            </a:r>
            <a: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/>
            </a:r>
            <a:b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/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endParaRPr lang="en-GB" altLang="en-US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316572" y="1233814"/>
            <a:ext cx="8480213" cy="53481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Requires professional qualities and expert knowledge of data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A group of undertakings may appoint a single DPO provided that he or she is easily accessible to each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Must be able to act independently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He or she shall not be dismissed or penalised by the DC or the processor for performing his tasks.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To report to highest management level of the controller or the processor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Can fulfil other tasks and duties but these must not conflict with DPO role</a:t>
            </a:r>
          </a:p>
          <a:p>
            <a:pPr marL="442913" indent="0"/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/>
            <a:endParaRPr lang="en-GB" altLang="en-US" sz="2400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482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1023938" y="400328"/>
            <a:ext cx="6597650" cy="1272195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has changed?</a:t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- for data controllers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359882" y="1718263"/>
            <a:ext cx="8480213" cy="4111590"/>
          </a:xfrm>
        </p:spPr>
        <p:txBody>
          <a:bodyPr/>
          <a:lstStyle/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Data controllers no longer need to register with ICO and fee removed </a:t>
            </a:r>
            <a:r>
              <a:rPr lang="en-GB" altLang="en-US" sz="2400" b="1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– but</a:t>
            </a:r>
          </a:p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Requirement to keep records of processing activities</a:t>
            </a:r>
          </a:p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Changes to privacy notices</a:t>
            </a:r>
          </a:p>
          <a:p>
            <a:pPr marL="785813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the introduction of the fair processing ‘essay’</a:t>
            </a:r>
          </a:p>
          <a:p>
            <a:pPr marL="785813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the rise to prominence of the legal grounds for processing</a:t>
            </a:r>
          </a:p>
          <a:p>
            <a:pPr marL="442913" indent="0"/>
            <a:endParaRPr lang="en-GB" altLang="en-US" sz="20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900113" indent="-457200">
              <a:buAutoNum type="arabicPeriod"/>
            </a:pPr>
            <a:endParaRPr lang="en-GB" altLang="en-US" sz="20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442913" indent="0"/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/>
            <a:endParaRPr lang="en-GB" altLang="en-US" sz="2400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27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1023938" y="400328"/>
            <a:ext cx="6597650" cy="1272195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has changed?</a:t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Appointment of Data Processors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65814" y="1706453"/>
            <a:ext cx="8665535" cy="4655027"/>
          </a:xfrm>
        </p:spPr>
        <p:txBody>
          <a:bodyPr/>
          <a:lstStyle/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High duty of care imposed on controllers (RPs) in selecting service providers</a:t>
            </a:r>
          </a:p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Data Processors – direct obligations for first time</a:t>
            </a:r>
          </a:p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Mandatory requirement for contract in writing (as at present) – but:</a:t>
            </a:r>
          </a:p>
          <a:p>
            <a:pPr marL="1169988" indent="-36195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Greater information required</a:t>
            </a:r>
          </a:p>
          <a:p>
            <a:pPr marL="1169988" indent="-36195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Greater contractual obligations imposed on contractors</a:t>
            </a:r>
          </a:p>
          <a:p>
            <a:pPr marL="1169988" indent="-36195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EU Commission and/or ICO likely to publish approved provider contract clauses</a:t>
            </a:r>
          </a:p>
          <a:p>
            <a:pPr marL="808038" indent="0"/>
            <a:endParaRPr lang="en-GB" altLang="en-US" sz="24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6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1023938" y="400328"/>
            <a:ext cx="6597650" cy="1272195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has changed?</a:t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Processor Obligations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1026" y="1706453"/>
            <a:ext cx="8480213" cy="4439166"/>
          </a:xfrm>
        </p:spPr>
        <p:txBody>
          <a:bodyPr/>
          <a:lstStyle/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To keep written records of processing activities – for each Controller</a:t>
            </a:r>
          </a:p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Records to be made available to regulator on request</a:t>
            </a:r>
          </a:p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Exception for enterprise/organisation employing fewer than 250 employees unless the processing is high risk, includes sensitive personal data or not ‘occasional’ </a:t>
            </a:r>
          </a:p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Prior written consent required from controller for sub-contracting of processing – sub-contract to be on same terms</a:t>
            </a:r>
          </a:p>
          <a:p>
            <a:pPr marL="900113" indent="-457200">
              <a:buAutoNum type="arabicPeriod"/>
            </a:pPr>
            <a:endParaRPr lang="en-GB" altLang="en-US" sz="2400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900113" indent="-457200">
              <a:buAutoNum type="arabicPeriod"/>
            </a:pPr>
            <a:endParaRPr lang="en-GB" altLang="en-US" sz="2400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808038" indent="0"/>
            <a:endParaRPr lang="en-GB" altLang="en-US" sz="24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167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3553904" y="12699"/>
            <a:ext cx="5307291" cy="6604918"/>
          </a:xfrm>
        </p:spPr>
        <p:txBody>
          <a:bodyPr/>
          <a:lstStyle/>
          <a:p>
            <a:pPr marL="900113" indent="-457200">
              <a:buAutoNum type="arabicPeriod"/>
            </a:pPr>
            <a:endParaRPr lang="en-GB" altLang="en-US" sz="2400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900113" indent="-457200">
              <a:buAutoNum type="arabicPeriod"/>
            </a:pPr>
            <a:r>
              <a:rPr lang="en-GB" altLang="en-US" sz="2400" i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Pseudonymisation</a:t>
            </a:r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 and </a:t>
            </a:r>
            <a:r>
              <a:rPr lang="en-GB" altLang="en-US" sz="2400" i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encryption</a:t>
            </a:r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 mentioned specifically as key security measures</a:t>
            </a:r>
          </a:p>
          <a:p>
            <a:pPr marL="900113" indent="-457200">
              <a:buFontTx/>
              <a:buAutoNum type="arabicPeriod"/>
            </a:pPr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Codes of conduct and certification schemes</a:t>
            </a:r>
          </a:p>
          <a:p>
            <a:pPr marL="900113" indent="-457200">
              <a:buAutoNum type="arabicPeriod"/>
            </a:pPr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Processor’s ability to ensure;</a:t>
            </a:r>
          </a:p>
          <a:p>
            <a:pPr marL="1797050" indent="-808038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confidentiality, integrity, availability or processing systems </a:t>
            </a:r>
          </a:p>
          <a:p>
            <a:pPr marL="1797050" indent="-808038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restoration of data</a:t>
            </a:r>
          </a:p>
          <a:p>
            <a:pPr marL="1797050" indent="-808038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process for testing, assessing, evaluating effectiveness of technical and organisational security measures</a:t>
            </a:r>
          </a:p>
        </p:txBody>
      </p:sp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188536" y="135247"/>
            <a:ext cx="4609707" cy="1118518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has changed?</a:t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Security</a:t>
            </a:r>
          </a:p>
        </p:txBody>
      </p:sp>
      <p:pic>
        <p:nvPicPr>
          <p:cNvPr id="1026" name="Picture 2" descr="M:\Firm\Marketing\Marketing Approved Pictures\Keys &amp; Lock - Protec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14" y="1253765"/>
            <a:ext cx="3327738" cy="505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4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805277" y="787954"/>
            <a:ext cx="6597650" cy="1272195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will be covered?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99803" y="1789044"/>
            <a:ext cx="8694295" cy="326003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altLang="en-US" sz="2400" b="1" dirty="0" smtClean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The existing law – key definitions and starting points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b="1" dirty="0" smtClean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The new </a:t>
            </a:r>
            <a:r>
              <a:rPr lang="en-GB" altLang="en-US" sz="2400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l</a:t>
            </a:r>
            <a:r>
              <a:rPr lang="en-GB" altLang="en-US" sz="2400" b="1" dirty="0" smtClean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aw </a:t>
            </a:r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– what is it and when does it come into force?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b="1" dirty="0" smtClean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Key </a:t>
            </a:r>
            <a:r>
              <a:rPr lang="en-GB" altLang="en-US" sz="2400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i</a:t>
            </a:r>
            <a:r>
              <a:rPr lang="en-GB" altLang="en-US" sz="2400" b="1" dirty="0" smtClean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mplications </a:t>
            </a:r>
            <a:r>
              <a:rPr lang="en-GB" altLang="en-US" sz="2400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for NHMF members and suggested action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Questions</a:t>
            </a:r>
          </a:p>
          <a:p>
            <a:pPr marL="457200" indent="-457200">
              <a:buAutoNum type="arabicPeriod"/>
            </a:pPr>
            <a:endParaRPr lang="en-GB" altLang="en-US" sz="24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0" indent="0"/>
            <a:endParaRPr lang="en-GB" altLang="en-US" sz="2400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  <p:pic>
        <p:nvPicPr>
          <p:cNvPr id="4" name="Picture 7" descr="Agenda Stock Images - 1619669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82" y="3538320"/>
            <a:ext cx="3416440" cy="302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236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1023938" y="400328"/>
            <a:ext cx="6597650" cy="1272195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has changed?</a:t>
            </a:r>
            <a:b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</a:br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Breach Notification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338616" y="2030819"/>
            <a:ext cx="8480213" cy="3838354"/>
          </a:xfrm>
        </p:spPr>
        <p:txBody>
          <a:bodyPr/>
          <a:lstStyle/>
          <a:p>
            <a:pPr marL="442913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Data controller to report all breaches to ICO</a:t>
            </a:r>
          </a:p>
          <a:p>
            <a:pPr marL="1254125" indent="-446088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which are likely to result in risk to individuals </a:t>
            </a:r>
            <a:r>
              <a:rPr lang="en-GB" altLang="en-US" sz="2000" dirty="0" smtClean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- within </a:t>
            </a: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72 hours </a:t>
            </a:r>
          </a:p>
          <a:p>
            <a:pPr marL="1254125" indent="-446088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Specific information to be provided to ICO - in stages if necessary</a:t>
            </a:r>
          </a:p>
          <a:p>
            <a:pPr marL="361950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Data subjects to be notified ‘without undue delay’ where breach would result in a </a:t>
            </a:r>
            <a:r>
              <a:rPr lang="en-GB" altLang="en-US" sz="2400" u="sng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high</a:t>
            </a:r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 risk to them</a:t>
            </a:r>
          </a:p>
          <a:p>
            <a:pPr marL="361950" indent="0"/>
            <a:r>
              <a:rPr lang="en-GB" altLang="en-US" sz="24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Processor to notify controller ‘without undue delay’</a:t>
            </a:r>
          </a:p>
          <a:p>
            <a:pPr marL="442913" indent="0"/>
            <a:endParaRPr lang="en-GB" altLang="en-US" sz="2400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05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1023938" y="438943"/>
            <a:ext cx="6597650" cy="1272195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Cloud Computing and International Data Transfers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470871" y="1786270"/>
            <a:ext cx="8229599" cy="4603897"/>
          </a:xfrm>
        </p:spPr>
        <p:txBody>
          <a:bodyPr/>
          <a:lstStyle/>
          <a:p>
            <a:pPr marL="0" indent="0"/>
            <a: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Important for both controllers and processors to check location of cloud provider’s servers/data centre</a:t>
            </a:r>
          </a:p>
          <a:p>
            <a:pPr>
              <a:buFont typeface="Arial" pitchFamily="34" charset="0"/>
              <a:buChar char="•"/>
            </a:pPr>
            <a:r>
              <a:rPr lang="en-GB" altLang="en-US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Check terms of cloud provider contract. </a:t>
            </a:r>
          </a:p>
          <a:p>
            <a:pPr>
              <a:buFont typeface="Arial" pitchFamily="34" charset="0"/>
              <a:buChar char="•"/>
            </a:pPr>
            <a:r>
              <a:rPr lang="en-GB" altLang="en-US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Use of EU model contract clauses? Consent</a:t>
            </a:r>
            <a:endParaRPr lang="en-GB" altLang="en-US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0" indent="0"/>
            <a: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Mechanisms for transfers essentially similar to current position – new EU-US </a:t>
            </a:r>
            <a:r>
              <a:rPr lang="en-GB" altLang="en-US" i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Privacy Shield </a:t>
            </a:r>
            <a: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replaces</a:t>
            </a:r>
            <a:r>
              <a:rPr lang="en-GB" altLang="en-US" i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 Safe Harbor </a:t>
            </a:r>
            <a:r>
              <a:rPr lang="en-GB" altLang="en-US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for transfers to USA</a:t>
            </a:r>
          </a:p>
          <a:p>
            <a:pPr marL="0" indent="0"/>
            <a:endParaRPr lang="en-GB" altLang="en-US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0" indent="0"/>
            <a:endParaRPr lang="en-GB" altLang="en-US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462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 idx="4294967295"/>
          </p:nvPr>
        </p:nvSpPr>
        <p:spPr>
          <a:xfrm>
            <a:off x="279984" y="154004"/>
            <a:ext cx="3839529" cy="1408982"/>
          </a:xfrm>
          <a:noFill/>
        </p:spPr>
        <p:txBody>
          <a:bodyPr/>
          <a:lstStyle/>
          <a:p>
            <a:r>
              <a:rPr lang="en-GB" b="1" dirty="0">
                <a:latin typeface="Gill Sans MT" charset="0"/>
              </a:rPr>
              <a:t>What should we do in preparation? </a:t>
            </a:r>
            <a:br>
              <a:rPr lang="en-GB" b="1" dirty="0">
                <a:latin typeface="Gill Sans MT" charset="0"/>
              </a:rPr>
            </a:br>
            <a:r>
              <a:rPr lang="en-GB" b="1" dirty="0">
                <a:latin typeface="Gill Sans MT" charset="0"/>
              </a:rPr>
              <a:t>1. Consider: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4294967295"/>
          </p:nvPr>
        </p:nvSpPr>
        <p:spPr>
          <a:xfrm>
            <a:off x="3968685" y="154004"/>
            <a:ext cx="4864230" cy="6313441"/>
          </a:xfrm>
        </p:spPr>
        <p:txBody>
          <a:bodyPr/>
          <a:lstStyle/>
          <a:p>
            <a:pPr lvl="3"/>
            <a:r>
              <a:rPr lang="en-GB" sz="2400" b="1" dirty="0"/>
              <a:t>Who</a:t>
            </a:r>
            <a:r>
              <a:rPr lang="en-GB" sz="2400" dirty="0"/>
              <a:t> we are: processors for RPs?/controller re own employees</a:t>
            </a:r>
          </a:p>
          <a:p>
            <a:pPr lvl="3"/>
            <a:r>
              <a:rPr lang="en-GB" sz="2400" b="1" dirty="0"/>
              <a:t>Where </a:t>
            </a:r>
            <a:r>
              <a:rPr lang="en-GB" sz="2400" dirty="0"/>
              <a:t>we store personal data (do we use the Cloud?)</a:t>
            </a:r>
          </a:p>
          <a:p>
            <a:pPr lvl="3"/>
            <a:r>
              <a:rPr lang="en-GB" sz="2400" b="1" dirty="0"/>
              <a:t>Why </a:t>
            </a:r>
            <a:r>
              <a:rPr lang="en-GB" sz="2400" dirty="0"/>
              <a:t>is personal data under our control – legal grounds? Review use of consent</a:t>
            </a:r>
          </a:p>
          <a:p>
            <a:pPr lvl="3"/>
            <a:r>
              <a:rPr lang="en-GB" sz="2400" b="1" dirty="0"/>
              <a:t>When</a:t>
            </a:r>
            <a:r>
              <a:rPr lang="en-GB" sz="2400" dirty="0"/>
              <a:t> do we delete personal data? (retention policy?) do we share it with others?</a:t>
            </a:r>
          </a:p>
          <a:p>
            <a:pPr lvl="3"/>
            <a:r>
              <a:rPr lang="en-GB" sz="2400" b="1" dirty="0"/>
              <a:t>What</a:t>
            </a:r>
            <a:r>
              <a:rPr lang="en-GB" sz="2400" dirty="0"/>
              <a:t> mechanisms do we have in place to safeguard personal data? What personal data are we holding?</a:t>
            </a:r>
          </a:p>
          <a:p>
            <a:pPr lvl="3"/>
            <a:endParaRPr lang="en-GB" sz="2400" dirty="0"/>
          </a:p>
          <a:p>
            <a:pPr lvl="3"/>
            <a:endParaRPr lang="en-GB" sz="2400" dirty="0"/>
          </a:p>
          <a:p>
            <a:pPr lvl="3"/>
            <a:endParaRPr lang="en-GB" sz="2400" dirty="0"/>
          </a:p>
          <a:p>
            <a:pPr lvl="3"/>
            <a:endParaRPr lang="en-GB" sz="2400" dirty="0"/>
          </a:p>
        </p:txBody>
      </p:sp>
      <p:pic>
        <p:nvPicPr>
          <p:cNvPr id="5122" name="Picture 2" descr="M:\Firm\Marketing\Marketing Approved Pictures\smooth sailin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9" y="1640264"/>
            <a:ext cx="3610466" cy="454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094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 idx="4294967295"/>
          </p:nvPr>
        </p:nvSpPr>
        <p:spPr>
          <a:xfrm>
            <a:off x="279985" y="319940"/>
            <a:ext cx="3990357" cy="1574848"/>
          </a:xfrm>
          <a:noFill/>
        </p:spPr>
        <p:txBody>
          <a:bodyPr/>
          <a:lstStyle/>
          <a:p>
            <a:r>
              <a:rPr lang="en-GB" sz="2800" b="1" dirty="0">
                <a:latin typeface="Gill Sans MT" charset="0"/>
              </a:rPr>
              <a:t>What should we do in preparation? </a:t>
            </a:r>
            <a:br>
              <a:rPr lang="en-GB" sz="2800" b="1" dirty="0">
                <a:latin typeface="Gill Sans MT" charset="0"/>
              </a:rPr>
            </a:br>
            <a:r>
              <a:rPr lang="en-GB" sz="2800" b="1" dirty="0">
                <a:latin typeface="Gill Sans MT" charset="0"/>
              </a:rPr>
              <a:t>2. Consider: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4294967295"/>
          </p:nvPr>
        </p:nvSpPr>
        <p:spPr>
          <a:xfrm>
            <a:off x="279985" y="1442301"/>
            <a:ext cx="4423989" cy="5175315"/>
          </a:xfrm>
        </p:spPr>
        <p:txBody>
          <a:bodyPr/>
          <a:lstStyle/>
          <a:p>
            <a:pPr lvl="3" algn="ctr"/>
            <a:endParaRPr lang="en-GB" dirty="0"/>
          </a:p>
          <a:p>
            <a:pPr marL="685800" lvl="3" indent="0">
              <a:buNone/>
            </a:pPr>
            <a:r>
              <a:rPr lang="en-GB" sz="2400" b="1" dirty="0"/>
              <a:t>As a controller:</a:t>
            </a:r>
          </a:p>
          <a:p>
            <a:pPr lvl="3">
              <a:buFont typeface="Wingdings" pitchFamily="2" charset="2"/>
              <a:buChar char="q"/>
            </a:pPr>
            <a:r>
              <a:rPr lang="en-GB" b="1" dirty="0"/>
              <a:t>Review personal data held - </a:t>
            </a:r>
            <a:r>
              <a:rPr lang="en-GB" dirty="0"/>
              <a:t>conduct an audit if necessary and document retention periods.</a:t>
            </a:r>
            <a:endParaRPr lang="en-GB" b="1" dirty="0"/>
          </a:p>
          <a:p>
            <a:pPr lvl="3">
              <a:buFont typeface="Wingdings" pitchFamily="2" charset="2"/>
              <a:buChar char="q"/>
            </a:pPr>
            <a:r>
              <a:rPr lang="en-GB" b="1" dirty="0"/>
              <a:t>Establish a framework for accountability – </a:t>
            </a:r>
            <a:r>
              <a:rPr lang="en-GB" dirty="0"/>
              <a:t>policy documentation and record keeping,  can we comply with individuals exercising their rights?, PIAs, privacy by design, Staff training – DPO?</a:t>
            </a:r>
          </a:p>
          <a:p>
            <a:pPr lvl="3">
              <a:buFont typeface="Wingdings" pitchFamily="2" charset="2"/>
              <a:buChar char="q"/>
            </a:pPr>
            <a:r>
              <a:rPr lang="en-GB" b="1" dirty="0"/>
              <a:t>Update Privacy Notices</a:t>
            </a:r>
          </a:p>
          <a:p>
            <a:pPr lvl="3">
              <a:buFont typeface="Wingdings" pitchFamily="2" charset="2"/>
              <a:buChar char="q"/>
            </a:pPr>
            <a:r>
              <a:rPr lang="en-GB" b="1" dirty="0"/>
              <a:t>Breaches </a:t>
            </a:r>
            <a:r>
              <a:rPr lang="en-GB" dirty="0"/>
              <a:t>– update policy and procedure</a:t>
            </a:r>
          </a:p>
          <a:p>
            <a:pPr lvl="3">
              <a:buFont typeface="Wingdings" pitchFamily="2" charset="2"/>
              <a:buChar char="q"/>
            </a:pPr>
            <a:r>
              <a:rPr lang="en-GB" b="1" dirty="0"/>
              <a:t>Review contracts with third party data processors</a:t>
            </a:r>
          </a:p>
          <a:p>
            <a:pPr lvl="3"/>
            <a:endParaRPr lang="en-GB" sz="2000" dirty="0"/>
          </a:p>
          <a:p>
            <a:pPr marL="685800" lvl="3" indent="0">
              <a:buNone/>
            </a:pPr>
            <a:endParaRPr lang="en-GB" sz="2400" b="1" dirty="0"/>
          </a:p>
          <a:p>
            <a:pPr marL="685800" lvl="3" indent="0">
              <a:buNone/>
            </a:pPr>
            <a:endParaRPr lang="en-GB" sz="2400" dirty="0"/>
          </a:p>
        </p:txBody>
      </p:sp>
      <p:pic>
        <p:nvPicPr>
          <p:cNvPr id="3074" name="Picture 2" descr="M:\Firm\Marketing\Marketing Approved Pictures\Dartboard achieve goals focus precision succes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120" y="1696825"/>
            <a:ext cx="3318234" cy="475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954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 idx="4294967295"/>
          </p:nvPr>
        </p:nvSpPr>
        <p:spPr>
          <a:xfrm>
            <a:off x="657058" y="263911"/>
            <a:ext cx="3613284" cy="1589954"/>
          </a:xfrm>
          <a:noFill/>
        </p:spPr>
        <p:txBody>
          <a:bodyPr/>
          <a:lstStyle/>
          <a:p>
            <a:r>
              <a:rPr lang="en-GB" sz="2800" b="1" dirty="0">
                <a:latin typeface="Gill Sans MT" charset="0"/>
              </a:rPr>
              <a:t>What should we do in preparation? </a:t>
            </a:r>
            <a:br>
              <a:rPr lang="en-GB" sz="2800" b="1" dirty="0">
                <a:latin typeface="Gill Sans MT" charset="0"/>
              </a:rPr>
            </a:br>
            <a:r>
              <a:rPr lang="en-GB" sz="2800" b="1" dirty="0" smtClean="0">
                <a:latin typeface="Gill Sans MT" charset="0"/>
              </a:rPr>
              <a:t>3. </a:t>
            </a:r>
            <a:r>
              <a:rPr lang="en-GB" sz="2800" b="1" dirty="0">
                <a:latin typeface="Gill Sans MT" charset="0"/>
              </a:rPr>
              <a:t>Consider: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4294967295"/>
          </p:nvPr>
        </p:nvSpPr>
        <p:spPr>
          <a:xfrm>
            <a:off x="301658" y="1480008"/>
            <a:ext cx="4223208" cy="5024487"/>
          </a:xfrm>
        </p:spPr>
        <p:txBody>
          <a:bodyPr/>
          <a:lstStyle/>
          <a:p>
            <a:pPr lvl="3" algn="ctr"/>
            <a:endParaRPr lang="en-GB" dirty="0"/>
          </a:p>
          <a:p>
            <a:pPr marL="685800" lvl="3" indent="0">
              <a:buNone/>
            </a:pPr>
            <a:r>
              <a:rPr lang="en-GB" sz="2400" b="1" dirty="0" smtClean="0"/>
              <a:t>As  </a:t>
            </a:r>
            <a:r>
              <a:rPr lang="en-GB" sz="2400" b="1" dirty="0"/>
              <a:t>processor</a:t>
            </a:r>
            <a:r>
              <a:rPr lang="en-GB" sz="2400" b="1" dirty="0" smtClean="0"/>
              <a:t>:</a:t>
            </a:r>
          </a:p>
          <a:p>
            <a:pPr lvl="3">
              <a:buFont typeface="Wingdings" pitchFamily="2" charset="2"/>
              <a:buChar char="q"/>
            </a:pPr>
            <a:r>
              <a:rPr lang="en-GB" b="1" dirty="0"/>
              <a:t>Review personal data held - </a:t>
            </a:r>
            <a:r>
              <a:rPr lang="en-GB" dirty="0"/>
              <a:t>conduct an audit if necessary and </a:t>
            </a:r>
            <a:r>
              <a:rPr lang="en-GB" dirty="0" smtClean="0"/>
              <a:t>document retention </a:t>
            </a:r>
            <a:r>
              <a:rPr lang="en-GB" dirty="0"/>
              <a:t>periods.</a:t>
            </a:r>
            <a:endParaRPr lang="en-GB" b="1" dirty="0"/>
          </a:p>
          <a:p>
            <a:pPr lvl="3">
              <a:buFont typeface="Wingdings" pitchFamily="2" charset="2"/>
              <a:buChar char="q"/>
            </a:pPr>
            <a:r>
              <a:rPr lang="en-GB" b="1" dirty="0" smtClean="0"/>
              <a:t>Establish </a:t>
            </a:r>
            <a:r>
              <a:rPr lang="en-GB" b="1" dirty="0"/>
              <a:t>a framework for accountability – </a:t>
            </a:r>
            <a:r>
              <a:rPr lang="en-GB" dirty="0"/>
              <a:t>policy documentation and record keeping,  can we comply with individuals exercising their rights?, PIAs, privacy by design, Staff training – DPO?</a:t>
            </a:r>
          </a:p>
          <a:p>
            <a:pPr lvl="3">
              <a:buFont typeface="Wingdings" pitchFamily="2" charset="2"/>
              <a:buChar char="q"/>
            </a:pPr>
            <a:r>
              <a:rPr lang="en-GB" b="1" dirty="0"/>
              <a:t>Review security,  </a:t>
            </a:r>
            <a:r>
              <a:rPr lang="en-GB" dirty="0"/>
              <a:t>breach notification procedure</a:t>
            </a:r>
          </a:p>
          <a:p>
            <a:pPr lvl="3">
              <a:buFont typeface="Wingdings" pitchFamily="2" charset="2"/>
              <a:buChar char="q"/>
            </a:pPr>
            <a:r>
              <a:rPr lang="en-GB" b="1" dirty="0"/>
              <a:t>Review contracts </a:t>
            </a:r>
            <a:r>
              <a:rPr lang="en-GB" dirty="0"/>
              <a:t>with RPs – approach to pricing</a:t>
            </a:r>
          </a:p>
          <a:p>
            <a:pPr lvl="3"/>
            <a:endParaRPr lang="en-GB" sz="2000" dirty="0"/>
          </a:p>
          <a:p>
            <a:pPr marL="685800" lvl="3" indent="0">
              <a:buNone/>
            </a:pPr>
            <a:endParaRPr lang="en-GB" sz="2400" b="1" dirty="0"/>
          </a:p>
          <a:p>
            <a:pPr marL="685800" lvl="3" indent="0">
              <a:buNone/>
            </a:pPr>
            <a:endParaRPr lang="en-GB" sz="2400" dirty="0"/>
          </a:p>
        </p:txBody>
      </p:sp>
      <p:pic>
        <p:nvPicPr>
          <p:cNvPr id="2050" name="Picture 2" descr="M:\Firm\Marketing\Marketing Approved Pictures\Dartboard achieve goals focus precision succes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291" y="1263648"/>
            <a:ext cx="3469063" cy="476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670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ctrTitle"/>
          </p:nvPr>
        </p:nvSpPr>
        <p:spPr>
          <a:xfrm>
            <a:off x="1555423" y="542367"/>
            <a:ext cx="4181474" cy="1018685"/>
          </a:xfrm>
        </p:spPr>
        <p:txBody>
          <a:bodyPr/>
          <a:lstStyle/>
          <a:p>
            <a:pPr algn="ctr"/>
            <a:r>
              <a:rPr lang="en-GB" sz="4800" dirty="0">
                <a:ea typeface="ＭＳ Ｐゴシック" pitchFamily="34" charset="-128"/>
                <a:cs typeface="Gill Sans MT" pitchFamily="34" charset="0"/>
              </a:rPr>
              <a:t>Questions</a:t>
            </a:r>
            <a:r>
              <a:rPr lang="en-GB" dirty="0">
                <a:ea typeface="ＭＳ Ｐゴシック" pitchFamily="34" charset="-128"/>
                <a:cs typeface="Gill Sans MT" pitchFamily="34" charset="0"/>
              </a:rPr>
              <a:t> 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subTitle" idx="1"/>
          </p:nvPr>
        </p:nvSpPr>
        <p:spPr>
          <a:xfrm>
            <a:off x="2418728" y="2189181"/>
            <a:ext cx="5794375" cy="3003432"/>
          </a:xfrm>
        </p:spPr>
        <p:txBody>
          <a:bodyPr/>
          <a:lstStyle/>
          <a:p>
            <a:pPr marL="0" indent="0" algn="l">
              <a:lnSpc>
                <a:spcPct val="80000"/>
              </a:lnSpc>
            </a:pPr>
            <a:r>
              <a:rPr lang="en-GB" b="1" dirty="0" smtClean="0">
                <a:solidFill>
                  <a:schemeClr val="hlink"/>
                </a:solidFill>
                <a:ea typeface="ＭＳ Ｐゴシック" pitchFamily="34" charset="-128"/>
                <a:cs typeface="Gill Sans MT" pitchFamily="34" charset="0"/>
              </a:rPr>
              <a:t>e-briefings</a:t>
            </a:r>
            <a:r>
              <a:rPr lang="en-GB" b="1" dirty="0">
                <a:solidFill>
                  <a:schemeClr val="hlink"/>
                </a:solidFill>
                <a:ea typeface="ＭＳ Ｐゴシック" pitchFamily="34" charset="-128"/>
                <a:cs typeface="Gill Sans MT" pitchFamily="34" charset="0"/>
              </a:rPr>
              <a:t>:</a:t>
            </a:r>
          </a:p>
          <a:p>
            <a:pPr marL="0" indent="0" algn="l">
              <a:lnSpc>
                <a:spcPct val="80000"/>
              </a:lnSpc>
            </a:pPr>
            <a:r>
              <a:rPr lang="en-GB" b="1" dirty="0" smtClean="0">
                <a:solidFill>
                  <a:schemeClr val="accent2"/>
                </a:solidFill>
                <a:ea typeface="ＭＳ Ｐゴシック" pitchFamily="34" charset="-128"/>
                <a:cs typeface="Gill Sans MT" pitchFamily="34" charset="0"/>
              </a:rPr>
              <a:t>www.anthonycollings.com/news-and-events/briefings.aspx</a:t>
            </a:r>
            <a:endParaRPr lang="en-GB" b="1" dirty="0">
              <a:solidFill>
                <a:schemeClr val="hlink"/>
              </a:solidFill>
              <a:ea typeface="ＭＳ Ｐゴシック" pitchFamily="34" charset="-128"/>
              <a:cs typeface="Gill Sans MT" pitchFamily="34" charset="0"/>
            </a:endParaRPr>
          </a:p>
          <a:p>
            <a:pPr marL="0" indent="0" algn="l">
              <a:lnSpc>
                <a:spcPct val="80000"/>
              </a:lnSpc>
            </a:pPr>
            <a:r>
              <a:rPr lang="en-GB" b="1" dirty="0" smtClean="0">
                <a:solidFill>
                  <a:schemeClr val="hlink"/>
                </a:solidFill>
                <a:ea typeface="ＭＳ Ｐゴシック" pitchFamily="34" charset="-128"/>
                <a:cs typeface="Gill Sans MT" pitchFamily="34" charset="0"/>
              </a:rPr>
              <a:t>Advice:</a:t>
            </a:r>
          </a:p>
          <a:p>
            <a:pPr marL="0" indent="0" algn="l">
              <a:lnSpc>
                <a:spcPct val="80000"/>
              </a:lnSpc>
            </a:pPr>
            <a:r>
              <a:rPr lang="en-GB" b="1" dirty="0" smtClean="0">
                <a:solidFill>
                  <a:schemeClr val="accent2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Jane.Burns@anthonycollins.com </a:t>
            </a:r>
            <a:br>
              <a:rPr lang="en-GB" b="1" dirty="0" smtClean="0">
                <a:solidFill>
                  <a:schemeClr val="accent2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</a:br>
            <a:r>
              <a:rPr lang="en-GB" b="1" dirty="0" smtClean="0">
                <a:solidFill>
                  <a:schemeClr val="accent2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0121 212 7488</a:t>
            </a:r>
            <a:endParaRPr lang="en-US" dirty="0" smtClean="0">
              <a:solidFill>
                <a:schemeClr val="accent2"/>
              </a:solidFill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  <a:p>
            <a:pPr marL="179388" lvl="1" indent="0">
              <a:lnSpc>
                <a:spcPct val="80000"/>
              </a:lnSpc>
              <a:buNone/>
            </a:pPr>
            <a:endParaRPr lang="en-GB" altLang="en-US" sz="1000" dirty="0" smtClean="0">
              <a:solidFill>
                <a:srgbClr val="000000"/>
              </a:solidFill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  <a:p>
            <a:pPr marL="179388" lvl="1" indent="0">
              <a:lnSpc>
                <a:spcPct val="80000"/>
              </a:lnSpc>
              <a:buNone/>
            </a:pPr>
            <a:endParaRPr lang="en-GB" altLang="en-US" sz="1000" dirty="0" smtClean="0">
              <a:solidFill>
                <a:srgbClr val="000000"/>
              </a:solidFill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  <a:p>
            <a:pPr marL="179388" lvl="1" indent="0">
              <a:lnSpc>
                <a:spcPct val="80000"/>
              </a:lnSpc>
              <a:buNone/>
            </a:pPr>
            <a:endParaRPr lang="en-GB" altLang="en-US" sz="1000" dirty="0" smtClean="0">
              <a:solidFill>
                <a:srgbClr val="000000"/>
              </a:solidFill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  <a:p>
            <a:pPr marL="179388" lvl="1" indent="0">
              <a:lnSpc>
                <a:spcPct val="80000"/>
              </a:lnSpc>
              <a:buNone/>
            </a:pPr>
            <a:endParaRPr lang="en-GB" altLang="en-US" sz="1000" dirty="0">
              <a:solidFill>
                <a:srgbClr val="000000"/>
              </a:solidFill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  <a:p>
            <a:pPr marL="179388" lvl="1" indent="0">
              <a:lnSpc>
                <a:spcPct val="80000"/>
              </a:lnSpc>
              <a:buNone/>
            </a:pPr>
            <a:endParaRPr lang="en-GB" altLang="en-US" sz="1000" dirty="0" smtClean="0">
              <a:solidFill>
                <a:srgbClr val="000000"/>
              </a:solidFill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  <a:p>
            <a:pPr marL="179388" lvl="1" indent="0">
              <a:lnSpc>
                <a:spcPct val="80000"/>
              </a:lnSpc>
              <a:buNone/>
            </a:pPr>
            <a:endParaRPr lang="en-GB" altLang="en-US" sz="1000" dirty="0">
              <a:solidFill>
                <a:srgbClr val="000000"/>
              </a:solidFill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  <a:p>
            <a:pPr marL="179388" lvl="1" indent="0">
              <a:lnSpc>
                <a:spcPct val="80000"/>
              </a:lnSpc>
              <a:buNone/>
            </a:pPr>
            <a:r>
              <a:rPr lang="en-GB" altLang="en-US" sz="1000" dirty="0" smtClean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Disclaimer</a:t>
            </a:r>
            <a:r>
              <a:rPr lang="en-GB" altLang="en-US" sz="1000" dirty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: </a:t>
            </a:r>
            <a:r>
              <a:rPr lang="en-GB" altLang="en-US" sz="1000" dirty="0" smtClean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The advice given in these slides is necessarily generic rather than applying to specific situations. Advice </a:t>
            </a:r>
            <a:r>
              <a:rPr lang="en-GB" altLang="en-US" sz="1000" dirty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should be taken before action is implemented or refrained from in </a:t>
            </a:r>
            <a:r>
              <a:rPr lang="en-GB" altLang="en-US" sz="1000" dirty="0" smtClean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particular cases</a:t>
            </a:r>
            <a:r>
              <a:rPr lang="en-GB" altLang="en-US" sz="1000" dirty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.  </a:t>
            </a:r>
            <a:r>
              <a:rPr lang="en-GB" altLang="en-US" sz="1000" dirty="0" smtClean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Whilst every effort has been made to ensure its accuracy, no </a:t>
            </a:r>
            <a:r>
              <a:rPr lang="en-GB" altLang="en-US" sz="1000" dirty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responsibility can be accepted for action taken or refrained from solely by reference to the contents of this presentation. 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GB" altLang="en-US" sz="1000" dirty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© Anthony Collins Solicitors LLP </a:t>
            </a:r>
            <a:r>
              <a:rPr lang="en-GB" altLang="en-US" sz="1000" dirty="0" smtClean="0"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2016</a:t>
            </a:r>
            <a:endParaRPr lang="en-GB" altLang="en-US" sz="1000" dirty="0">
              <a:solidFill>
                <a:srgbClr val="000000"/>
              </a:solidFill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  <a:p>
            <a:pPr marL="0" indent="0">
              <a:lnSpc>
                <a:spcPct val="80000"/>
              </a:lnSpc>
              <a:spcAft>
                <a:spcPct val="15000"/>
              </a:spcAft>
            </a:pPr>
            <a:endParaRPr lang="en-GB" sz="2400" dirty="0">
              <a:ea typeface="ＭＳ Ｐゴシック" pitchFamily="34" charset="-128"/>
              <a:cs typeface="Gill Sans MT" pitchFamily="34" charset="0"/>
            </a:endParaRPr>
          </a:p>
        </p:txBody>
      </p:sp>
      <p:pic>
        <p:nvPicPr>
          <p:cNvPr id="3074" name="Picture 2" descr="M:\Firm\Marketing\Marketing Approved Pictures\thank yo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947" y="190800"/>
            <a:ext cx="3148553" cy="209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74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506413" y="478630"/>
            <a:ext cx="5805487" cy="554038"/>
          </a:xfrm>
        </p:spPr>
        <p:txBody>
          <a:bodyPr/>
          <a:lstStyle/>
          <a:p>
            <a:r>
              <a:rPr lang="en-GB" sz="2800" dirty="0">
                <a:latin typeface="Gill Sans MT" charset="0"/>
              </a:rPr>
              <a:t>What we do</a:t>
            </a:r>
            <a:r>
              <a:rPr lang="en-GB" dirty="0">
                <a:latin typeface="Gill Sans MT" charset="0"/>
              </a:rPr>
              <a:t/>
            </a:r>
            <a:br>
              <a:rPr lang="en-GB" dirty="0">
                <a:latin typeface="Gill Sans MT" charset="0"/>
              </a:rPr>
            </a:br>
            <a:r>
              <a:rPr lang="en-GB" sz="1800" dirty="0">
                <a:latin typeface="Gill Sans MT" charset="0"/>
              </a:rPr>
              <a:t>Data Protection Services from Anthony Collins Solicitors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half" idx="4294967295"/>
          </p:nvPr>
        </p:nvSpPr>
        <p:spPr>
          <a:xfrm>
            <a:off x="646906" y="1419726"/>
            <a:ext cx="5986463" cy="4585449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DPA training for staff and managers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Advice on Information sharing and disclosures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How to comply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Privacy notices and consents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Standard contracts and terms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Policy, process and internal governance advice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Audit and Privacy Impact Assessments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Requests from data subjects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Dealing with breaches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Advice on direct marketing and the Privacy and Electronic Communications Regulations 2003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Advice on CCTV, surveillance and monitoring</a:t>
            </a:r>
          </a:p>
          <a:p>
            <a:pPr marL="285750" indent="-285750">
              <a:buFontTx/>
              <a:buChar char="•"/>
            </a:pPr>
            <a:endParaRPr lang="en-GB" sz="1600" dirty="0">
              <a:latin typeface="Gill Sans MT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7208838" y="3484563"/>
            <a:ext cx="1441450" cy="2589212"/>
          </a:xfrm>
          <a:prstGeom prst="round2DiagRect">
            <a:avLst/>
          </a:prstGeom>
          <a:solidFill>
            <a:schemeClr val="accent3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7117555" y="3400163"/>
            <a:ext cx="16240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1600" b="1" dirty="0">
                <a:solidFill>
                  <a:schemeClr val="bg2"/>
                </a:solidFill>
                <a:latin typeface="Gill Sans MT" charset="0"/>
                <a:cs typeface="Gill Sans MT" charset="0"/>
              </a:rPr>
              <a:t>Data Protection Workshops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7235825" y="4146760"/>
            <a:ext cx="138747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GB" sz="1600" dirty="0">
                <a:solidFill>
                  <a:srgbClr val="FFFFFF"/>
                </a:solidFill>
                <a:latin typeface="Gill Sans MT" charset="0"/>
                <a:cs typeface="Gill Sans MT" charset="0"/>
              </a:rPr>
              <a:t>full day Training </a:t>
            </a:r>
          </a:p>
          <a:p>
            <a:pPr eaLnBrk="1" hangingPunct="1">
              <a:buFont typeface="Wingdings" charset="0"/>
              <a:buChar char="ü"/>
            </a:pPr>
            <a:r>
              <a:rPr lang="en-GB" sz="1600" dirty="0">
                <a:solidFill>
                  <a:srgbClr val="FFFFFF"/>
                </a:solidFill>
                <a:latin typeface="Gill Sans MT" charset="0"/>
                <a:cs typeface="Gill Sans MT" charset="0"/>
              </a:rPr>
              <a:t>At our premises or yours</a:t>
            </a:r>
          </a:p>
          <a:p>
            <a:pPr eaLnBrk="1" hangingPunct="1">
              <a:buFont typeface="Wingdings" charset="0"/>
              <a:buChar char="ü"/>
            </a:pPr>
            <a:r>
              <a:rPr lang="en-GB" sz="1600" dirty="0">
                <a:solidFill>
                  <a:srgbClr val="FFFFFF"/>
                </a:solidFill>
                <a:latin typeface="Gill Sans MT" charset="0"/>
                <a:cs typeface="Gill Sans MT" charset="0"/>
              </a:rPr>
              <a:t>Half day </a:t>
            </a:r>
            <a:r>
              <a:rPr lang="en-GB" altLang="ja-JP" sz="1600" dirty="0">
                <a:solidFill>
                  <a:srgbClr val="FFFFFF"/>
                </a:solidFill>
                <a:latin typeface="Gill Sans MT" charset="0"/>
                <a:cs typeface="Gill Sans MT" charset="0"/>
              </a:rPr>
              <a:t>sessions</a:t>
            </a:r>
          </a:p>
          <a:p>
            <a:pPr eaLnBrk="1" hangingPunct="1">
              <a:buFont typeface="Wingdings" charset="0"/>
              <a:buChar char="ü"/>
            </a:pPr>
            <a:endParaRPr lang="en-GB" sz="1600" dirty="0">
              <a:solidFill>
                <a:srgbClr val="FFFFFF"/>
              </a:solidFill>
              <a:latin typeface="Gill Sans MT" charset="0"/>
              <a:cs typeface="Gill Sans MT" charset="0"/>
            </a:endParaRPr>
          </a:p>
          <a:p>
            <a:pPr eaLnBrk="1" hangingPunct="1">
              <a:buFont typeface="Wingdings" charset="0"/>
              <a:buNone/>
            </a:pPr>
            <a:endParaRPr lang="en-GB" sz="1000" dirty="0">
              <a:solidFill>
                <a:srgbClr val="FFFFFF"/>
              </a:solidFill>
              <a:latin typeface="Gill Sans MT" charset="0"/>
              <a:cs typeface="Gill Sans MT" charset="0"/>
            </a:endParaRPr>
          </a:p>
          <a:p>
            <a:pPr eaLnBrk="1" hangingPunct="1"/>
            <a:endParaRPr lang="en-GB" sz="1000" dirty="0">
              <a:solidFill>
                <a:srgbClr val="FFFFFF"/>
              </a:solidFill>
              <a:latin typeface="Gill Sans MT" charset="0"/>
              <a:cs typeface="Gill Sans MT" charset="0"/>
            </a:endParaRPr>
          </a:p>
          <a:p>
            <a:pPr eaLnBrk="1" hangingPunct="1"/>
            <a:r>
              <a:rPr lang="en-GB" sz="1000" dirty="0">
                <a:solidFill>
                  <a:srgbClr val="FFFFFF"/>
                </a:solidFill>
                <a:latin typeface="Gill Sans MT" charset="0"/>
                <a:cs typeface="Gill Sans MT" charset="0"/>
              </a:rPr>
              <a:t> </a:t>
            </a:r>
          </a:p>
        </p:txBody>
      </p:sp>
      <p:pic>
        <p:nvPicPr>
          <p:cNvPr id="22535" name="Picture 9" descr="meeting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536575"/>
            <a:ext cx="1695450" cy="2555875"/>
          </a:xfrm>
          <a:prstGeom prst="rect">
            <a:avLst/>
          </a:prstGeom>
          <a:noFill/>
          <a:ln w="12700">
            <a:solidFill>
              <a:srgbClr val="008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70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 idx="4294967295"/>
          </p:nvPr>
        </p:nvSpPr>
        <p:spPr>
          <a:xfrm>
            <a:off x="0" y="773306"/>
            <a:ext cx="6171827" cy="723899"/>
          </a:xfrm>
          <a:noFill/>
        </p:spPr>
        <p:txBody>
          <a:bodyPr/>
          <a:lstStyle/>
          <a:p>
            <a:pPr algn="ctr"/>
            <a:r>
              <a:rPr lang="en-GB" dirty="0" smtClean="0">
                <a:latin typeface="Gill Sans MT" charset="0"/>
              </a:rPr>
              <a:t>Why </a:t>
            </a:r>
            <a:r>
              <a:rPr lang="en-GB" dirty="0">
                <a:latin typeface="Gill Sans MT" charset="0"/>
              </a:rPr>
              <a:t>compliance matters</a:t>
            </a:r>
            <a:br>
              <a:rPr lang="en-GB" dirty="0">
                <a:latin typeface="Gill Sans MT" charset="0"/>
              </a:rPr>
            </a:br>
            <a:endParaRPr lang="en-GB" sz="2400" dirty="0">
              <a:latin typeface="Gill Sans MT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4294967295"/>
          </p:nvPr>
        </p:nvSpPr>
        <p:spPr>
          <a:xfrm>
            <a:off x="138210" y="2079171"/>
            <a:ext cx="7724439" cy="4302775"/>
          </a:xfrm>
        </p:spPr>
        <p:txBody>
          <a:bodyPr/>
          <a:lstStyle/>
          <a:p>
            <a:pPr lvl="1">
              <a:lnSpc>
                <a:spcPct val="80000"/>
              </a:lnSpc>
              <a:defRPr/>
            </a:pPr>
            <a:r>
              <a:rPr lang="en-GB" b="1" dirty="0" smtClean="0">
                <a:latin typeface="Gill Sans MT" charset="0"/>
              </a:rPr>
              <a:t>Regulator</a:t>
            </a:r>
            <a:r>
              <a:rPr lang="en-GB" dirty="0">
                <a:latin typeface="Gill Sans MT" charset="0"/>
              </a:rPr>
              <a:t>: Office of Information Commissioner (ICO) publicises official enforcement action on its website: </a:t>
            </a:r>
            <a:r>
              <a:rPr lang="en-GB" dirty="0">
                <a:latin typeface="Gill Sans MT" charset="0"/>
                <a:hlinkClick r:id="rId3"/>
              </a:rPr>
              <a:t>https://</a:t>
            </a:r>
            <a:r>
              <a:rPr lang="en-GB" dirty="0" smtClean="0">
                <a:latin typeface="Gill Sans MT" charset="0"/>
                <a:hlinkClick r:id="rId3"/>
              </a:rPr>
              <a:t>ico.org.uk/</a:t>
            </a:r>
            <a:endParaRPr lang="en-GB" dirty="0" smtClean="0">
              <a:latin typeface="Gill Sans MT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GB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Since </a:t>
            </a:r>
            <a:r>
              <a:rPr lang="en-GB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6 April 2010: </a:t>
            </a:r>
            <a:r>
              <a:rPr lang="en-GB" b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penalty</a:t>
            </a:r>
            <a:r>
              <a:rPr lang="en-GB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 up to £500,000 </a:t>
            </a:r>
          </a:p>
          <a:p>
            <a:pPr lvl="1">
              <a:lnSpc>
                <a:spcPct val="80000"/>
              </a:lnSpc>
              <a:defRPr/>
            </a:pPr>
            <a:r>
              <a:rPr lang="en-GB" b="1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Media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 </a:t>
            </a:r>
            <a:r>
              <a:rPr lang="en-GB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reports, and </a:t>
            </a:r>
            <a:r>
              <a:rPr lang="en-GB" b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social media</a:t>
            </a:r>
            <a:r>
              <a:rPr lang="en-GB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: reputational damage</a:t>
            </a:r>
          </a:p>
          <a:p>
            <a:pPr lvl="1">
              <a:lnSpc>
                <a:spcPct val="80000"/>
              </a:lnSpc>
              <a:defRPr/>
            </a:pPr>
            <a:r>
              <a:rPr lang="en-GB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Complaints and management </a:t>
            </a:r>
            <a:r>
              <a:rPr lang="en-GB" b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time</a:t>
            </a:r>
          </a:p>
          <a:p>
            <a:pPr lvl="1">
              <a:lnSpc>
                <a:spcPct val="80000"/>
              </a:lnSpc>
              <a:defRPr/>
            </a:pPr>
            <a:r>
              <a:rPr lang="en-GB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Enforcement: warnings, undertakings, enforcement notices, monetary penalty notices</a:t>
            </a:r>
          </a:p>
          <a:p>
            <a:pPr lvl="1">
              <a:lnSpc>
                <a:spcPct val="80000"/>
              </a:lnSpc>
              <a:defRPr/>
            </a:pPr>
            <a:r>
              <a:rPr lang="en-GB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Powers of entry </a:t>
            </a:r>
            <a:r>
              <a:rPr lang="en-GB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and investigation</a:t>
            </a:r>
            <a:endParaRPr lang="en-GB" b="1" dirty="0"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GB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Offences of obtaining </a:t>
            </a:r>
            <a:r>
              <a:rPr lang="en-GB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or disclosing data without controller’s consent (s.55 of DPA) and </a:t>
            </a:r>
            <a:r>
              <a:rPr lang="en-GB" dirty="0" smtClean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under </a:t>
            </a:r>
            <a:r>
              <a:rPr lang="en-GB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The Computer Misuse Act 1990</a:t>
            </a:r>
          </a:p>
          <a:p>
            <a:pPr marL="180975" lvl="1" indent="-180975">
              <a:buNone/>
            </a:pPr>
            <a:endParaRPr lang="en-GB" dirty="0">
              <a:latin typeface="Gill Sans MT" charset="0"/>
            </a:endParaRPr>
          </a:p>
          <a:p>
            <a:pPr marL="180975" lvl="1" indent="-180975">
              <a:buNone/>
            </a:pPr>
            <a:endParaRPr lang="en-GB" dirty="0" smtClean="0">
              <a:latin typeface="Gill Sans MT" charset="0"/>
            </a:endParaRPr>
          </a:p>
          <a:p>
            <a:pPr marL="265113" lvl="1" indent="0">
              <a:buNone/>
            </a:pPr>
            <a:endParaRPr lang="en-GB" dirty="0">
              <a:latin typeface="Gill Sans MT" charset="0"/>
            </a:endParaRPr>
          </a:p>
          <a:p>
            <a:pPr marL="265113" lvl="1" indent="0">
              <a:buNone/>
            </a:pPr>
            <a:endParaRPr lang="en-GB" dirty="0">
              <a:latin typeface="Gill Sans MT" charset="0"/>
            </a:endParaRPr>
          </a:p>
          <a:p>
            <a:pPr marL="685800" lvl="1" indent="-457200">
              <a:buAutoNum type="arabicPeriod"/>
            </a:pPr>
            <a:endParaRPr lang="en-GB" dirty="0">
              <a:latin typeface="Gill Sans MT" charset="0"/>
            </a:endParaRPr>
          </a:p>
        </p:txBody>
      </p:sp>
      <p:pic>
        <p:nvPicPr>
          <p:cNvPr id="1026" name="Picture 2" descr="M:\Firm\Marketing\Marketing Approved Pictures\traffic lights iStock-48312170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827" y="183208"/>
            <a:ext cx="2576247" cy="171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7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 idx="4294967295"/>
          </p:nvPr>
        </p:nvSpPr>
        <p:spPr>
          <a:xfrm>
            <a:off x="638175" y="418430"/>
            <a:ext cx="7492415" cy="648370"/>
          </a:xfrm>
          <a:noFill/>
        </p:spPr>
        <p:txBody>
          <a:bodyPr/>
          <a:lstStyle/>
          <a:p>
            <a:pPr algn="ctr"/>
            <a:r>
              <a:rPr lang="en-GB" b="1" dirty="0">
                <a:latin typeface="Gill Sans MT" charset="0"/>
              </a:rPr>
              <a:t>Key Definitions</a:t>
            </a:r>
            <a:r>
              <a:rPr lang="en-GB" dirty="0">
                <a:latin typeface="Gill Sans MT" charset="0"/>
              </a:rPr>
              <a:t/>
            </a:r>
            <a:br>
              <a:rPr lang="en-GB" dirty="0">
                <a:latin typeface="Gill Sans MT" charset="0"/>
              </a:rPr>
            </a:br>
            <a:endParaRPr lang="en-GB" dirty="0">
              <a:latin typeface="Gill Sans M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999" y="1285089"/>
            <a:ext cx="834189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Gill Sans MT" panose="020B0502020104020203" pitchFamily="34" charset="0"/>
              </a:rPr>
              <a:t>Data Controller</a:t>
            </a:r>
          </a:p>
          <a:p>
            <a:r>
              <a:rPr lang="en-GB" sz="2000" dirty="0">
                <a:solidFill>
                  <a:schemeClr val="bg1"/>
                </a:solidFill>
                <a:latin typeface="Gill Sans MT" panose="020B0502020104020203" pitchFamily="34" charset="0"/>
              </a:rPr>
              <a:t>A person (i.e. an individual or organisation) who decides the manner and purpose of how personal data is </a:t>
            </a:r>
            <a:r>
              <a:rPr lang="en-GB" sz="2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processed i.e. RPs and local authorities.</a:t>
            </a:r>
            <a:endParaRPr lang="en-GB" sz="20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sz="2000" dirty="0">
              <a:latin typeface="Gill Sans MT" panose="020B0502020104020203" pitchFamily="34" charset="0"/>
            </a:endParaRPr>
          </a:p>
          <a:p>
            <a:r>
              <a:rPr lang="en-GB" sz="2400" b="1" i="1" dirty="0" smtClean="0">
                <a:latin typeface="Gill Sans MT" panose="020B0502020104020203" pitchFamily="34" charset="0"/>
              </a:rPr>
              <a:t>Data </a:t>
            </a:r>
            <a:r>
              <a:rPr lang="en-GB" sz="2400" b="1" i="1" dirty="0">
                <a:latin typeface="Gill Sans MT" panose="020B0502020104020203" pitchFamily="34" charset="0"/>
              </a:rPr>
              <a:t>Processor</a:t>
            </a:r>
          </a:p>
          <a:p>
            <a:r>
              <a:rPr lang="en-GB" sz="2000" dirty="0">
                <a:solidFill>
                  <a:schemeClr val="bg1"/>
                </a:solidFill>
                <a:latin typeface="Gill Sans MT" panose="020B0502020104020203" pitchFamily="34" charset="0"/>
              </a:rPr>
              <a:t>A person (as above) who processes on behalf of the Data Controller (DC) and under instruction from </a:t>
            </a:r>
            <a:r>
              <a:rPr lang="en-GB" sz="2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DC e.g. external individual or organisation which contracts with RP/local authority to provide services – must act on RP/local authority’s instructions to fall within the definition e.g. maintenance contractor.</a:t>
            </a:r>
            <a:endParaRPr lang="en-GB" sz="20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GB" sz="2000" dirty="0">
                <a:solidFill>
                  <a:srgbClr val="0070C0"/>
                </a:solidFill>
                <a:latin typeface="Gill Sans MT" panose="020B0502020104020203" pitchFamily="34" charset="0"/>
                <a:hlinkClick r:id="rId3" action="ppaction://hlinkfile"/>
              </a:rPr>
              <a:t>ICO: Identifying ‘data controllers’ and ‘data processors’</a:t>
            </a:r>
            <a:endParaRPr lang="en-GB" sz="2000" dirty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endParaRPr lang="en-GB" sz="2000" i="1" dirty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endParaRPr lang="en-GB" sz="2400" i="1" dirty="0">
              <a:latin typeface="Gill Sans MT" panose="020B0502020104020203" pitchFamily="34" charset="0"/>
            </a:endParaRPr>
          </a:p>
        </p:txBody>
      </p:sp>
      <p:pic>
        <p:nvPicPr>
          <p:cNvPr id="4" name="Picture 6" descr="Image result for jigsaw peo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763" y="4449451"/>
            <a:ext cx="2406613" cy="194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03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 idx="4294967295"/>
          </p:nvPr>
        </p:nvSpPr>
        <p:spPr>
          <a:xfrm>
            <a:off x="638175" y="876670"/>
            <a:ext cx="7492415" cy="648370"/>
          </a:xfrm>
          <a:noFill/>
        </p:spPr>
        <p:txBody>
          <a:bodyPr/>
          <a:lstStyle/>
          <a:p>
            <a:pPr algn="ctr"/>
            <a:r>
              <a:rPr lang="en-GB" b="1" dirty="0">
                <a:latin typeface="Gill Sans MT" charset="0"/>
              </a:rPr>
              <a:t>Key Definitions</a:t>
            </a:r>
            <a:r>
              <a:rPr lang="en-GB" dirty="0">
                <a:latin typeface="Gill Sans MT" charset="0"/>
              </a:rPr>
              <a:t/>
            </a:r>
            <a:br>
              <a:rPr lang="en-GB" dirty="0">
                <a:latin typeface="Gill Sans MT" charset="0"/>
              </a:rPr>
            </a:br>
            <a:endParaRPr lang="en-GB" dirty="0">
              <a:latin typeface="Gill Sans M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999" y="1525040"/>
            <a:ext cx="83418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i="1" dirty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r>
              <a:rPr lang="en-GB" sz="2400" b="1" i="1" dirty="0" smtClean="0">
                <a:latin typeface="Gill Sans MT" panose="020B0502020104020203" pitchFamily="34" charset="0"/>
              </a:rPr>
              <a:t>Data </a:t>
            </a:r>
            <a:r>
              <a:rPr lang="en-GB" sz="2400" b="1" i="1" dirty="0">
                <a:latin typeface="Gill Sans MT" panose="020B0502020104020203" pitchFamily="34" charset="0"/>
              </a:rPr>
              <a:t>Subject</a:t>
            </a:r>
          </a:p>
          <a:p>
            <a:r>
              <a:rPr lang="en-GB" sz="2000" dirty="0">
                <a:solidFill>
                  <a:schemeClr val="bg1"/>
                </a:solidFill>
                <a:latin typeface="Gill Sans MT" panose="020B0502020104020203" pitchFamily="34" charset="0"/>
              </a:rPr>
              <a:t>An individual who is the subject of personal </a:t>
            </a:r>
            <a:r>
              <a:rPr lang="en-GB" sz="2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data e.g. tenants, employees, contractors, business contacts, complainants, volunteers, supporters.</a:t>
            </a:r>
            <a:endParaRPr lang="en-GB" sz="2000" i="1" dirty="0">
              <a:latin typeface="Gill Sans MT" panose="020B0502020104020203" pitchFamily="34" charset="0"/>
            </a:endParaRPr>
          </a:p>
          <a:p>
            <a:r>
              <a:rPr lang="en-GB" sz="2400" b="1" i="1" dirty="0" smtClean="0">
                <a:latin typeface="Gill Sans MT" panose="020B0502020104020203" pitchFamily="34" charset="0"/>
              </a:rPr>
              <a:t>Third </a:t>
            </a:r>
            <a:r>
              <a:rPr lang="en-GB" sz="2400" b="1" i="1" dirty="0">
                <a:latin typeface="Gill Sans MT" panose="020B0502020104020203" pitchFamily="34" charset="0"/>
              </a:rPr>
              <a:t>Party </a:t>
            </a:r>
          </a:p>
          <a:p>
            <a:r>
              <a:rPr lang="en-GB" sz="2000" dirty="0">
                <a:solidFill>
                  <a:schemeClr val="bg1"/>
                </a:solidFill>
                <a:latin typeface="Gill Sans MT" panose="020B0502020104020203" pitchFamily="34" charset="0"/>
              </a:rPr>
              <a:t>Any person other than data subject, data controller/staff of DC and data processor/staff of </a:t>
            </a:r>
            <a:r>
              <a:rPr lang="en-GB" sz="2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DP e.g. separate data controller – Police, safeguarding authorities.</a:t>
            </a:r>
            <a:endParaRPr lang="en-GB" sz="2000" dirty="0">
              <a:latin typeface="Gill Sans MT" panose="020B0502020104020203" pitchFamily="34" charset="0"/>
            </a:endParaRPr>
          </a:p>
          <a:p>
            <a:endParaRPr lang="en-GB" sz="2400" i="1" dirty="0">
              <a:latin typeface="Gill Sans MT" panose="020B0502020104020203" pitchFamily="34" charset="0"/>
            </a:endParaRPr>
          </a:p>
        </p:txBody>
      </p:sp>
      <p:pic>
        <p:nvPicPr>
          <p:cNvPr id="4" name="Picture 6" descr="Image result for jigsaw peo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14" y="4534292"/>
            <a:ext cx="2406613" cy="194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73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767845" y="2795551"/>
            <a:ext cx="2226465" cy="232792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</a:pPr>
            <a:endParaRPr lang="en-US" altLang="en-US" sz="1800">
              <a:solidFill>
                <a:srgbClr val="000000"/>
              </a:solidFill>
              <a:latin typeface="Rockwell" pitchFamily="18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title" idx="4294967295"/>
          </p:nvPr>
        </p:nvSpPr>
        <p:spPr>
          <a:xfrm>
            <a:off x="577823" y="550750"/>
            <a:ext cx="8268683" cy="531813"/>
          </a:xfrm>
        </p:spPr>
        <p:txBody>
          <a:bodyPr/>
          <a:lstStyle/>
          <a:p>
            <a:r>
              <a:rPr lang="en-GB" altLang="en-US" b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Definitions and DPA Relationships</a:t>
            </a:r>
          </a:p>
        </p:txBody>
      </p:sp>
      <p:pic>
        <p:nvPicPr>
          <p:cNvPr id="819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568" y="1582343"/>
            <a:ext cx="1203524" cy="122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34" y="1510893"/>
            <a:ext cx="1231483" cy="142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55472" y="2791572"/>
            <a:ext cx="1524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GB" altLang="en-US" sz="2400" b="1" dirty="0">
                <a:solidFill>
                  <a:srgbClr val="308C99"/>
                </a:solidFill>
              </a:rPr>
              <a:t>Data Subject: </a:t>
            </a:r>
          </a:p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GB" altLang="en-US" sz="1800" b="1" dirty="0">
                <a:solidFill>
                  <a:schemeClr val="tx2"/>
                </a:solidFill>
              </a:rPr>
              <a:t>e.g</a:t>
            </a:r>
            <a:r>
              <a:rPr lang="en-GB" altLang="en-US" sz="1800" b="1" dirty="0" smtClean="0">
                <a:solidFill>
                  <a:schemeClr val="tx2"/>
                </a:solidFill>
              </a:rPr>
              <a:t>. tenants, employees, and anyone else whose PD processed</a:t>
            </a:r>
            <a:endParaRPr lang="en-GB" altLang="en-US" sz="1800" b="1" dirty="0">
              <a:solidFill>
                <a:schemeClr val="tx2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04828" y="2723051"/>
            <a:ext cx="1632856" cy="253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GB" altLang="en-US" sz="2400" b="1" dirty="0">
                <a:solidFill>
                  <a:srgbClr val="308C99"/>
                </a:solidFill>
              </a:rPr>
              <a:t>Data processor</a:t>
            </a:r>
          </a:p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GB" altLang="en-US" sz="1400" b="1" dirty="0">
                <a:solidFill>
                  <a:srgbClr val="308C99"/>
                </a:solidFill>
              </a:rPr>
              <a:t>(includes its staff)  </a:t>
            </a:r>
            <a:r>
              <a:rPr lang="en-GB" altLang="en-US" sz="1800" b="1" dirty="0" err="1" smtClean="0"/>
              <a:t>e.g</a:t>
            </a:r>
            <a:r>
              <a:rPr lang="en-GB" altLang="en-US" sz="1800" b="1" dirty="0" smtClean="0"/>
              <a:t> contractor working for RP/local authority</a:t>
            </a:r>
            <a:endParaRPr lang="en-GB" altLang="en-US" sz="1800" b="1" dirty="0"/>
          </a:p>
        </p:txBody>
      </p:sp>
      <p:pic>
        <p:nvPicPr>
          <p:cNvPr id="8201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1629377"/>
            <a:ext cx="1476375" cy="1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656643" y="1456996"/>
            <a:ext cx="4427629" cy="4031603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</a:pPr>
            <a:endParaRPr lang="en-US" altLang="en-US" sz="1800">
              <a:solidFill>
                <a:srgbClr val="000000"/>
              </a:solidFill>
              <a:latin typeface="Rockwell" pitchFamily="18" charset="0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2618508" y="1582343"/>
            <a:ext cx="4119176" cy="3700645"/>
          </a:xfrm>
          <a:prstGeom prst="rect">
            <a:avLst/>
          </a:prstGeom>
          <a:noFill/>
          <a:ln w="1016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</a:pPr>
            <a:endParaRPr lang="en-US" altLang="en-US" sz="1800">
              <a:solidFill>
                <a:srgbClr val="000000"/>
              </a:solidFill>
              <a:latin typeface="Rockwell" pitchFamily="18" charset="0"/>
            </a:endParaRP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307977" y="1328660"/>
            <a:ext cx="6794182" cy="4883228"/>
          </a:xfrm>
          <a:prstGeom prst="rect">
            <a:avLst/>
          </a:prstGeom>
          <a:noFill/>
          <a:ln w="1016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</a:pPr>
            <a:endParaRPr lang="en-US" altLang="en-US" sz="1800">
              <a:solidFill>
                <a:srgbClr val="000000"/>
              </a:solidFill>
              <a:latin typeface="Rockwell" pitchFamily="18" charset="0"/>
            </a:endParaRP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254560" y="5465221"/>
            <a:ext cx="37226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GB" altLang="en-US" sz="2000" b="1" dirty="0">
                <a:solidFill>
                  <a:srgbClr val="7EA885"/>
                </a:solidFill>
              </a:rPr>
              <a:t>Legal ground for processing under DPA (e.g. consent)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5084272" y="5361197"/>
            <a:ext cx="15753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GB" altLang="en-US" sz="2000" b="1" dirty="0">
                <a:solidFill>
                  <a:srgbClr val="AF1E23"/>
                </a:solidFill>
              </a:rPr>
              <a:t>Contract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3198813" y="6211888"/>
            <a:ext cx="280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GB" altLang="en-US" sz="1800" b="1" dirty="0">
                <a:solidFill>
                  <a:srgbClr val="0054AB"/>
                </a:solidFill>
              </a:rPr>
              <a:t>Trust and accountability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2923370" y="2760527"/>
            <a:ext cx="1906558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AF1E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Data controller </a:t>
            </a:r>
            <a:r>
              <a:rPr lang="en-GB" b="1" dirty="0">
                <a:solidFill>
                  <a:srgbClr val="AF1E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(</a:t>
            </a:r>
            <a:r>
              <a:rPr lang="en-GB" sz="1400" b="1" dirty="0">
                <a:solidFill>
                  <a:srgbClr val="AF1E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includes its </a:t>
            </a:r>
            <a:r>
              <a:rPr lang="en-GB" sz="1400" b="1" dirty="0" smtClean="0">
                <a:solidFill>
                  <a:srgbClr val="AF1E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staff</a:t>
            </a:r>
            <a:r>
              <a:rPr lang="en-GB" b="1" dirty="0" smtClean="0">
                <a:solidFill>
                  <a:srgbClr val="AF1E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)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b="1" dirty="0" smtClean="0">
                <a:solidFill>
                  <a:srgbClr val="AF1E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Social landlord</a:t>
            </a:r>
            <a:endParaRPr lang="en-GB" sz="1400" b="1" dirty="0">
              <a:solidFill>
                <a:srgbClr val="AF1E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923370" y="4453274"/>
            <a:ext cx="19247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AF1E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Responsibility/Liability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68520" y="1328660"/>
            <a:ext cx="1696183" cy="498598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GB" sz="1600" b="1" dirty="0">
              <a:latin typeface="Gill Sans MT" panose="020B0502020104020203" pitchFamily="34" charset="0"/>
            </a:endParaRPr>
          </a:p>
          <a:p>
            <a:pPr algn="ctr"/>
            <a:endParaRPr lang="en-GB" sz="1600" b="1" dirty="0">
              <a:latin typeface="Gill Sans MT" panose="020B0502020104020203" pitchFamily="34" charset="0"/>
            </a:endParaRPr>
          </a:p>
          <a:p>
            <a:pPr algn="ctr"/>
            <a:endParaRPr lang="en-GB" sz="1600" b="1" dirty="0"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21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373" y="1549293"/>
            <a:ext cx="1177176" cy="135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60479" y="2787593"/>
            <a:ext cx="11515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Gill Sans MT" panose="020B0502020104020203" pitchFamily="34" charset="0"/>
              </a:rPr>
              <a:t>Third Party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300988" y="3759863"/>
            <a:ext cx="15455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Gill Sans MT" panose="020B0502020104020203" pitchFamily="34" charset="0"/>
              </a:rPr>
              <a:t>external organisation (e.g. Police)  - might request </a:t>
            </a:r>
            <a:r>
              <a:rPr lang="en-GB" b="1" dirty="0" smtClean="0">
                <a:latin typeface="Gill Sans MT" panose="020B0502020104020203" pitchFamily="34" charset="0"/>
              </a:rPr>
              <a:t>disclosure</a:t>
            </a:r>
            <a:endParaRPr lang="en-GB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0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 animBg="1"/>
      <p:bldP spid="60427" grpId="0" animBg="1"/>
      <p:bldP spid="60428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607050" y="4038600"/>
            <a:ext cx="288925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000000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lang="en-GB" altLang="en-US" sz="25200" b="1">
                <a:solidFill>
                  <a:srgbClr val="C0C0C0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8750" y="457200"/>
            <a:ext cx="198120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bg1"/>
              </a:buClr>
              <a:buSzPct val="75000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 sz="2000"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000000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75000"/>
              <a:defRPr>
                <a:solidFill>
                  <a:srgbClr val="008C99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lang="en-GB" altLang="en-US" sz="25200" b="1" dirty="0">
                <a:solidFill>
                  <a:srgbClr val="C0C0C0"/>
                </a:solidFill>
                <a:latin typeface="Times New Roman" panose="02020603050405020304" pitchFamily="18" charset="0"/>
              </a:rPr>
              <a:t>“</a:t>
            </a:r>
          </a:p>
        </p:txBody>
      </p:sp>
      <p:sp>
        <p:nvSpPr>
          <p:cNvPr id="6148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Personal </a:t>
            </a:r>
            <a:r>
              <a:rPr lang="en-GB" altLang="en-US" b="1" dirty="0" smtClean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data – existing definition</a:t>
            </a:r>
            <a:endParaRPr lang="en-GB" altLang="en-US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  <p:sp>
        <p:nvSpPr>
          <p:cNvPr id="20485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sz="2400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	</a:t>
            </a:r>
            <a:r>
              <a:rPr lang="en-GB" altLang="en-US" sz="2400" b="1" i="1" dirty="0">
                <a:solidFill>
                  <a:schemeClr val="accent3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data</a:t>
            </a:r>
            <a:r>
              <a:rPr lang="en-GB" altLang="en-US" sz="2400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 which relate to a </a:t>
            </a:r>
            <a:r>
              <a:rPr lang="en-GB" altLang="en-US" sz="2400" b="1" i="1" dirty="0">
                <a:solidFill>
                  <a:schemeClr val="accent3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living individual </a:t>
            </a:r>
            <a:r>
              <a:rPr lang="en-GB" altLang="en-US" sz="2400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who can be </a:t>
            </a:r>
            <a:r>
              <a:rPr lang="en-GB" altLang="en-US" sz="2400" b="1" i="1" dirty="0">
                <a:solidFill>
                  <a:schemeClr val="accent3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identified</a:t>
            </a:r>
            <a:r>
              <a:rPr lang="en-GB" altLang="en-US" sz="2400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—</a:t>
            </a:r>
          </a:p>
          <a:p>
            <a:pPr fontAlgn="ctr">
              <a:lnSpc>
                <a:spcPct val="90000"/>
              </a:lnSpc>
              <a:defRPr/>
            </a:pPr>
            <a:r>
              <a:rPr lang="en-GB" altLang="en-US" sz="2400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	(a)     from those data, or</a:t>
            </a:r>
          </a:p>
          <a:p>
            <a:pPr fontAlgn="ctr">
              <a:lnSpc>
                <a:spcPct val="90000"/>
              </a:lnSpc>
              <a:defRPr/>
            </a:pPr>
            <a:r>
              <a:rPr lang="en-GB" altLang="en-US" sz="2400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	(b)     from those data and </a:t>
            </a:r>
            <a:r>
              <a:rPr lang="en-GB" altLang="en-US" sz="2400" b="1" i="1" dirty="0">
                <a:solidFill>
                  <a:schemeClr val="accent3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other information</a:t>
            </a:r>
            <a:r>
              <a:rPr lang="en-GB" altLang="en-US" sz="2400" i="1" dirty="0">
                <a:solidFill>
                  <a:schemeClr val="accent3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 </a:t>
            </a:r>
            <a:r>
              <a:rPr lang="en-GB" altLang="en-US" sz="2400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which is in the possession of, or is likely to come into the possession of, the data controller,… and includes any </a:t>
            </a:r>
            <a:r>
              <a:rPr lang="en-GB" altLang="en-US" sz="2400" b="1" i="1" dirty="0">
                <a:solidFill>
                  <a:schemeClr val="accent3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expression of opinion </a:t>
            </a:r>
            <a:r>
              <a:rPr lang="en-GB" altLang="en-US" sz="2400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about the individual and any </a:t>
            </a:r>
            <a:r>
              <a:rPr lang="en-GB" altLang="en-US" sz="2400" b="1" i="1" dirty="0">
                <a:solidFill>
                  <a:schemeClr val="accent3"/>
                </a:solidFill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indication of the intentions </a:t>
            </a:r>
            <a:r>
              <a:rPr lang="en-GB" altLang="en-US" sz="2400" i="1" dirty="0">
                <a:latin typeface="Gill Sans MT" pitchFamily="34" charset="0"/>
                <a:ea typeface="ＭＳ Ｐゴシック" pitchFamily="34" charset="-128"/>
                <a:cs typeface="Gill Sans MT" pitchFamily="34" charset="0"/>
              </a:rPr>
              <a:t>of the data controller or any other person in respect of the individual</a:t>
            </a:r>
          </a:p>
          <a:p>
            <a:pPr>
              <a:lnSpc>
                <a:spcPct val="90000"/>
              </a:lnSpc>
              <a:defRPr/>
            </a:pPr>
            <a:endParaRPr lang="en-GB" altLang="en-US" sz="2400" dirty="0">
              <a:latin typeface="Gill Sans MT" pitchFamily="34" charset="0"/>
              <a:ea typeface="ＭＳ Ｐゴシック" pitchFamily="34" charset="-128"/>
              <a:cs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2"/>
          <p:cNvSpPr>
            <a:spLocks noGrp="1"/>
          </p:cNvSpPr>
          <p:nvPr>
            <p:ph type="body" idx="4294967295"/>
          </p:nvPr>
        </p:nvSpPr>
        <p:spPr>
          <a:xfrm>
            <a:off x="1236377" y="452332"/>
            <a:ext cx="6073775" cy="6108646"/>
          </a:xfrm>
        </p:spPr>
        <p:txBody>
          <a:bodyPr/>
          <a:lstStyle/>
          <a:p>
            <a:pPr marL="685800" lvl="3" indent="0">
              <a:buNone/>
            </a:pPr>
            <a:endParaRPr lang="en-GB" sz="2400" b="1" dirty="0"/>
          </a:p>
          <a:p>
            <a:pPr lvl="3"/>
            <a:r>
              <a:rPr lang="en-GB" sz="2400" dirty="0"/>
              <a:t>Racial or ethnic origin</a:t>
            </a:r>
          </a:p>
          <a:p>
            <a:pPr lvl="3"/>
            <a:r>
              <a:rPr lang="en-GB" sz="2400" dirty="0"/>
              <a:t>Political opinions</a:t>
            </a:r>
          </a:p>
          <a:p>
            <a:pPr lvl="3"/>
            <a:r>
              <a:rPr lang="en-GB" sz="2400" dirty="0"/>
              <a:t>Religious belief or </a:t>
            </a:r>
            <a:r>
              <a:rPr lang="en-GB" sz="2400" dirty="0" smtClean="0"/>
              <a:t>similar (</a:t>
            </a:r>
            <a:r>
              <a:rPr lang="en-GB" sz="2400" dirty="0" smtClean="0">
                <a:solidFill>
                  <a:schemeClr val="bg1"/>
                </a:solidFill>
              </a:rPr>
              <a:t>philosophical belief*</a:t>
            </a:r>
            <a:r>
              <a:rPr lang="en-GB" sz="2400" dirty="0" smtClean="0"/>
              <a:t>)</a:t>
            </a:r>
            <a:endParaRPr lang="en-GB" sz="2400" dirty="0"/>
          </a:p>
          <a:p>
            <a:pPr lvl="3"/>
            <a:r>
              <a:rPr lang="en-GB" sz="2400" dirty="0"/>
              <a:t>Trade union membership</a:t>
            </a:r>
          </a:p>
          <a:p>
            <a:pPr lvl="3"/>
            <a:r>
              <a:rPr lang="en-GB" sz="2400" dirty="0"/>
              <a:t>Physical/mental health or condition</a:t>
            </a:r>
          </a:p>
          <a:p>
            <a:pPr lvl="3"/>
            <a:r>
              <a:rPr lang="en-GB" sz="2400" dirty="0"/>
              <a:t>Sexual </a:t>
            </a:r>
            <a:r>
              <a:rPr lang="en-GB" sz="2400" dirty="0" smtClean="0"/>
              <a:t>life (</a:t>
            </a:r>
            <a:r>
              <a:rPr lang="en-GB" sz="2400" dirty="0" smtClean="0">
                <a:solidFill>
                  <a:schemeClr val="bg1"/>
                </a:solidFill>
              </a:rPr>
              <a:t>or sexual orientation*</a:t>
            </a:r>
            <a:r>
              <a:rPr lang="en-GB" sz="2400" dirty="0" smtClean="0"/>
              <a:t>)</a:t>
            </a:r>
            <a:endParaRPr lang="en-GB" sz="2400" dirty="0"/>
          </a:p>
          <a:p>
            <a:pPr lvl="3"/>
            <a:r>
              <a:rPr lang="en-GB" sz="2400" dirty="0" smtClean="0">
                <a:solidFill>
                  <a:schemeClr val="tx1"/>
                </a:solidFill>
              </a:rPr>
              <a:t>Commission </a:t>
            </a:r>
            <a:r>
              <a:rPr lang="en-GB" sz="2400" dirty="0">
                <a:solidFill>
                  <a:schemeClr val="tx1"/>
                </a:solidFill>
              </a:rPr>
              <a:t>or allegation of an </a:t>
            </a:r>
            <a:r>
              <a:rPr lang="en-GB" sz="2400" dirty="0" smtClean="0">
                <a:solidFill>
                  <a:schemeClr val="tx1"/>
                </a:solidFill>
              </a:rPr>
              <a:t>offence*</a:t>
            </a:r>
            <a:endParaRPr lang="en-GB" sz="2400" dirty="0">
              <a:solidFill>
                <a:schemeClr val="tx1"/>
              </a:solidFill>
            </a:endParaRPr>
          </a:p>
          <a:p>
            <a:pPr lvl="3"/>
            <a:r>
              <a:rPr lang="en-GB" sz="2400" dirty="0">
                <a:solidFill>
                  <a:schemeClr val="tx1"/>
                </a:solidFill>
              </a:rPr>
              <a:t>Proceedings for any offence, disposal of proceedings, </a:t>
            </a:r>
            <a:r>
              <a:rPr lang="en-GB" sz="2400" dirty="0" smtClean="0">
                <a:solidFill>
                  <a:schemeClr val="tx1"/>
                </a:solidFill>
              </a:rPr>
              <a:t>sentence*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3"/>
            <a:r>
              <a:rPr lang="en-GB" sz="2400" dirty="0" smtClean="0">
                <a:solidFill>
                  <a:schemeClr val="bg1"/>
                </a:solidFill>
              </a:rPr>
              <a:t>Genetic data*</a:t>
            </a:r>
          </a:p>
          <a:p>
            <a:pPr lvl="3"/>
            <a:r>
              <a:rPr lang="en-GB" sz="2400" dirty="0" smtClean="0">
                <a:solidFill>
                  <a:schemeClr val="bg1"/>
                </a:solidFill>
              </a:rPr>
              <a:t>Biometric data*</a:t>
            </a:r>
          </a:p>
          <a:p>
            <a:pPr marL="685800" lvl="3" indent="0"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*Changes in GDPR</a:t>
            </a:r>
          </a:p>
          <a:p>
            <a:pPr lvl="3"/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1975" y="169449"/>
            <a:ext cx="9068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3" indent="0" algn="ctr">
              <a:buNone/>
            </a:pPr>
            <a:r>
              <a:rPr lang="en-GB" sz="3200" b="1" dirty="0">
                <a:solidFill>
                  <a:schemeClr val="bg1"/>
                </a:solidFill>
                <a:latin typeface="Gill Sans MT" panose="020B0502020104020203" pitchFamily="34" charset="0"/>
              </a:rPr>
              <a:t>Is Sensitive Personal Data being processed? </a:t>
            </a:r>
          </a:p>
        </p:txBody>
      </p:sp>
    </p:spTree>
    <p:extLst>
      <p:ext uri="{BB962C8B-B14F-4D97-AF65-F5344CB8AC3E}">
        <p14:creationId xmlns:p14="http://schemas.microsoft.com/office/powerpoint/2010/main" val="298936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 idx="4294967295"/>
          </p:nvPr>
        </p:nvSpPr>
        <p:spPr>
          <a:xfrm>
            <a:off x="109538" y="95208"/>
            <a:ext cx="4679278" cy="1272195"/>
          </a:xfrm>
          <a:noFill/>
        </p:spPr>
        <p:txBody>
          <a:bodyPr/>
          <a:lstStyle/>
          <a:p>
            <a:pPr algn="ctr"/>
            <a:r>
              <a:rPr lang="en-GB" altLang="en-US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What is the GDPR?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1027" y="703125"/>
            <a:ext cx="4756900" cy="5490285"/>
          </a:xfrm>
        </p:spPr>
        <p:txBody>
          <a:bodyPr/>
          <a:lstStyle/>
          <a:p>
            <a:pPr marL="0" indent="0"/>
            <a:r>
              <a:rPr lang="en-GB" altLang="en-US" sz="2400" b="1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New General Data Protection Regulation 2016 (GDPR)</a:t>
            </a:r>
          </a:p>
          <a:p>
            <a:pPr marL="900113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R</a:t>
            </a:r>
            <a:r>
              <a:rPr lang="en-GB" altLang="en-US" sz="2400" dirty="0" smtClean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eplaces </a:t>
            </a:r>
            <a:r>
              <a:rPr lang="en-GB" altLang="en-US" sz="24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UK’s Data Protection Act 1998 (DPA</a:t>
            </a:r>
            <a:r>
              <a:rPr lang="en-GB" alt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) </a:t>
            </a:r>
            <a:r>
              <a:rPr lang="en-GB" altLang="en-US" sz="20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– supposed to harmonise DP law throughout Europe</a:t>
            </a:r>
          </a:p>
          <a:p>
            <a:pPr marL="900113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T</a:t>
            </a:r>
            <a:r>
              <a:rPr lang="en-GB" altLang="en-US" sz="2400" dirty="0" smtClean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o </a:t>
            </a:r>
            <a:r>
              <a:rPr lang="en-GB" altLang="en-US" sz="24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come into force in UK on 25</a:t>
            </a:r>
            <a:r>
              <a:rPr lang="en-GB" altLang="en-US" sz="2400" baseline="300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th</a:t>
            </a:r>
            <a:r>
              <a:rPr lang="en-GB" altLang="en-US" sz="24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 May 2018 </a:t>
            </a:r>
          </a:p>
          <a:p>
            <a:pPr marL="900113" indent="-457200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Introduces significant changes to UK (and EU) Data Protection regime </a:t>
            </a:r>
            <a:r>
              <a:rPr lang="en-GB" altLang="en-US" sz="2000" dirty="0">
                <a:latin typeface="Gill Sans MT" panose="020B0502020104020203" pitchFamily="34" charset="0"/>
                <a:ea typeface="ＭＳ Ｐゴシック" pitchFamily="34" charset="-128"/>
                <a:cs typeface="Gill Sans MT" panose="020B0502020104020203" pitchFamily="34" charset="0"/>
              </a:rPr>
              <a:t>– including fines of up to €20m for most serious breaches</a:t>
            </a:r>
          </a:p>
          <a:p>
            <a:pPr marL="457200" indent="-457200">
              <a:buAutoNum type="arabicPeriod"/>
            </a:pPr>
            <a:endParaRPr lang="en-GB" altLang="en-US" sz="2400" dirty="0">
              <a:solidFill>
                <a:schemeClr val="bg1"/>
              </a:solidFill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  <a:p>
            <a:pPr marL="0" indent="0"/>
            <a:endParaRPr lang="en-GB" altLang="en-US" sz="2400" b="1" dirty="0">
              <a:latin typeface="Gill Sans MT" panose="020B0502020104020203" pitchFamily="34" charset="0"/>
              <a:ea typeface="ＭＳ Ｐゴシック" pitchFamily="34" charset="-128"/>
              <a:cs typeface="Gill Sans MT" panose="020B0502020104020203" pitchFamily="34" charset="0"/>
            </a:endParaRPr>
          </a:p>
        </p:txBody>
      </p:sp>
      <p:pic>
        <p:nvPicPr>
          <p:cNvPr id="4098" name="Picture 2" descr="M:\Firm\Marketing\Marketing Approved Pictures\regulatio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672" y="546756"/>
            <a:ext cx="3126881" cy="545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lank">
  <a:themeElements>
    <a:clrScheme name="ACS">
      <a:dk1>
        <a:sysClr val="windowText" lastClr="000000"/>
      </a:dk1>
      <a:lt1>
        <a:srgbClr val="008C99"/>
      </a:lt1>
      <a:dk2>
        <a:srgbClr val="000000"/>
      </a:dk2>
      <a:lt2>
        <a:srgbClr val="FFFFFF"/>
      </a:lt2>
      <a:accent1>
        <a:srgbClr val="7EA885"/>
      </a:accent1>
      <a:accent2>
        <a:srgbClr val="AF1E23"/>
      </a:accent2>
      <a:accent3>
        <a:srgbClr val="8DC63F"/>
      </a:accent3>
      <a:accent4>
        <a:srgbClr val="7BB1D3"/>
      </a:accent4>
      <a:accent5>
        <a:srgbClr val="DF5A29"/>
      </a:accent5>
      <a:accent6>
        <a:srgbClr val="762123"/>
      </a:accent6>
      <a:hlink>
        <a:srgbClr val="0054AB"/>
      </a:hlink>
      <a:folHlink>
        <a:srgbClr val="000041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1541</Words>
  <Application>Microsoft Office PowerPoint</Application>
  <PresentationFormat>On-screen Show (4:3)</PresentationFormat>
  <Paragraphs>313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Calibri</vt:lpstr>
      <vt:lpstr>Gill Sans MT</vt:lpstr>
      <vt:lpstr>Rockwell</vt:lpstr>
      <vt:lpstr>Tahoma</vt:lpstr>
      <vt:lpstr>Times New Roman</vt:lpstr>
      <vt:lpstr>Wingdings</vt:lpstr>
      <vt:lpstr>blank</vt:lpstr>
      <vt:lpstr>1_Default Design</vt:lpstr>
      <vt:lpstr>PowerPoint Presentation</vt:lpstr>
      <vt:lpstr>What will be covered?</vt:lpstr>
      <vt:lpstr>Why compliance matters </vt:lpstr>
      <vt:lpstr>Key Definitions </vt:lpstr>
      <vt:lpstr>Key Definitions </vt:lpstr>
      <vt:lpstr>Definitions and DPA Relationships</vt:lpstr>
      <vt:lpstr>Personal data – existing definition</vt:lpstr>
      <vt:lpstr>PowerPoint Presentation</vt:lpstr>
      <vt:lpstr>What is the GDPR?</vt:lpstr>
      <vt:lpstr>Sanctions and compensation –under the new law</vt:lpstr>
      <vt:lpstr>Personal data – new definition</vt:lpstr>
      <vt:lpstr>Consent – defined for first time</vt:lpstr>
      <vt:lpstr>What has changed? Accountability  </vt:lpstr>
      <vt:lpstr>What has changed?  The Data Protection Officer  </vt:lpstr>
      <vt:lpstr>What has changed?  The Data Protection Officer  </vt:lpstr>
      <vt:lpstr>What has changed? - for data controllers</vt:lpstr>
      <vt:lpstr>What has changed? Appointment of Data Processors</vt:lpstr>
      <vt:lpstr>What has changed? Processor Obligations</vt:lpstr>
      <vt:lpstr>What has changed? Security</vt:lpstr>
      <vt:lpstr>What has changed? Breach Notification</vt:lpstr>
      <vt:lpstr>Cloud Computing and International Data Transfers</vt:lpstr>
      <vt:lpstr>What should we do in preparation?  1. Consider:</vt:lpstr>
      <vt:lpstr>What should we do in preparation?  2. Consider:</vt:lpstr>
      <vt:lpstr>What should we do in preparation?  3. Consider:</vt:lpstr>
      <vt:lpstr>Questions </vt:lpstr>
      <vt:lpstr>What we do Data Protection Services from Anthony Collins Solicitors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2015-11-24T19:35:35Z</dcterms:created>
  <dcterms:modified xsi:type="dcterms:W3CDTF">2017-01-22T21:17:46Z</dcterms:modified>
</cp:coreProperties>
</file>