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77" r:id="rId2"/>
    <p:sldId id="276" r:id="rId3"/>
    <p:sldId id="263" r:id="rId4"/>
    <p:sldId id="269" r:id="rId5"/>
    <p:sldId id="270" r:id="rId6"/>
    <p:sldId id="265" r:id="rId7"/>
    <p:sldId id="271" r:id="rId8"/>
    <p:sldId id="272" r:id="rId9"/>
    <p:sldId id="273" r:id="rId10"/>
    <p:sldId id="278" r:id="rId11"/>
    <p:sldId id="274" r:id="rId12"/>
    <p:sldId id="279" r:id="rId13"/>
  </p:sldIdLst>
  <p:sldSz cx="9144000" cy="6858000" type="screen4x3"/>
  <p:notesSz cx="6797675" cy="9926638"/>
  <p:embeddedFontLst>
    <p:embeddedFont>
      <p:font typeface="Calibri" panose="020F0502020204030204" pitchFamily="34" charset="0"/>
      <p:regular r:id="rId16"/>
      <p:bold r:id="rId17"/>
      <p:italic r:id="rId18"/>
      <p:boldItalic r:id="rId19"/>
    </p:embeddedFont>
  </p:embeddedFontLst>
  <p:defaultTex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F5B"/>
    <a:srgbClr val="6B427C"/>
    <a:srgbClr val="531F5B"/>
    <a:srgbClr val="FDB934"/>
    <a:srgbClr val="FEB935"/>
    <a:srgbClr val="003B78"/>
    <a:srgbClr val="0033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509" autoAdjust="0"/>
  </p:normalViewPr>
  <p:slideViewPr>
    <p:cSldViewPr>
      <p:cViewPr varScale="1">
        <p:scale>
          <a:sx n="32" d="100"/>
          <a:sy n="32" d="100"/>
        </p:scale>
        <p:origin x="1618" y="43"/>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8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143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A9CEE6D7-303B-4E68-8174-63C43343DBFF}" type="datetimeFigureOut">
              <a:rPr lang="en-GB"/>
              <a:pPr>
                <a:defRPr/>
              </a:pPr>
              <a:t>17/05/2017</a:t>
            </a:fld>
            <a:endParaRPr lang="en-GB"/>
          </a:p>
        </p:txBody>
      </p:sp>
      <p:sp>
        <p:nvSpPr>
          <p:cNvPr id="143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143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FF7EDF8F-855F-425A-9EB8-766CDA28A19F}" type="slidenum">
              <a:rPr lang="en-GB"/>
              <a:pPr>
                <a:defRPr/>
              </a:pPr>
              <a:t>‹#›</a:t>
            </a:fld>
            <a:endParaRPr lang="en-GB"/>
          </a:p>
        </p:txBody>
      </p:sp>
    </p:spTree>
    <p:extLst>
      <p:ext uri="{BB962C8B-B14F-4D97-AF65-F5344CB8AC3E}">
        <p14:creationId xmlns:p14="http://schemas.microsoft.com/office/powerpoint/2010/main" val="379327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441C5BF1-3D79-4B3F-8A64-39FE2891E851}" type="datetimeFigureOut">
              <a:rPr lang="en-US"/>
              <a:pPr>
                <a:defRPr/>
              </a:pPr>
              <a:t>5/17/2017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B1846D63-D0BC-4AA3-A581-E01790D258F6}" type="slidenum">
              <a:rPr lang="en-GB"/>
              <a:pPr>
                <a:defRPr/>
              </a:pPr>
              <a:t>‹#›</a:t>
            </a:fld>
            <a:endParaRPr lang="en-GB"/>
          </a:p>
        </p:txBody>
      </p:sp>
    </p:spTree>
    <p:extLst>
      <p:ext uri="{BB962C8B-B14F-4D97-AF65-F5344CB8AC3E}">
        <p14:creationId xmlns:p14="http://schemas.microsoft.com/office/powerpoint/2010/main" val="3092924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a:t>
            </a:fld>
            <a:endParaRPr lang="en-GB"/>
          </a:p>
        </p:txBody>
      </p:sp>
    </p:spTree>
    <p:extLst>
      <p:ext uri="{BB962C8B-B14F-4D97-AF65-F5344CB8AC3E}">
        <p14:creationId xmlns:p14="http://schemas.microsoft.com/office/powerpoint/2010/main" val="328511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642938"/>
            <a:ext cx="3703638" cy="2778125"/>
          </a:xfrm>
        </p:spPr>
      </p:sp>
      <p:sp>
        <p:nvSpPr>
          <p:cNvPr id="3" name="Notes Placeholder 2"/>
          <p:cNvSpPr>
            <a:spLocks noGrp="1"/>
          </p:cNvSpPr>
          <p:nvPr>
            <p:ph type="body" idx="1"/>
          </p:nvPr>
        </p:nvSpPr>
        <p:spPr>
          <a:xfrm>
            <a:off x="518517" y="3739183"/>
            <a:ext cx="5438775" cy="5472608"/>
          </a:xfrm>
        </p:spPr>
        <p:txBody>
          <a:bodyPr>
            <a:normAutofit fontScale="92500"/>
          </a:bodyPr>
          <a:lstStyle/>
          <a:p>
            <a:pPr>
              <a:spcAft>
                <a:spcPts val="0"/>
              </a:spcAft>
            </a:pPr>
            <a:r>
              <a:rPr lang="en-GB" sz="1100" b="0" dirty="0">
                <a:latin typeface="Calibri" panose="020F0502020204030204" pitchFamily="34" charset="0"/>
                <a:ea typeface="Calibri" panose="020F0502020204030204" pitchFamily="34" charset="0"/>
                <a:cs typeface="Times New Roman" panose="02020603050405020304" pitchFamily="18" charset="0"/>
              </a:rPr>
              <a:t>And in</a:t>
            </a:r>
            <a:r>
              <a:rPr lang="en-GB" sz="1100" b="0" baseline="0" dirty="0">
                <a:latin typeface="Calibri" panose="020F0502020204030204" pitchFamily="34" charset="0"/>
                <a:ea typeface="Calibri" panose="020F0502020204030204" pitchFamily="34" charset="0"/>
                <a:cs typeface="Times New Roman" panose="02020603050405020304" pitchFamily="18" charset="0"/>
              </a:rPr>
              <a:t> terms of the assets themselves:</a:t>
            </a:r>
            <a:endParaRPr lang="en-GB" sz="1100" b="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b="1" dirty="0">
                <a:latin typeface="Calibri" panose="020F0502020204030204" pitchFamily="34" charset="0"/>
                <a:ea typeface="Calibri" panose="020F0502020204030204" pitchFamily="34" charset="0"/>
                <a:cs typeface="Times New Roman" panose="02020603050405020304" pitchFamily="18" charset="0"/>
              </a:rPr>
              <a:t>Disposals</a:t>
            </a:r>
            <a:r>
              <a:rPr lang="en-GB" sz="1100" dirty="0">
                <a:latin typeface="Calibri" panose="020F0502020204030204" pitchFamily="34" charset="0"/>
                <a:ea typeface="Calibri" panose="020F0502020204030204" pitchFamily="34" charset="0"/>
                <a:cs typeface="Times New Roman" panose="02020603050405020304" pitchFamily="18" charset="0"/>
              </a:rPr>
              <a:t> - disposing of stock can remove poorly improving stock from the portfolio, help concentrate resources,</a:t>
            </a:r>
            <a:r>
              <a:rPr lang="en-GB" sz="1100" baseline="0" dirty="0">
                <a:latin typeface="Calibri" panose="020F0502020204030204" pitchFamily="34" charset="0"/>
                <a:ea typeface="Calibri" panose="020F0502020204030204" pitchFamily="34" charset="0"/>
                <a:cs typeface="Times New Roman" panose="02020603050405020304" pitchFamily="18" charset="0"/>
              </a:rPr>
              <a:t> or free up funds for reinvestment.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However,  sale of properties can clearly reduce income as well as reducing expenditure, so it will be important to understand the impact of increased numbers of disposals. </a:t>
            </a:r>
          </a:p>
          <a:p>
            <a:pPr>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The proportion of properties being sold in the sector each year is still very small – just 0.3% of all stock in 2015-16. </a:t>
            </a:r>
          </a:p>
          <a:p>
            <a:pPr>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Will</a:t>
            </a:r>
            <a:r>
              <a:rPr lang="en-GB" sz="1100" baseline="0" dirty="0">
                <a:latin typeface="Calibri" panose="020F0502020204030204" pitchFamily="34" charset="0"/>
                <a:ea typeface="Calibri" panose="020F0502020204030204" pitchFamily="34" charset="0"/>
                <a:cs typeface="Times New Roman" panose="02020603050405020304" pitchFamily="18" charset="0"/>
              </a:rPr>
              <a:t> the changes to the consents regime have an impact on this? What are the risks attached to that?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r>
              <a:rPr lang="en-GB" sz="1100" b="1" dirty="0">
                <a:latin typeface="Calibri" panose="020F0502020204030204" pitchFamily="34" charset="0"/>
                <a:ea typeface="Calibri" panose="020F0502020204030204" pitchFamily="34" charset="0"/>
                <a:cs typeface="Times New Roman" panose="02020603050405020304" pitchFamily="18" charset="0"/>
              </a:rPr>
              <a:t>Performance</a:t>
            </a:r>
            <a:r>
              <a:rPr lang="en-GB" sz="1100" dirty="0">
                <a:latin typeface="Calibri" panose="020F0502020204030204" pitchFamily="34" charset="0"/>
                <a:ea typeface="Calibri" panose="020F0502020204030204" pitchFamily="34" charset="0"/>
                <a:cs typeface="Times New Roman" panose="02020603050405020304" pitchFamily="18" charset="0"/>
              </a:rPr>
              <a:t> – Savills modelling shows a saving of 5% on both management &amp; maintenance and capital expenditure can increase average NPVs by 12%. </a:t>
            </a:r>
          </a:p>
          <a:p>
            <a:pPr marL="0" marR="0" lvl="0" indent="0" algn="l" defTabSz="914400" rtl="0" eaLnBrk="0" fontAlgn="base" latinLnBrk="0" hangingPunct="0">
              <a:lnSpc>
                <a:spcPct val="100000"/>
              </a:lnSpc>
              <a:spcBef>
                <a:spcPct val="30000"/>
              </a:spcBef>
              <a:spcAft>
                <a:spcPts val="0"/>
              </a:spcAft>
              <a:buClrTx/>
              <a:buSzTx/>
              <a:buFontTx/>
              <a:buNone/>
              <a:tabLst/>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r>
              <a:rPr lang="en-GB" sz="1100" dirty="0">
                <a:latin typeface="Calibri" panose="020F0502020204030204" pitchFamily="34" charset="0"/>
                <a:ea typeface="Calibri" panose="020F0502020204030204" pitchFamily="34" charset="0"/>
                <a:cs typeface="Times New Roman" panose="02020603050405020304" pitchFamily="18" charset="0"/>
              </a:rPr>
              <a:t>Many associations are looking for management &amp; maintenance savings as a result of the rent cut.  Associations have reported to the HCA a planned 16% cut in major repairs expenditure over the four year period of the rent cut.</a:t>
            </a:r>
          </a:p>
          <a:p>
            <a:pPr marL="0" marR="0" lvl="0" indent="0" algn="l" defTabSz="914400" rtl="0" eaLnBrk="0" fontAlgn="base" latinLnBrk="0" hangingPunct="0">
              <a:lnSpc>
                <a:spcPct val="100000"/>
              </a:lnSpc>
              <a:spcBef>
                <a:spcPct val="30000"/>
              </a:spcBef>
              <a:spcAft>
                <a:spcPts val="0"/>
              </a:spcAft>
              <a:buClrTx/>
              <a:buSzTx/>
              <a:buFontTx/>
              <a:buNone/>
              <a:tabLst/>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r>
              <a:rPr lang="en-GB" sz="1100" dirty="0">
                <a:latin typeface="Calibri" panose="020F0502020204030204" pitchFamily="34" charset="0"/>
                <a:ea typeface="Calibri" panose="020F0502020204030204" pitchFamily="34" charset="0"/>
                <a:cs typeface="Times New Roman" panose="02020603050405020304" pitchFamily="18" charset="0"/>
              </a:rPr>
              <a:t>Again, are there risks in this? We’ve seen a lot recently in the press about quality of homes</a:t>
            </a:r>
            <a:r>
              <a:rPr lang="en-GB" sz="1100" baseline="0" dirty="0">
                <a:latin typeface="Calibri" panose="020F0502020204030204" pitchFamily="34" charset="0"/>
                <a:ea typeface="Calibri" panose="020F0502020204030204" pitchFamily="34" charset="0"/>
                <a:cs typeface="Times New Roman" panose="02020603050405020304" pitchFamily="18" charset="0"/>
              </a:rPr>
              <a:t> and service.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1100" b="1" dirty="0">
                <a:latin typeface="Calibri" panose="020F0502020204030204" pitchFamily="34" charset="0"/>
                <a:ea typeface="Calibri" panose="020F0502020204030204" pitchFamily="34" charset="0"/>
                <a:cs typeface="Times New Roman" panose="02020603050405020304" pitchFamily="18" charset="0"/>
              </a:rPr>
              <a:t>Tenure change</a:t>
            </a:r>
            <a:r>
              <a:rPr lang="en-GB" sz="1100" dirty="0">
                <a:latin typeface="Calibri" panose="020F0502020204030204" pitchFamily="34" charset="0"/>
                <a:ea typeface="Calibri" panose="020F0502020204030204" pitchFamily="34" charset="0"/>
                <a:cs typeface="Times New Roman" panose="02020603050405020304" pitchFamily="18" charset="0"/>
              </a:rPr>
              <a:t> - Savills modelling suggests that a modest change of tenure of rental properties in ownership can have a significant financial impact. </a:t>
            </a:r>
          </a:p>
          <a:p>
            <a:pPr>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Though there are clear limitations to this – not least around your social purpose.  Also </a:t>
            </a:r>
            <a:r>
              <a:rPr lang="en-GB" sz="1100" baseline="0" dirty="0">
                <a:latin typeface="Calibri" panose="020F0502020204030204" pitchFamily="34" charset="0"/>
                <a:ea typeface="Calibri" panose="020F0502020204030204" pitchFamily="34" charset="0"/>
                <a:cs typeface="Times New Roman" panose="02020603050405020304" pitchFamily="18" charset="0"/>
              </a:rPr>
              <a:t>loan terms often require a % of social rent, you need to consider market needs and market rents in different regions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10</a:t>
            </a:fld>
            <a:endParaRPr lang="en-GB"/>
          </a:p>
        </p:txBody>
      </p:sp>
    </p:spTree>
    <p:extLst>
      <p:ext uri="{BB962C8B-B14F-4D97-AF65-F5344CB8AC3E}">
        <p14:creationId xmlns:p14="http://schemas.microsoft.com/office/powerpoint/2010/main" val="13941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115000"/>
              </a:lnSpc>
              <a:spcAft>
                <a:spcPts val="1000"/>
              </a:spcAft>
            </a:pPr>
            <a:r>
              <a:rPr lang="en-GB" sz="1900" b="1" dirty="0">
                <a:effectLst/>
                <a:latin typeface="Calibri" panose="020F0502020204030204" pitchFamily="34" charset="0"/>
                <a:ea typeface="Calibri" panose="020F0502020204030204" pitchFamily="34" charset="0"/>
                <a:cs typeface="Times New Roman" panose="02020603050405020304" pitchFamily="18" charset="0"/>
              </a:rPr>
              <a:t>Recommendations for housing associations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900" dirty="0">
                <a:effectLst/>
                <a:latin typeface="Calibri" panose="020F0502020204030204" pitchFamily="34" charset="0"/>
                <a:ea typeface="Calibri" panose="020F0502020204030204" pitchFamily="34" charset="0"/>
                <a:cs typeface="Times New Roman" panose="02020603050405020304" pitchFamily="18" charset="0"/>
              </a:rPr>
              <a:t>It is very difficult to prescribe the ideal approach to take in any given situation because circumstances of organisations and geography are varied and complex. </a:t>
            </a:r>
          </a:p>
          <a:p>
            <a:pPr>
              <a:lnSpc>
                <a:spcPct val="115000"/>
              </a:lnSpc>
              <a:spcAft>
                <a:spcPts val="1000"/>
              </a:spcAft>
            </a:pPr>
            <a:r>
              <a:rPr lang="en-GB" sz="1900" dirty="0">
                <a:effectLst/>
                <a:latin typeface="Calibri" panose="020F0502020204030204" pitchFamily="34" charset="0"/>
                <a:ea typeface="Calibri" panose="020F0502020204030204" pitchFamily="34" charset="0"/>
                <a:cs typeface="Times New Roman" panose="02020603050405020304" pitchFamily="18" charset="0"/>
              </a:rPr>
              <a:t>Associations need to understand the range of tools available and be in a position to assess the opportunities and limitations relating to their use.</a:t>
            </a:r>
          </a:p>
          <a:p>
            <a:pPr>
              <a:lnSpc>
                <a:spcPct val="115000"/>
              </a:lnSpc>
              <a:spcAft>
                <a:spcPts val="1000"/>
              </a:spcAft>
            </a:pPr>
            <a:r>
              <a:rPr lang="en-GB" sz="1900" dirty="0">
                <a:effectLst/>
                <a:latin typeface="Calibri" panose="020F0502020204030204" pitchFamily="34" charset="0"/>
                <a:ea typeface="Calibri" panose="020F0502020204030204" pitchFamily="34" charset="0"/>
                <a:cs typeface="Times New Roman" panose="02020603050405020304" pitchFamily="18" charset="0"/>
              </a:rPr>
              <a:t>-what is you</a:t>
            </a:r>
            <a:r>
              <a:rPr lang="en-GB" sz="1900" baseline="0" dirty="0">
                <a:effectLst/>
                <a:latin typeface="Calibri" panose="020F0502020204030204" pitchFamily="34" charset="0"/>
                <a:ea typeface="Calibri" panose="020F0502020204030204" pitchFamily="34" charset="0"/>
                <a:cs typeface="Times New Roman" panose="02020603050405020304" pitchFamily="18" charset="0"/>
              </a:rPr>
              <a:t> process for stock appraisal and decision making, what are the strategic parameters, what are the other considerations as well as thinking about NPVs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900" dirty="0">
                <a:effectLst/>
                <a:latin typeface="Calibri" panose="020F0502020204030204" pitchFamily="34" charset="0"/>
                <a:ea typeface="Calibri" panose="020F0502020204030204" pitchFamily="34" charset="0"/>
                <a:cs typeface="Times New Roman" panose="02020603050405020304" pitchFamily="18" charset="0"/>
              </a:rPr>
              <a:t>This is really all about:</a:t>
            </a:r>
          </a:p>
          <a:p>
            <a:pPr marL="0" lvl="0" indent="0">
              <a:lnSpc>
                <a:spcPct val="115000"/>
              </a:lnSpc>
              <a:spcAft>
                <a:spcPts val="0"/>
              </a:spcAft>
              <a:buFont typeface="Symbol" panose="05050102010706020507" pitchFamily="18" charset="2"/>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Putting efforts to increase capacity front and centre across the whole organisation</a:t>
            </a:r>
          </a:p>
          <a:p>
            <a:pPr marL="0" lvl="0" indent="0">
              <a:lnSpc>
                <a:spcPct val="115000"/>
              </a:lnSpc>
              <a:spcAft>
                <a:spcPts val="0"/>
              </a:spcAft>
              <a:buFont typeface="Symbol" panose="05050102010706020507" pitchFamily="18" charset="2"/>
              <a:buNone/>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Developing active asset management strategies and practices to drive down costs and release receipts for reinvestment.</a:t>
            </a:r>
          </a:p>
          <a:p>
            <a:pPr marL="0" lvl="0" indent="0">
              <a:lnSpc>
                <a:spcPct val="115000"/>
              </a:lnSpc>
              <a:spcAft>
                <a:spcPts val="0"/>
              </a:spcAft>
              <a:buFont typeface="Symbol" panose="05050102010706020507" pitchFamily="18" charset="2"/>
              <a:buNone/>
            </a:pP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Pursuing active Treasury Management strategies, supported by strong governance, to maximise their borrowings and release their full capacity.</a:t>
            </a:r>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11</a:t>
            </a:fld>
            <a:endParaRPr lang="en-GB"/>
          </a:p>
        </p:txBody>
      </p:sp>
    </p:spTree>
    <p:extLst>
      <p:ext uri="{BB962C8B-B14F-4D97-AF65-F5344CB8AC3E}">
        <p14:creationId xmlns:p14="http://schemas.microsoft.com/office/powerpoint/2010/main" val="424020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this reflect</a:t>
            </a:r>
            <a:r>
              <a:rPr lang="en-GB" baseline="0" dirty="0"/>
              <a:t> your experiences? What are you doing to address these challenges?</a:t>
            </a:r>
          </a:p>
          <a:p>
            <a:endParaRPr lang="en-GB" baseline="0" dirty="0"/>
          </a:p>
          <a:p>
            <a:r>
              <a:rPr lang="en-GB" baseline="0" dirty="0"/>
              <a:t>Do you think the disposals regime will have an impact on what you do?</a:t>
            </a:r>
          </a:p>
          <a:p>
            <a:endParaRPr lang="en-GB" baseline="0" dirty="0"/>
          </a:p>
          <a:p>
            <a:r>
              <a:rPr lang="en-GB" baseline="0" dirty="0"/>
              <a:t>Is there anything that we (or others) can do to help associations do this more/more easily?</a:t>
            </a:r>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12</a:t>
            </a:fld>
            <a:endParaRPr lang="en-GB"/>
          </a:p>
        </p:txBody>
      </p:sp>
    </p:spTree>
    <p:extLst>
      <p:ext uri="{BB962C8B-B14F-4D97-AF65-F5344CB8AC3E}">
        <p14:creationId xmlns:p14="http://schemas.microsoft.com/office/powerpoint/2010/main" val="292623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2</a:t>
            </a:fld>
            <a:endParaRPr lang="en-GB"/>
          </a:p>
        </p:txBody>
      </p:sp>
    </p:spTree>
    <p:extLst>
      <p:ext uri="{BB962C8B-B14F-4D97-AF65-F5344CB8AC3E}">
        <p14:creationId xmlns:p14="http://schemas.microsoft.com/office/powerpoint/2010/main" val="386433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Our members provide two and a half million homes for more than five million people</a:t>
            </a:r>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3</a:t>
            </a:fld>
            <a:endParaRPr lang="en-GB"/>
          </a:p>
        </p:txBody>
      </p:sp>
    </p:spTree>
    <p:extLst>
      <p:ext uri="{BB962C8B-B14F-4D97-AF65-F5344CB8AC3E}">
        <p14:creationId xmlns:p14="http://schemas.microsoft.com/office/powerpoint/2010/main" val="117821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a:t>
            </a:r>
            <a:r>
              <a:rPr lang="en-GB" sz="1200" kern="1200" baseline="0" dirty="0">
                <a:solidFill>
                  <a:schemeClr val="tx1"/>
                </a:solidFill>
                <a:effectLst/>
                <a:latin typeface="+mn-lt"/>
                <a:ea typeface="+mn-ea"/>
                <a:cs typeface="+mn-cs"/>
              </a:rPr>
              <a:t> are homes are of good quality: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Housing association homes are in a better state of repair than local authority and private rented homes, and broadly similar to owner-occupied homes.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HA stock has a higher proportion of homes requiring no repairs expenditure (38%) compared to PRS (29%)</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average cost to undertake the more comprehensive repairs likely to be required over the next 10 years is £2,000 per dwelling. The investment estimated to be necessary in PRS is around double this – over £4,300</a:t>
            </a:r>
          </a:p>
          <a:p>
            <a:endParaRPr lang="en-GB" baseline="0"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4</a:t>
            </a:fld>
            <a:endParaRPr lang="en-GB"/>
          </a:p>
        </p:txBody>
      </p:sp>
    </p:spTree>
    <p:extLst>
      <p:ext uri="{BB962C8B-B14F-4D97-AF65-F5344CB8AC3E}">
        <p14:creationId xmlns:p14="http://schemas.microsoft.com/office/powerpoint/2010/main" val="12939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Housing association</a:t>
            </a:r>
            <a:r>
              <a:rPr lang="en-GB" baseline="0" dirty="0"/>
              <a:t> homes are much more energy efficient than homes in other sectors</a:t>
            </a:r>
            <a:endParaRPr lang="en-GB" dirty="0"/>
          </a:p>
          <a:p>
            <a:endParaRPr lang="en-GB" dirty="0"/>
          </a:p>
          <a:p>
            <a:r>
              <a:rPr lang="en-GB" dirty="0"/>
              <a:t>45% of homes are rated EPC A-C </a:t>
            </a:r>
          </a:p>
          <a:p>
            <a:endParaRPr lang="en-GB" dirty="0"/>
          </a:p>
          <a:p>
            <a:r>
              <a:rPr lang="en-GB" dirty="0"/>
              <a:t>The average energy efficiency rating in HA stock is 66.2 SAP points compared to 58.8 in PRS.</a:t>
            </a:r>
          </a:p>
          <a:p>
            <a:endParaRPr lang="en-GB" dirty="0"/>
          </a:p>
          <a:p>
            <a:r>
              <a:rPr lang="en-GB" dirty="0"/>
              <a:t>(SAP rating is a rating out of 100 - the higher the SAP rating, the lower the fuel costs and the lower the associated emissions of carbon dioxide.)</a:t>
            </a:r>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5</a:t>
            </a:fld>
            <a:endParaRPr lang="en-GB"/>
          </a:p>
        </p:txBody>
      </p:sp>
    </p:spTree>
    <p:extLst>
      <p:ext uri="{BB962C8B-B14F-4D97-AF65-F5344CB8AC3E}">
        <p14:creationId xmlns:p14="http://schemas.microsoft.com/office/powerpoint/2010/main" val="210727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providing good</a:t>
            </a:r>
            <a:r>
              <a:rPr lang="en-GB" baseline="0" dirty="0"/>
              <a:t> quality homes, as a sector we build a significant proportion of new homes.</a:t>
            </a:r>
            <a:endParaRPr lang="en-GB" dirty="0"/>
          </a:p>
          <a:p>
            <a:endParaRPr lang="en-GB" dirty="0"/>
          </a:p>
          <a:p>
            <a:r>
              <a:rPr lang="en-GB" dirty="0"/>
              <a:t>Last year housing associations built around 40,000</a:t>
            </a:r>
            <a:r>
              <a:rPr lang="en-GB" baseline="0" dirty="0"/>
              <a:t> new homes</a:t>
            </a:r>
            <a:endParaRPr lang="en-GB" dirty="0"/>
          </a:p>
          <a:p>
            <a:endParaRPr lang="en-GB" dirty="0"/>
          </a:p>
          <a:p>
            <a:r>
              <a:rPr lang="en-GB" dirty="0"/>
              <a:t>We want to build more - Ambition to Deliver: by 2035 the sector ambition</a:t>
            </a:r>
            <a:r>
              <a:rPr lang="en-GB" baseline="0" dirty="0"/>
              <a:t> is to be building </a:t>
            </a:r>
            <a:r>
              <a:rPr lang="en-GB" dirty="0"/>
              <a:t>120,000 new homes per year</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6</a:t>
            </a:fld>
            <a:endParaRPr lang="en-GB"/>
          </a:p>
        </p:txBody>
      </p:sp>
    </p:spTree>
    <p:extLst>
      <p:ext uri="{BB962C8B-B14F-4D97-AF65-F5344CB8AC3E}">
        <p14:creationId xmlns:p14="http://schemas.microsoft.com/office/powerpoint/2010/main" val="206513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300" b="0" dirty="0"/>
              <a:t>…all of which can only be delivered by maximising the performance and value of the existing stock</a:t>
            </a:r>
          </a:p>
          <a:p>
            <a:endParaRPr lang="en-GB" sz="1300" b="0" dirty="0"/>
          </a:p>
          <a:p>
            <a:r>
              <a:rPr lang="en-GB" sz="1300" b="0" dirty="0"/>
              <a:t>The existing stock is the foundation the sector is built on and active and strategic management of those assets is essential for a successful business.</a:t>
            </a:r>
          </a:p>
          <a:p>
            <a:endParaRPr lang="en-GB" sz="1300" b="0" dirty="0"/>
          </a:p>
          <a:p>
            <a:r>
              <a:rPr lang="en-GB" sz="1300" dirty="0"/>
              <a:t>The changing policy and funding context has had a significant impact on housing association finance. </a:t>
            </a:r>
          </a:p>
          <a:p>
            <a:endParaRPr lang="en-GB" sz="1300" dirty="0"/>
          </a:p>
          <a:p>
            <a:r>
              <a:rPr lang="en-GB" sz="1300" dirty="0"/>
              <a:t>Reduced grant levels mean that housing associations increasingly make use of private finance and their own capital base to finance the development of new homes</a:t>
            </a:r>
            <a:r>
              <a:rPr lang="en-GB" sz="1300" baseline="0" dirty="0"/>
              <a:t> which means </a:t>
            </a:r>
            <a:r>
              <a:rPr lang="en-GB" sz="1300" dirty="0"/>
              <a:t>they are increasingly reliant on rental incomes and the sale of new homes to fund future development. </a:t>
            </a:r>
          </a:p>
          <a:p>
            <a:endParaRPr lang="en-GB" sz="1300" dirty="0"/>
          </a:p>
          <a:p>
            <a:r>
              <a:rPr lang="en-GB" sz="1300" dirty="0"/>
              <a:t>At the same time housing associations have gained greater freedoms to manage their own assets and use this to leverage new funding. </a:t>
            </a:r>
          </a:p>
          <a:p>
            <a:endParaRPr lang="en-GB" sz="1300" dirty="0"/>
          </a:p>
          <a:p>
            <a:r>
              <a:rPr lang="en-GB" sz="1300" dirty="0"/>
              <a:t>A</a:t>
            </a:r>
            <a:r>
              <a:rPr lang="en-GB" sz="1300" baseline="0" dirty="0"/>
              <a:t> strategic approach to understanding and managing the performance of the existing asset base is essential if associations are to secure long term sustainable rental income, and unlock latent financial capacity in order to increase development activity.</a:t>
            </a:r>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7</a:t>
            </a:fld>
            <a:endParaRPr lang="en-GB"/>
          </a:p>
        </p:txBody>
      </p:sp>
    </p:spTree>
    <p:extLst>
      <p:ext uri="{BB962C8B-B14F-4D97-AF65-F5344CB8AC3E}">
        <p14:creationId xmlns:p14="http://schemas.microsoft.com/office/powerpoint/2010/main" val="35557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Associations’ knowledge of the financial and social performance of their stock is increasing, and it is now common practice amongst many associations to actively respond to information about poor performance. </a:t>
            </a:r>
          </a:p>
          <a:p>
            <a:endParaRPr lang="en-GB" dirty="0"/>
          </a:p>
          <a:p>
            <a:r>
              <a:rPr lang="en-GB" dirty="0"/>
              <a:t>Across the sector as a whole, though, the use of targeted actions to improve overall performance, and to support development output, would still be considered best practice.</a:t>
            </a:r>
          </a:p>
          <a:p>
            <a:endParaRPr lang="en-GB" dirty="0"/>
          </a:p>
          <a:p>
            <a:r>
              <a:rPr lang="en-GB" dirty="0"/>
              <a:t>As asset management practices and priorities change, do we have the right structures, skills and systems in place to support new ways of working.</a:t>
            </a:r>
          </a:p>
          <a:p>
            <a:endParaRPr lang="en-GB" dirty="0"/>
          </a:p>
          <a:p>
            <a:r>
              <a:rPr lang="en-GB" dirty="0"/>
              <a:t>Alignment of asset management and development strategies is still not strong, so opportunities for one activity to proactively contribute to the other may be being missed, and occasions where one discipline hinders the other continue to occur.</a:t>
            </a:r>
          </a:p>
          <a:p>
            <a:endParaRPr lang="en-GB" dirty="0"/>
          </a:p>
          <a:p>
            <a:r>
              <a:rPr lang="en-GB" dirty="0"/>
              <a:t>Active and day to day asset management are not necessarily well aligned. Asset management practice still follows the twin track of 30 year business plans but 3-5 year investment programmes, and this can hinder good long term decision making.</a:t>
            </a:r>
          </a:p>
          <a:p>
            <a:endParaRPr lang="en-GB" dirty="0"/>
          </a:p>
          <a:p>
            <a:r>
              <a:rPr lang="en-GB" dirty="0"/>
              <a:t>Margin is a good indicator of operational efficiency (though certainly not the only one) and there is currently a wide spread of margin performance across the sector. Clearly</a:t>
            </a:r>
            <a:r>
              <a:rPr lang="en-GB" baseline="0" dirty="0"/>
              <a:t> there are lots of things that impact operating costs – location, provider type etc. And there are external constraints that limit some associations’ ability to improve margins. But,</a:t>
            </a:r>
            <a:r>
              <a:rPr lang="en-GB" dirty="0"/>
              <a:t> this spread suggests that there must be potential for associations to move performance closer to the current upper quartile.</a:t>
            </a:r>
          </a:p>
          <a:p>
            <a:endParaRPr lang="en-GB" dirty="0"/>
          </a:p>
          <a:p>
            <a:r>
              <a:rPr lang="en-GB" dirty="0"/>
              <a:t>Some associations have underutilised financial capacity that could be unlocked through additional asset backed borrowing</a:t>
            </a:r>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8</a:t>
            </a:fld>
            <a:endParaRPr lang="en-GB"/>
          </a:p>
        </p:txBody>
      </p:sp>
    </p:spTree>
    <p:extLst>
      <p:ext uri="{BB962C8B-B14F-4D97-AF65-F5344CB8AC3E}">
        <p14:creationId xmlns:p14="http://schemas.microsoft.com/office/powerpoint/2010/main" val="314565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642938"/>
            <a:ext cx="3703638" cy="2778125"/>
          </a:xfrm>
        </p:spPr>
      </p:sp>
      <p:sp>
        <p:nvSpPr>
          <p:cNvPr id="3" name="Notes Placeholder 2"/>
          <p:cNvSpPr>
            <a:spLocks noGrp="1"/>
          </p:cNvSpPr>
          <p:nvPr>
            <p:ph type="body" idx="1"/>
          </p:nvPr>
        </p:nvSpPr>
        <p:spPr>
          <a:xfrm>
            <a:off x="518517" y="3739183"/>
            <a:ext cx="5438775" cy="4467225"/>
          </a:xfrm>
        </p:spPr>
        <p:txBody>
          <a:bodyPr>
            <a:no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we look first at the financial side:</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READ OUT SLIDE</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Each association will be in a different position. However it’s clear that associations need to put efforts to increase capacity front and centre across the whole organisation - these options cover strategies for treasury management, business performance, asset management, governance, and business growth. They are not simply a ‘back office’ or process matter.</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9</a:t>
            </a:fld>
            <a:endParaRPr lang="en-GB"/>
          </a:p>
        </p:txBody>
      </p:sp>
    </p:spTree>
    <p:extLst>
      <p:ext uri="{BB962C8B-B14F-4D97-AF65-F5344CB8AC3E}">
        <p14:creationId xmlns:p14="http://schemas.microsoft.com/office/powerpoint/2010/main" val="404989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3857628"/>
            <a:ext cx="7772400" cy="1500187"/>
          </a:xfrm>
          <a:prstGeom prst="rect">
            <a:avLst/>
          </a:prstGeom>
        </p:spPr>
        <p:txBody>
          <a:bodyPr anchor="b"/>
          <a:lstStyle>
            <a:lvl1pPr marL="0" indent="0">
              <a:buNone/>
              <a:defRPr sz="2400">
                <a:solidFill>
                  <a:srgbClr val="081F5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Placeholder 2"/>
          <p:cNvSpPr>
            <a:spLocks noGrp="1"/>
          </p:cNvSpPr>
          <p:nvPr>
            <p:ph type="body" idx="10" hasCustomPrompt="1"/>
          </p:nvPr>
        </p:nvSpPr>
        <p:spPr>
          <a:xfrm>
            <a:off x="571472" y="2214554"/>
            <a:ext cx="7772400" cy="1500187"/>
          </a:xfrm>
          <a:prstGeom prst="rect">
            <a:avLst/>
          </a:prstGeom>
        </p:spPr>
        <p:txBody>
          <a:bodyPr anchor="b"/>
          <a:lstStyle>
            <a:lvl1pPr marL="0" indent="0">
              <a:buNone/>
              <a:defRPr sz="4000" baseline="0">
                <a:solidFill>
                  <a:srgbClr val="081F5B"/>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title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58006" cy="939784"/>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86568" cy="939784"/>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1571612"/>
            <a:ext cx="4040188" cy="746139"/>
          </a:xfrm>
          <a:prstGeom prst="rect">
            <a:avLst/>
          </a:prstGeom>
        </p:spPr>
        <p:txBody>
          <a:bodyPr anchor="b"/>
          <a:lstStyle>
            <a:lvl1pPr marL="0" indent="0">
              <a:buNone/>
              <a:defRPr sz="2400" b="1">
                <a:solidFill>
                  <a:srgbClr val="081F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5991"/>
            <a:ext cx="4040188" cy="3840171"/>
          </a:xfrm>
          <a:prstGeom prst="rect">
            <a:avLst/>
          </a:prstGeom>
        </p:spPr>
        <p:txBody>
          <a:bodyPr/>
          <a:lstStyle>
            <a:lvl1pPr>
              <a:defRPr sz="2400">
                <a:solidFill>
                  <a:srgbClr val="081F5B"/>
                </a:solidFill>
              </a:defRPr>
            </a:lvl1pPr>
            <a:lvl2pPr>
              <a:defRPr sz="2000">
                <a:solidFill>
                  <a:srgbClr val="081F5B"/>
                </a:solidFill>
              </a:defRPr>
            </a:lvl2pPr>
            <a:lvl3pPr>
              <a:defRPr sz="1800">
                <a:solidFill>
                  <a:srgbClr val="081F5B"/>
                </a:solidFill>
              </a:defRPr>
            </a:lvl3pPr>
            <a:lvl4pPr>
              <a:defRPr sz="1600">
                <a:solidFill>
                  <a:srgbClr val="081F5B"/>
                </a:solidFill>
              </a:defRPr>
            </a:lvl4pPr>
            <a:lvl5pPr>
              <a:defRPr sz="1600">
                <a:solidFill>
                  <a:srgbClr val="081F5B"/>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38" y="1571612"/>
            <a:ext cx="4041775" cy="746139"/>
          </a:xfrm>
          <a:prstGeom prst="rect">
            <a:avLst/>
          </a:prstGeom>
        </p:spPr>
        <p:txBody>
          <a:bodyPr anchor="b"/>
          <a:lstStyle>
            <a:lvl1pPr marL="0" indent="0">
              <a:buNone/>
              <a:defRPr sz="2400" b="1">
                <a:solidFill>
                  <a:srgbClr val="081F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5991"/>
            <a:ext cx="4041775" cy="3840171"/>
          </a:xfrm>
          <a:prstGeom prst="rect">
            <a:avLst/>
          </a:prstGeom>
        </p:spPr>
        <p:txBody>
          <a:bodyPr/>
          <a:lstStyle>
            <a:lvl1pPr>
              <a:defRPr sz="2400">
                <a:solidFill>
                  <a:srgbClr val="081F5B"/>
                </a:solidFill>
              </a:defRPr>
            </a:lvl1pPr>
            <a:lvl2pPr>
              <a:defRPr sz="2000">
                <a:solidFill>
                  <a:srgbClr val="081F5B"/>
                </a:solidFill>
              </a:defRPr>
            </a:lvl2pPr>
            <a:lvl3pPr>
              <a:defRPr sz="1800">
                <a:solidFill>
                  <a:srgbClr val="081F5B"/>
                </a:solidFill>
              </a:defRPr>
            </a:lvl3pPr>
            <a:lvl4pPr>
              <a:defRPr sz="1600">
                <a:solidFill>
                  <a:srgbClr val="081F5B"/>
                </a:solidFill>
              </a:defRPr>
            </a:lvl4pPr>
            <a:lvl5pPr>
              <a:defRPr sz="1600">
                <a:solidFill>
                  <a:srgbClr val="081F5B"/>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3306" y="1500175"/>
            <a:ext cx="5111750" cy="4714908"/>
          </a:xfrm>
          <a:prstGeom prst="rect">
            <a:avLst/>
          </a:prstGeom>
        </p:spPr>
        <p:txBody>
          <a:bodyPr/>
          <a:lstStyle>
            <a:lvl1pPr>
              <a:defRPr sz="3200">
                <a:solidFill>
                  <a:srgbClr val="081F5B"/>
                </a:solidFill>
              </a:defRPr>
            </a:lvl1pPr>
            <a:lvl2pPr>
              <a:defRPr sz="2800">
                <a:solidFill>
                  <a:srgbClr val="081F5B"/>
                </a:solidFill>
              </a:defRPr>
            </a:lvl2pPr>
            <a:lvl3pPr>
              <a:defRPr sz="2400">
                <a:solidFill>
                  <a:srgbClr val="081F5B"/>
                </a:solidFill>
              </a:defRPr>
            </a:lvl3pPr>
            <a:lvl4pPr>
              <a:defRPr sz="2000">
                <a:solidFill>
                  <a:srgbClr val="081F5B"/>
                </a:solidFill>
              </a:defRPr>
            </a:lvl4pPr>
            <a:lvl5pPr>
              <a:defRPr sz="2000">
                <a:solidFill>
                  <a:srgbClr val="081F5B"/>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57158" y="1500174"/>
            <a:ext cx="3008313" cy="4691063"/>
          </a:xfrm>
          <a:prstGeom prst="rect">
            <a:avLst/>
          </a:prstGeom>
        </p:spPr>
        <p:txBody>
          <a:bodyPr/>
          <a:lstStyle>
            <a:lvl1pPr marL="0" indent="0">
              <a:buNone/>
              <a:defRPr sz="1400">
                <a:solidFill>
                  <a:srgbClr val="081F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14282" y="285728"/>
            <a:ext cx="7000924" cy="928694"/>
          </a:xfrm>
          <a:prstGeom prst="rect">
            <a:avLst/>
          </a:prstGeom>
        </p:spPr>
        <p:txBody>
          <a:bodyPr/>
          <a:lstStyle/>
          <a:p>
            <a:r>
              <a:rPr lang="en-US"/>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29444" cy="939784"/>
          </a:xfrm>
          <a:prstGeom prst="rect">
            <a:avLst/>
          </a:prstGeom>
        </p:spPr>
        <p:txBody>
          <a:bodyPr/>
          <a:lstStyle/>
          <a:p>
            <a:r>
              <a:rPr lang="en-US"/>
              <a:t>Click to edit Master title style</a:t>
            </a:r>
            <a:endParaRPr lang="en-GB"/>
          </a:p>
        </p:txBody>
      </p:sp>
      <p:sp>
        <p:nvSpPr>
          <p:cNvPr id="3" name="Title 1"/>
          <p:cNvSpPr txBox="1">
            <a:spLocks/>
          </p:cNvSpPr>
          <p:nvPr userDrawn="1"/>
        </p:nvSpPr>
        <p:spPr>
          <a:xfrm>
            <a:off x="4714876" y="1571612"/>
            <a:ext cx="4071966" cy="566738"/>
          </a:xfrm>
          <a:prstGeom prst="rect">
            <a:avLst/>
          </a:prstGeom>
        </p:spPr>
        <p:txBody>
          <a:bodyPr anchor="b"/>
          <a:lstStyle>
            <a:lvl1pPr algn="l">
              <a:defRPr sz="2000" b="1">
                <a:solidFill>
                  <a:srgbClr val="081F5B"/>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81F5B"/>
                </a:solidFill>
                <a:effectLst/>
                <a:uLnTx/>
                <a:uFillTx/>
                <a:latin typeface="+mj-lt"/>
                <a:ea typeface="+mj-ea"/>
                <a:cs typeface="+mj-cs"/>
              </a:rPr>
              <a:t>Click to edit Master title style</a:t>
            </a:r>
            <a:endParaRPr kumimoji="0" lang="en-GB" sz="2000" b="1" i="0" u="none" strike="noStrike" kern="0" cap="none" spc="0" normalizeH="0" baseline="0" noProof="0" dirty="0">
              <a:ln>
                <a:noFill/>
              </a:ln>
              <a:solidFill>
                <a:srgbClr val="081F5B"/>
              </a:solidFill>
              <a:effectLst/>
              <a:uLnTx/>
              <a:uFillTx/>
              <a:latin typeface="+mj-lt"/>
              <a:ea typeface="+mj-ea"/>
              <a:cs typeface="+mj-cs"/>
            </a:endParaRPr>
          </a:p>
        </p:txBody>
      </p:sp>
      <p:sp>
        <p:nvSpPr>
          <p:cNvPr id="4" name="Picture Placeholder 2"/>
          <p:cNvSpPr>
            <a:spLocks noGrp="1"/>
          </p:cNvSpPr>
          <p:nvPr>
            <p:ph type="pic" idx="1"/>
          </p:nvPr>
        </p:nvSpPr>
        <p:spPr>
          <a:xfrm>
            <a:off x="714348" y="1571612"/>
            <a:ext cx="3786214" cy="4114800"/>
          </a:xfrm>
          <a:prstGeom prst="rect">
            <a:avLst/>
          </a:prstGeom>
        </p:spPr>
        <p:txBody>
          <a:bodyPr/>
          <a:lstStyle>
            <a:lvl1pPr marL="0" indent="0">
              <a:buNone/>
              <a:defRPr sz="320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5" name="Text Placeholder 3"/>
          <p:cNvSpPr>
            <a:spLocks noGrp="1"/>
          </p:cNvSpPr>
          <p:nvPr>
            <p:ph type="body" sz="half" idx="2"/>
          </p:nvPr>
        </p:nvSpPr>
        <p:spPr>
          <a:xfrm>
            <a:off x="4714876" y="2357430"/>
            <a:ext cx="4071966" cy="1162052"/>
          </a:xfrm>
          <a:prstGeom prst="rect">
            <a:avLst/>
          </a:prstGeom>
        </p:spPr>
        <p:txBody>
          <a:bodyPr/>
          <a:lstStyle>
            <a:lvl1pPr marL="0" indent="0">
              <a:buNone/>
              <a:defRPr sz="2000">
                <a:solidFill>
                  <a:srgbClr val="081F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6758006" cy="939784"/>
          </a:xfrm>
          <a:prstGeom prst="rect">
            <a:avLst/>
          </a:prstGeom>
        </p:spPr>
        <p:txBody>
          <a:bodyPr/>
          <a:lstStyle/>
          <a:p>
            <a:r>
              <a:rPr lang="en-US"/>
              <a:t>Click to edit Master title style</a:t>
            </a:r>
            <a:endParaRPr lang="en-GB" dirty="0"/>
          </a:p>
        </p:txBody>
      </p:sp>
      <p:sp>
        <p:nvSpPr>
          <p:cNvPr id="4" name="Content Placeholder 2"/>
          <p:cNvSpPr>
            <a:spLocks noGrp="1"/>
          </p:cNvSpPr>
          <p:nvPr>
            <p:ph idx="1"/>
          </p:nvPr>
        </p:nvSpPr>
        <p:spPr>
          <a:xfrm>
            <a:off x="4572000" y="1571612"/>
            <a:ext cx="4000528" cy="4214842"/>
          </a:xfrm>
          <a:prstGeom prst="rect">
            <a:avLst/>
          </a:prstGeom>
        </p:spPr>
        <p:txBody>
          <a:bodyPr/>
          <a:lstStyle>
            <a:lvl1pPr>
              <a:defRPr sz="3200">
                <a:solidFill>
                  <a:srgbClr val="081F5B"/>
                </a:solidFill>
              </a:defRPr>
            </a:lvl1pPr>
            <a:lvl2pPr>
              <a:defRPr sz="2800">
                <a:solidFill>
                  <a:srgbClr val="081F5B"/>
                </a:solidFill>
              </a:defRPr>
            </a:lvl2pPr>
            <a:lvl3pPr>
              <a:defRPr sz="2400">
                <a:solidFill>
                  <a:srgbClr val="081F5B"/>
                </a:solidFill>
              </a:defRPr>
            </a:lvl3pPr>
            <a:lvl4pPr>
              <a:defRPr sz="2000">
                <a:solidFill>
                  <a:srgbClr val="081F5B"/>
                </a:solidFill>
              </a:defRPr>
            </a:lvl4pPr>
            <a:lvl5pPr>
              <a:defRPr sz="2000">
                <a:solidFill>
                  <a:srgbClr val="081F5B"/>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2"/>
          <p:cNvSpPr>
            <a:spLocks noGrp="1"/>
          </p:cNvSpPr>
          <p:nvPr>
            <p:ph type="pic" idx="10"/>
          </p:nvPr>
        </p:nvSpPr>
        <p:spPr>
          <a:xfrm>
            <a:off x="571472" y="1571612"/>
            <a:ext cx="3786214" cy="4214842"/>
          </a:xfrm>
          <a:prstGeom prst="rect">
            <a:avLst/>
          </a:prstGeom>
        </p:spPr>
        <p:txBody>
          <a:bodyPr/>
          <a:lstStyle>
            <a:lvl1pPr marL="0" indent="0">
              <a:buNone/>
              <a:defRPr sz="320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86568" cy="868346"/>
          </a:xfrm>
          <a:prstGeom prst="rect">
            <a:avLst/>
          </a:prstGeom>
        </p:spPr>
        <p:txBody>
          <a:bodyPr/>
          <a:lstStyle/>
          <a:p>
            <a:r>
              <a:rPr lang="en-US"/>
              <a:t>Click to edit Master title style</a:t>
            </a:r>
            <a:endParaRPr lang="en-GB" dirty="0"/>
          </a:p>
        </p:txBody>
      </p:sp>
      <p:sp>
        <p:nvSpPr>
          <p:cNvPr id="3" name="Picture Placeholder 2"/>
          <p:cNvSpPr>
            <a:spLocks noGrp="1"/>
          </p:cNvSpPr>
          <p:nvPr>
            <p:ph type="pic" idx="1"/>
          </p:nvPr>
        </p:nvSpPr>
        <p:spPr>
          <a:xfrm>
            <a:off x="642910" y="1500174"/>
            <a:ext cx="8001056" cy="4714908"/>
          </a:xfrm>
          <a:prstGeom prst="rect">
            <a:avLst/>
          </a:prstGeom>
        </p:spPr>
        <p:txBody>
          <a:bodyPr/>
          <a:lstStyle>
            <a:lvl1pPr marL="0" indent="0">
              <a:buNone/>
              <a:defRPr sz="3200" b="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Title 1"/>
          <p:cNvSpPr>
            <a:spLocks noGrp="1"/>
          </p:cNvSpPr>
          <p:nvPr>
            <p:ph type="title"/>
          </p:nvPr>
        </p:nvSpPr>
        <p:spPr>
          <a:xfrm>
            <a:off x="528638" y="142852"/>
            <a:ext cx="6686568" cy="868346"/>
          </a:xfrm>
          <a:prstGeom prst="rect">
            <a:avLst/>
          </a:prstGeom>
        </p:spPr>
        <p:txBody>
          <a:bodyPr/>
          <a:lstStyle/>
          <a:p>
            <a:r>
              <a:rPr lang="en-US"/>
              <a:t>Click to edit Master title style</a:t>
            </a:r>
            <a:endParaRPr lang="en-GB" dirty="0"/>
          </a:p>
        </p:txBody>
      </p:sp>
      <p:sp>
        <p:nvSpPr>
          <p:cNvPr id="5" name="Media Placeholder 4"/>
          <p:cNvSpPr>
            <a:spLocks noGrp="1"/>
          </p:cNvSpPr>
          <p:nvPr>
            <p:ph type="media" sz="quarter" idx="10"/>
          </p:nvPr>
        </p:nvSpPr>
        <p:spPr>
          <a:xfrm>
            <a:off x="642910" y="1571612"/>
            <a:ext cx="7929618" cy="4714908"/>
          </a:xfrm>
          <a:prstGeom prst="rect">
            <a:avLst/>
          </a:prstGeom>
        </p:spPr>
        <p:txBody>
          <a:bodyPr/>
          <a:lstStyle>
            <a:lvl1pPr>
              <a:defRPr>
                <a:solidFill>
                  <a:srgbClr val="081F5B"/>
                </a:solidFill>
              </a:defRPr>
            </a:lvl1pPr>
          </a:lstStyle>
          <a:p>
            <a:r>
              <a:rPr lang="en-US"/>
              <a:t>Click icon to add media</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AutoShape 13"/>
          <p:cNvSpPr>
            <a:spLocks noChangeArrowheads="1"/>
          </p:cNvSpPr>
          <p:nvPr/>
        </p:nvSpPr>
        <p:spPr bwMode="auto">
          <a:xfrm flipH="1" flipV="1">
            <a:off x="0" y="-24"/>
            <a:ext cx="9144000" cy="1412875"/>
          </a:xfrm>
          <a:prstGeom prst="flowChartManualInput">
            <a:avLst/>
          </a:prstGeom>
          <a:solidFill>
            <a:srgbClr val="003366"/>
          </a:solidFill>
          <a:ln w="0">
            <a:noFill/>
            <a:miter lim="800000"/>
            <a:headEnd/>
            <a:tailEnd/>
          </a:ln>
        </p:spPr>
        <p:txBody>
          <a:bodyPr rot="10800000" wrap="none" anchor="ctr"/>
          <a:lstStyle/>
          <a:p>
            <a:pPr>
              <a:defRPr/>
            </a:pPr>
            <a:endParaRPr lang="en-GB"/>
          </a:p>
        </p:txBody>
      </p:sp>
      <p:pic>
        <p:nvPicPr>
          <p:cNvPr id="1027" name="Picture 17" descr="NHF-Logo-WhiteBlu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81919" y="142852"/>
            <a:ext cx="1519237" cy="811212"/>
          </a:xfrm>
          <a:prstGeom prst="rect">
            <a:avLst/>
          </a:prstGeom>
          <a:noFill/>
          <a:ln w="9525">
            <a:noFill/>
            <a:miter lim="800000"/>
            <a:headEnd/>
            <a:tailEnd/>
          </a:ln>
        </p:spPr>
      </p:pic>
      <p:sp>
        <p:nvSpPr>
          <p:cNvPr id="1034" name="Rectangle 10"/>
          <p:cNvSpPr>
            <a:spLocks noChangeArrowheads="1"/>
          </p:cNvSpPr>
          <p:nvPr/>
        </p:nvSpPr>
        <p:spPr bwMode="auto">
          <a:xfrm>
            <a:off x="107950" y="260350"/>
            <a:ext cx="6985000" cy="1143000"/>
          </a:xfrm>
          <a:prstGeom prst="rect">
            <a:avLst/>
          </a:prstGeom>
          <a:noFill/>
          <a:ln w="9525">
            <a:noFill/>
            <a:miter lim="800000"/>
            <a:headEnd/>
            <a:tailEnd/>
          </a:ln>
          <a:effectLst/>
        </p:spPr>
        <p:txBody>
          <a:bodyPr/>
          <a:lstStyle/>
          <a:p>
            <a:pPr eaLnBrk="0" hangingPunct="0">
              <a:defRPr/>
            </a:pPr>
            <a:endParaRPr lang="en-GB" sz="3200">
              <a:solidFill>
                <a:schemeClr val="bg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4" r:id="rId4"/>
    <p:sldLayoutId id="2147483719" r:id="rId5"/>
    <p:sldLayoutId id="2147483716" r:id="rId6"/>
    <p:sldLayoutId id="2147483718" r:id="rId7"/>
    <p:sldLayoutId id="2147483720" r:id="rId8"/>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Chloe McLaren Webb</a:t>
            </a:r>
          </a:p>
          <a:p>
            <a:r>
              <a:rPr lang="en-GB" dirty="0"/>
              <a:t>National Housing Federation</a:t>
            </a:r>
          </a:p>
        </p:txBody>
      </p:sp>
      <p:sp>
        <p:nvSpPr>
          <p:cNvPr id="3" name="Text Placeholder 2"/>
          <p:cNvSpPr>
            <a:spLocks noGrp="1"/>
          </p:cNvSpPr>
          <p:nvPr>
            <p:ph type="body" idx="10"/>
          </p:nvPr>
        </p:nvSpPr>
        <p:spPr/>
        <p:txBody>
          <a:bodyPr/>
          <a:lstStyle/>
          <a:p>
            <a:r>
              <a:rPr lang="en-GB" dirty="0"/>
              <a:t>Active asset management to unlock financial capacity</a:t>
            </a:r>
          </a:p>
        </p:txBody>
      </p:sp>
    </p:spTree>
    <p:extLst>
      <p:ext uri="{BB962C8B-B14F-4D97-AF65-F5344CB8AC3E}">
        <p14:creationId xmlns:p14="http://schemas.microsoft.com/office/powerpoint/2010/main" val="211864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Opportunities to unlock capacity through AAM</a:t>
            </a:r>
          </a:p>
        </p:txBody>
      </p:sp>
      <p:sp>
        <p:nvSpPr>
          <p:cNvPr id="3" name="Content Placeholder 2"/>
          <p:cNvSpPr>
            <a:spLocks noGrp="1"/>
          </p:cNvSpPr>
          <p:nvPr>
            <p:ph sz="half" idx="1"/>
          </p:nvPr>
        </p:nvSpPr>
        <p:spPr>
          <a:xfrm>
            <a:off x="457200" y="1600201"/>
            <a:ext cx="8075240" cy="4421088"/>
          </a:xfrm>
        </p:spPr>
        <p:txBody>
          <a:bodyPr>
            <a:normAutofit fontScale="92500" lnSpcReduction="20000"/>
          </a:bodyPr>
          <a:lstStyle/>
          <a:p>
            <a:r>
              <a:rPr lang="en-GB" dirty="0"/>
              <a:t>Performance</a:t>
            </a:r>
          </a:p>
          <a:p>
            <a:pPr lvl="1"/>
            <a:r>
              <a:rPr lang="en-GB" dirty="0"/>
              <a:t>5% saving on both management &amp; maintenance equates to 12% increase in NPVs</a:t>
            </a:r>
          </a:p>
          <a:p>
            <a:pPr lvl="1"/>
            <a:r>
              <a:rPr lang="en-GB" dirty="0"/>
              <a:t>Focus on reducing expenditure but effort can also go into maximising income</a:t>
            </a:r>
          </a:p>
          <a:p>
            <a:r>
              <a:rPr lang="en-GB" dirty="0"/>
              <a:t>Tenure change</a:t>
            </a:r>
          </a:p>
          <a:p>
            <a:pPr lvl="1"/>
            <a:r>
              <a:rPr lang="en-GB" dirty="0"/>
              <a:t>Modest change of tenure can have a significant financial impact</a:t>
            </a:r>
          </a:p>
          <a:p>
            <a:pPr lvl="1"/>
            <a:r>
              <a:rPr lang="en-GB" dirty="0"/>
              <a:t>Practical limitations</a:t>
            </a:r>
          </a:p>
          <a:p>
            <a:r>
              <a:rPr lang="en-GB" dirty="0"/>
              <a:t>Disposals</a:t>
            </a:r>
          </a:p>
          <a:p>
            <a:pPr lvl="1"/>
            <a:r>
              <a:rPr lang="en-GB" dirty="0"/>
              <a:t>eliminating costs of poorly performing property </a:t>
            </a:r>
          </a:p>
          <a:p>
            <a:pPr lvl="1"/>
            <a:r>
              <a:rPr lang="en-GB" dirty="0"/>
              <a:t>just 0.3% of all stock in 2015-16</a:t>
            </a:r>
          </a:p>
        </p:txBody>
      </p:sp>
    </p:spTree>
    <p:extLst>
      <p:ext uri="{BB962C8B-B14F-4D97-AF65-F5344CB8AC3E}">
        <p14:creationId xmlns:p14="http://schemas.microsoft.com/office/powerpoint/2010/main" val="144264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 for housing associations</a:t>
            </a:r>
          </a:p>
        </p:txBody>
      </p:sp>
      <p:sp>
        <p:nvSpPr>
          <p:cNvPr id="3" name="Content Placeholder 2"/>
          <p:cNvSpPr>
            <a:spLocks noGrp="1"/>
          </p:cNvSpPr>
          <p:nvPr>
            <p:ph sz="half" idx="1"/>
          </p:nvPr>
        </p:nvSpPr>
        <p:spPr>
          <a:xfrm>
            <a:off x="457200" y="1600201"/>
            <a:ext cx="8075240" cy="4421088"/>
          </a:xfrm>
        </p:spPr>
        <p:txBody>
          <a:bodyPr/>
          <a:lstStyle/>
          <a:p>
            <a:r>
              <a:rPr lang="en-GB" dirty="0"/>
              <a:t>Understand the range of tools available </a:t>
            </a:r>
          </a:p>
          <a:p>
            <a:r>
              <a:rPr lang="en-GB" dirty="0"/>
              <a:t>Put efforts to increase capacity front and centre across the whole organisation</a:t>
            </a:r>
          </a:p>
          <a:p>
            <a:r>
              <a:rPr lang="en-GB" dirty="0"/>
              <a:t>Develop active asset management strategies and practices to drive down costs and release receipts for reinvestment</a:t>
            </a:r>
          </a:p>
          <a:p>
            <a:r>
              <a:rPr lang="en-GB" dirty="0"/>
              <a:t>Treasury Management strategies to optimise borrowings and release their full capacity</a:t>
            </a:r>
          </a:p>
          <a:p>
            <a:endParaRPr lang="en-GB" dirty="0"/>
          </a:p>
        </p:txBody>
      </p:sp>
    </p:spTree>
    <p:extLst>
      <p:ext uri="{BB962C8B-B14F-4D97-AF65-F5344CB8AC3E}">
        <p14:creationId xmlns:p14="http://schemas.microsoft.com/office/powerpoint/2010/main" val="330901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sp>
        <p:nvSpPr>
          <p:cNvPr id="3" name="Content Placeholder 2"/>
          <p:cNvSpPr>
            <a:spLocks noGrp="1"/>
          </p:cNvSpPr>
          <p:nvPr>
            <p:ph sz="half" idx="1"/>
          </p:nvPr>
        </p:nvSpPr>
        <p:spPr>
          <a:xfrm>
            <a:off x="457200" y="1600201"/>
            <a:ext cx="8219256" cy="4421088"/>
          </a:xfrm>
        </p:spPr>
        <p:txBody>
          <a:bodyPr/>
          <a:lstStyle/>
          <a:p>
            <a:r>
              <a:rPr lang="en-GB" dirty="0"/>
              <a:t>An accurate reflection?</a:t>
            </a:r>
          </a:p>
          <a:p>
            <a:r>
              <a:rPr lang="en-US" dirty="0"/>
              <a:t>How does this relate to everyday asset management?</a:t>
            </a:r>
            <a:endParaRPr lang="en-GB" dirty="0"/>
          </a:p>
          <a:p>
            <a:r>
              <a:rPr lang="en-GB" dirty="0"/>
              <a:t>What support do landlords need?</a:t>
            </a:r>
          </a:p>
        </p:txBody>
      </p:sp>
    </p:spTree>
    <p:extLst>
      <p:ext uri="{BB962C8B-B14F-4D97-AF65-F5344CB8AC3E}">
        <p14:creationId xmlns:p14="http://schemas.microsoft.com/office/powerpoint/2010/main" val="14375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Contents</a:t>
            </a:r>
            <a:endParaRPr lang="en-GB" dirty="0"/>
          </a:p>
        </p:txBody>
      </p:sp>
      <p:sp>
        <p:nvSpPr>
          <p:cNvPr id="9" name="Content Placeholder 8"/>
          <p:cNvSpPr>
            <a:spLocks noGrp="1"/>
          </p:cNvSpPr>
          <p:nvPr>
            <p:ph sz="half" idx="1"/>
          </p:nvPr>
        </p:nvSpPr>
        <p:spPr>
          <a:xfrm>
            <a:off x="457200" y="1600200"/>
            <a:ext cx="8147248" cy="4709120"/>
          </a:xfrm>
        </p:spPr>
        <p:txBody>
          <a:bodyPr/>
          <a:lstStyle/>
          <a:p>
            <a:r>
              <a:rPr lang="en-GB" dirty="0"/>
              <a:t>Why active asset management </a:t>
            </a:r>
          </a:p>
          <a:p>
            <a:r>
              <a:rPr lang="en-GB" dirty="0"/>
              <a:t>Where are we now</a:t>
            </a:r>
          </a:p>
          <a:p>
            <a:r>
              <a:rPr lang="en-GB" dirty="0"/>
              <a:t>Opportunities to unlock financial capacity</a:t>
            </a:r>
          </a:p>
          <a:p>
            <a:r>
              <a:rPr lang="en-GB" dirty="0"/>
              <a:t>Recommendations</a:t>
            </a:r>
          </a:p>
          <a:p>
            <a:r>
              <a:rPr lang="en-GB" dirty="0"/>
              <a:t>Discussion</a:t>
            </a:r>
          </a:p>
        </p:txBody>
      </p:sp>
    </p:spTree>
    <p:extLst>
      <p:ext uri="{BB962C8B-B14F-4D97-AF65-F5344CB8AC3E}">
        <p14:creationId xmlns:p14="http://schemas.microsoft.com/office/powerpoint/2010/main" val="65673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housing association sector</a:t>
            </a:r>
          </a:p>
        </p:txBody>
      </p:sp>
      <p:pic>
        <p:nvPicPr>
          <p:cNvPr id="6"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319378" y="1628800"/>
            <a:ext cx="8573102" cy="4673723"/>
          </a:xfrm>
        </p:spPr>
      </p:pic>
    </p:spTree>
    <p:extLst>
      <p:ext uri="{BB962C8B-B14F-4D97-AF65-F5344CB8AC3E}">
        <p14:creationId xmlns:p14="http://schemas.microsoft.com/office/powerpoint/2010/main" val="327438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Picture Placeholder 6"/>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471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Picture Placeholder 6"/>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5133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3"/>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23116" y="1556792"/>
            <a:ext cx="8222492" cy="4464496"/>
          </a:xfrm>
        </p:spPr>
      </p:pic>
    </p:spTree>
    <p:extLst>
      <p:ext uri="{BB962C8B-B14F-4D97-AF65-F5344CB8AC3E}">
        <p14:creationId xmlns:p14="http://schemas.microsoft.com/office/powerpoint/2010/main" val="70100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active asset management?</a:t>
            </a:r>
          </a:p>
        </p:txBody>
      </p:sp>
      <p:sp>
        <p:nvSpPr>
          <p:cNvPr id="3" name="Content Placeholder 2"/>
          <p:cNvSpPr>
            <a:spLocks noGrp="1"/>
          </p:cNvSpPr>
          <p:nvPr>
            <p:ph sz="half" idx="1"/>
          </p:nvPr>
        </p:nvSpPr>
        <p:spPr>
          <a:xfrm>
            <a:off x="457200" y="1600200"/>
            <a:ext cx="8219256" cy="4525963"/>
          </a:xfrm>
        </p:spPr>
        <p:txBody>
          <a:bodyPr>
            <a:normAutofit fontScale="92500" lnSpcReduction="10000"/>
          </a:bodyPr>
          <a:lstStyle/>
          <a:p>
            <a:pPr marL="0" indent="0">
              <a:buNone/>
            </a:pPr>
            <a:r>
              <a:rPr lang="en-GB" dirty="0"/>
              <a:t>…all of which can only be delivered by maximising the performance and value of the existing stock </a:t>
            </a:r>
          </a:p>
          <a:p>
            <a:pPr marL="0" indent="0">
              <a:buNone/>
            </a:pPr>
            <a:endParaRPr lang="en-GB" dirty="0"/>
          </a:p>
          <a:p>
            <a:pPr marL="0" indent="0">
              <a:buNone/>
            </a:pPr>
            <a:r>
              <a:rPr lang="en-GB" i="1" dirty="0"/>
              <a:t>Active asset management enables housing associations to maximise delivery of their business objectives. It enables them to understand the contribution that their property and land makes to their business objectives and take action to increase that contribution, which in turn drives up the value of their activities.</a:t>
            </a:r>
          </a:p>
          <a:p>
            <a:pPr marL="0" indent="0">
              <a:buNone/>
            </a:pPr>
            <a:r>
              <a:rPr lang="en-GB" dirty="0"/>
              <a:t> </a:t>
            </a:r>
            <a:r>
              <a:rPr lang="en-GB" sz="2200" dirty="0"/>
              <a:t>- Savills, 2015</a:t>
            </a:r>
          </a:p>
          <a:p>
            <a:pPr marL="0" indent="0">
              <a:buNone/>
            </a:pPr>
            <a:endParaRPr lang="en-GB" dirty="0"/>
          </a:p>
        </p:txBody>
      </p:sp>
    </p:spTree>
    <p:extLst>
      <p:ext uri="{BB962C8B-B14F-4D97-AF65-F5344CB8AC3E}">
        <p14:creationId xmlns:p14="http://schemas.microsoft.com/office/powerpoint/2010/main" val="257492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are we now? </a:t>
            </a:r>
          </a:p>
        </p:txBody>
      </p:sp>
      <p:sp>
        <p:nvSpPr>
          <p:cNvPr id="3" name="Content Placeholder 2"/>
          <p:cNvSpPr>
            <a:spLocks noGrp="1"/>
          </p:cNvSpPr>
          <p:nvPr>
            <p:ph sz="half" idx="1"/>
          </p:nvPr>
        </p:nvSpPr>
        <p:spPr>
          <a:xfrm>
            <a:off x="457200" y="1600200"/>
            <a:ext cx="8147248" cy="4781128"/>
          </a:xfrm>
        </p:spPr>
        <p:txBody>
          <a:bodyPr/>
          <a:lstStyle/>
          <a:p>
            <a:r>
              <a:rPr lang="en-GB" dirty="0"/>
              <a:t>Knowledge and good practice around AAM increasing</a:t>
            </a:r>
          </a:p>
          <a:p>
            <a:r>
              <a:rPr lang="en-GB" dirty="0"/>
              <a:t>Are the right structures, skills and systems in place?</a:t>
            </a:r>
          </a:p>
          <a:p>
            <a:r>
              <a:rPr lang="en-GB" dirty="0"/>
              <a:t>Better alignment of asset management and development strategies needed</a:t>
            </a:r>
          </a:p>
          <a:p>
            <a:r>
              <a:rPr lang="en-GB" dirty="0"/>
              <a:t>Opportunities to reduce expenditure?</a:t>
            </a:r>
          </a:p>
          <a:p>
            <a:r>
              <a:rPr lang="en-GB" dirty="0"/>
              <a:t>Opportunities to increase borrowing?</a:t>
            </a:r>
          </a:p>
          <a:p>
            <a:endParaRPr lang="en-GB" dirty="0"/>
          </a:p>
        </p:txBody>
      </p:sp>
    </p:spTree>
    <p:extLst>
      <p:ext uri="{BB962C8B-B14F-4D97-AF65-F5344CB8AC3E}">
        <p14:creationId xmlns:p14="http://schemas.microsoft.com/office/powerpoint/2010/main" val="127078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Opportunities to unlock capacity through AAM</a:t>
            </a:r>
          </a:p>
        </p:txBody>
      </p:sp>
      <p:sp>
        <p:nvSpPr>
          <p:cNvPr id="3" name="Content Placeholder 2"/>
          <p:cNvSpPr>
            <a:spLocks noGrp="1"/>
          </p:cNvSpPr>
          <p:nvPr>
            <p:ph sz="half" idx="1"/>
          </p:nvPr>
        </p:nvSpPr>
        <p:spPr>
          <a:xfrm>
            <a:off x="457200" y="1600201"/>
            <a:ext cx="8075240" cy="4421088"/>
          </a:xfrm>
        </p:spPr>
        <p:txBody>
          <a:bodyPr>
            <a:normAutofit/>
          </a:bodyPr>
          <a:lstStyle/>
          <a:p>
            <a:r>
              <a:rPr lang="en-GB" dirty="0"/>
              <a:t>Increasing asset backed borrowing</a:t>
            </a:r>
          </a:p>
          <a:p>
            <a:pPr lvl="1"/>
            <a:r>
              <a:rPr lang="en-GB" dirty="0"/>
              <a:t>Identify or acquire unencumbered assets that can be brought into charge</a:t>
            </a:r>
          </a:p>
          <a:p>
            <a:pPr lvl="1"/>
            <a:r>
              <a:rPr lang="en-GB" dirty="0"/>
              <a:t>Create headroom over existing debt</a:t>
            </a:r>
          </a:p>
          <a:p>
            <a:pPr lvl="1"/>
            <a:r>
              <a:rPr lang="en-GB" dirty="0"/>
              <a:t>Attitudes to debt and risk appetite to support more borrowing </a:t>
            </a:r>
          </a:p>
          <a:p>
            <a:pPr lvl="1"/>
            <a:r>
              <a:rPr lang="en-GB" dirty="0"/>
              <a:t>Review and renegotiate existing loan security and existing loan agreements to identify and enable use of latent capacity.</a:t>
            </a:r>
          </a:p>
          <a:p>
            <a:pPr lvl="1"/>
            <a:endParaRPr lang="en-GB" dirty="0"/>
          </a:p>
        </p:txBody>
      </p:sp>
    </p:spTree>
    <p:extLst>
      <p:ext uri="{BB962C8B-B14F-4D97-AF65-F5344CB8AC3E}">
        <p14:creationId xmlns:p14="http://schemas.microsoft.com/office/powerpoint/2010/main" val="1200490927"/>
      </p:ext>
    </p:extLst>
  </p:cSld>
  <p:clrMapOvr>
    <a:masterClrMapping/>
  </p:clrMapOvr>
</p:sld>
</file>

<file path=ppt/theme/theme1.xml><?xml version="1.0" encoding="utf-8"?>
<a:theme xmlns:a="http://schemas.openxmlformats.org/drawingml/2006/main" name="Feder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Federation_template</Template>
  <TotalTime>671</TotalTime>
  <Words>1323</Words>
  <Application>Microsoft Office PowerPoint</Application>
  <PresentationFormat>On-screen Show (4:3)</PresentationFormat>
  <Paragraphs>142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Times New Roman</vt:lpstr>
      <vt:lpstr>Symbol</vt:lpstr>
      <vt:lpstr>Arial</vt:lpstr>
      <vt:lpstr>Federation_template</vt:lpstr>
      <vt:lpstr>PowerPoint Presentation</vt:lpstr>
      <vt:lpstr>Contents</vt:lpstr>
      <vt:lpstr>The housing association sector</vt:lpstr>
      <vt:lpstr>PowerPoint Presentation</vt:lpstr>
      <vt:lpstr>PowerPoint Presentation</vt:lpstr>
      <vt:lpstr>PowerPoint Presentation</vt:lpstr>
      <vt:lpstr>Why active asset management?</vt:lpstr>
      <vt:lpstr>Where are we now? </vt:lpstr>
      <vt:lpstr>Opportunities to unlock capacity through AAM</vt:lpstr>
      <vt:lpstr>Opportunities to unlock capacity through AAM</vt:lpstr>
      <vt:lpstr>Recommendations for housing associations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Policy Outlook</dc:title>
  <dc:creator>fed</dc:creator>
  <cp:lastModifiedBy>Liz Circuit</cp:lastModifiedBy>
  <cp:revision>47</cp:revision>
  <dcterms:created xsi:type="dcterms:W3CDTF">2016-01-25T10:32:25Z</dcterms:created>
  <dcterms:modified xsi:type="dcterms:W3CDTF">2017-05-17T10:38:06Z</dcterms:modified>
</cp:coreProperties>
</file>