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81" r:id="rId2"/>
    <p:sldId id="297" r:id="rId3"/>
    <p:sldId id="320" r:id="rId4"/>
    <p:sldId id="308" r:id="rId5"/>
    <p:sldId id="319" r:id="rId6"/>
    <p:sldId id="314" r:id="rId7"/>
    <p:sldId id="321" r:id="rId8"/>
    <p:sldId id="299" r:id="rId9"/>
    <p:sldId id="312" r:id="rId10"/>
    <p:sldId id="324" r:id="rId11"/>
    <p:sldId id="317" r:id="rId12"/>
    <p:sldId id="315" r:id="rId13"/>
    <p:sldId id="323" r:id="rId14"/>
    <p:sldId id="318" r:id="rId15"/>
    <p:sldId id="305" r:id="rId16"/>
    <p:sldId id="322" r:id="rId17"/>
    <p:sldId id="262" r:id="rId18"/>
    <p:sldId id="325" r:id="rId1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F77"/>
    <a:srgbClr val="734D85"/>
    <a:srgbClr val="E58E1A"/>
    <a:srgbClr val="C00000"/>
    <a:srgbClr val="662E6B"/>
    <a:srgbClr val="EBCDD2"/>
    <a:srgbClr val="C4122D"/>
    <a:srgbClr val="FF6D22"/>
    <a:srgbClr val="00204E"/>
    <a:srgbClr val="F9E2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12" autoAdjust="0"/>
    <p:restoredTop sz="95052" autoAdjust="0"/>
  </p:normalViewPr>
  <p:slideViewPr>
    <p:cSldViewPr snapToGrid="0">
      <p:cViewPr varScale="1">
        <p:scale>
          <a:sx n="85" d="100"/>
          <a:sy n="85" d="100"/>
        </p:scale>
        <p:origin x="322" y="53"/>
      </p:cViewPr>
      <p:guideLst/>
    </p:cSldViewPr>
  </p:slideViewPr>
  <p:notesTextViewPr>
    <p:cViewPr>
      <p:scale>
        <a:sx n="1" d="1"/>
        <a:sy n="1" d="1"/>
      </p:scale>
      <p:origin x="0" y="0"/>
    </p:cViewPr>
  </p:notesTextViewPr>
  <p:sorterViewPr>
    <p:cViewPr>
      <p:scale>
        <a:sx n="200" d="100"/>
        <a:sy n="200" d="100"/>
      </p:scale>
      <p:origin x="0" y="0"/>
    </p:cViewPr>
  </p:sorterViewPr>
  <p:notesViewPr>
    <p:cSldViewPr snapToGrid="0">
      <p:cViewPr varScale="1">
        <p:scale>
          <a:sx n="70" d="100"/>
          <a:sy n="70" d="100"/>
        </p:scale>
        <p:origin x="324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5"/>
          </a:xfrm>
          <a:prstGeom prst="rect">
            <a:avLst/>
          </a:prstGeom>
        </p:spPr>
        <p:txBody>
          <a:bodyPr vert="horz" lIns="93177" tIns="46589" rIns="93177" bIns="46589" rtlCol="0"/>
          <a:lstStyle>
            <a:lvl1pPr algn="r">
              <a:defRPr sz="1200"/>
            </a:lvl1pPr>
          </a:lstStyle>
          <a:p>
            <a:fld id="{C2AC9304-C758-48FE-BA43-24E9BD4C6350}" type="datetimeFigureOut">
              <a:rPr lang="en-GB" smtClean="0"/>
              <a:t>17/05/2017</a:t>
            </a:fld>
            <a:endParaRPr lang="en-GB"/>
          </a:p>
        </p:txBody>
      </p:sp>
      <p:sp>
        <p:nvSpPr>
          <p:cNvPr id="4" name="Footer Placeholder 3"/>
          <p:cNvSpPr>
            <a:spLocks noGrp="1"/>
          </p:cNvSpPr>
          <p:nvPr>
            <p:ph type="ftr" sz="quarter" idx="2"/>
          </p:nvPr>
        </p:nvSpPr>
        <p:spPr>
          <a:xfrm>
            <a:off x="0" y="9428584"/>
            <a:ext cx="2945659" cy="498054"/>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4"/>
          </a:xfrm>
          <a:prstGeom prst="rect">
            <a:avLst/>
          </a:prstGeom>
        </p:spPr>
        <p:txBody>
          <a:bodyPr vert="horz" lIns="93177" tIns="46589" rIns="93177" bIns="46589" rtlCol="0" anchor="b"/>
          <a:lstStyle>
            <a:lvl1pPr algn="r">
              <a:defRPr sz="1200"/>
            </a:lvl1pPr>
          </a:lstStyle>
          <a:p>
            <a:fld id="{AE4846B7-1517-45EE-BAF6-CADB386E5225}" type="slidenum">
              <a:rPr lang="en-GB" smtClean="0"/>
              <a:t>‹#›</a:t>
            </a:fld>
            <a:endParaRPr lang="en-GB"/>
          </a:p>
        </p:txBody>
      </p:sp>
    </p:spTree>
    <p:extLst>
      <p:ext uri="{BB962C8B-B14F-4D97-AF65-F5344CB8AC3E}">
        <p14:creationId xmlns:p14="http://schemas.microsoft.com/office/powerpoint/2010/main" val="511171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275" cy="49836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862" y="1"/>
            <a:ext cx="2946275" cy="498366"/>
          </a:xfrm>
          <a:prstGeom prst="rect">
            <a:avLst/>
          </a:prstGeom>
        </p:spPr>
        <p:txBody>
          <a:bodyPr vert="horz" lIns="91440" tIns="45720" rIns="91440" bIns="45720" rtlCol="0"/>
          <a:lstStyle>
            <a:lvl1pPr algn="r">
              <a:defRPr sz="1200"/>
            </a:lvl1pPr>
          </a:lstStyle>
          <a:p>
            <a:fld id="{42167538-0EAA-479A-B969-6681CF4CEF7A}" type="datetimeFigureOut">
              <a:rPr lang="en-GB" smtClean="0"/>
              <a:t>17/05/2017</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383" y="4776856"/>
            <a:ext cx="5436909" cy="390895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273"/>
            <a:ext cx="2946275" cy="49836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862" y="9428273"/>
            <a:ext cx="2946275" cy="498366"/>
          </a:xfrm>
          <a:prstGeom prst="rect">
            <a:avLst/>
          </a:prstGeom>
        </p:spPr>
        <p:txBody>
          <a:bodyPr vert="horz" lIns="91440" tIns="45720" rIns="91440" bIns="45720" rtlCol="0" anchor="b"/>
          <a:lstStyle>
            <a:lvl1pPr algn="r">
              <a:defRPr sz="1200"/>
            </a:lvl1pPr>
          </a:lstStyle>
          <a:p>
            <a:fld id="{EA1EC1AD-5054-40CD-A678-DC1D8652DB4E}" type="slidenum">
              <a:rPr lang="en-GB" smtClean="0"/>
              <a:t>‹#›</a:t>
            </a:fld>
            <a:endParaRPr lang="en-GB"/>
          </a:p>
        </p:txBody>
      </p:sp>
    </p:spTree>
    <p:extLst>
      <p:ext uri="{BB962C8B-B14F-4D97-AF65-F5344CB8AC3E}">
        <p14:creationId xmlns:p14="http://schemas.microsoft.com/office/powerpoint/2010/main" val="182240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Introductions, who</a:t>
            </a:r>
            <a:r>
              <a:rPr lang="en-GB" baseline="0" dirty="0"/>
              <a:t> I am and what my role covers</a:t>
            </a:r>
          </a:p>
          <a:p>
            <a:r>
              <a:rPr lang="en-GB" baseline="0" dirty="0"/>
              <a:t>Pete and his role</a:t>
            </a:r>
          </a:p>
          <a:p>
            <a:r>
              <a:rPr lang="en-GB" baseline="0" dirty="0"/>
              <a:t>A brief outline of what will be covered in the presentation</a:t>
            </a:r>
            <a:endParaRPr lang="en-GB" dirty="0"/>
          </a:p>
        </p:txBody>
      </p:sp>
      <p:sp>
        <p:nvSpPr>
          <p:cNvPr id="4" name="Slide Number Placeholder 3"/>
          <p:cNvSpPr>
            <a:spLocks noGrp="1"/>
          </p:cNvSpPr>
          <p:nvPr>
            <p:ph type="sldNum" sz="quarter" idx="10"/>
          </p:nvPr>
        </p:nvSpPr>
        <p:spPr/>
        <p:txBody>
          <a:bodyPr/>
          <a:lstStyle/>
          <a:p>
            <a:fld id="{EA1EC1AD-5054-40CD-A678-DC1D8652DB4E}" type="slidenum">
              <a:rPr lang="en-GB" smtClean="0"/>
              <a:t>1</a:t>
            </a:fld>
            <a:endParaRPr lang="en-GB"/>
          </a:p>
        </p:txBody>
      </p:sp>
    </p:spTree>
    <p:extLst>
      <p:ext uri="{BB962C8B-B14F-4D97-AF65-F5344CB8AC3E}">
        <p14:creationId xmlns:p14="http://schemas.microsoft.com/office/powerpoint/2010/main" val="3370031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Pete</a:t>
            </a:r>
            <a:r>
              <a:rPr lang="en-GB" baseline="0" dirty="0"/>
              <a:t> to set the scene of procuring the contract, mobilisation and why Morgan Sindall</a:t>
            </a:r>
          </a:p>
          <a:p>
            <a:endParaRPr lang="en-GB" baseline="0" dirty="0"/>
          </a:p>
          <a:p>
            <a:r>
              <a:rPr lang="en-GB" sz="1200" dirty="0">
                <a:solidFill>
                  <a:srgbClr val="636F77"/>
                </a:solidFill>
                <a:latin typeface="Arial" panose="020B0604020202020204" pitchFamily="34" charset="0"/>
                <a:cs typeface="Arial" panose="020B0604020202020204" pitchFamily="34" charset="0"/>
              </a:rPr>
              <a:t>Holistic approach to maintenance</a:t>
            </a:r>
          </a:p>
          <a:p>
            <a:r>
              <a:rPr lang="en-GB" sz="1200" dirty="0">
                <a:solidFill>
                  <a:srgbClr val="636F77"/>
                </a:solidFill>
                <a:latin typeface="Arial" panose="020B0604020202020204" pitchFamily="34" charset="0"/>
                <a:cs typeface="Arial" panose="020B0604020202020204" pitchFamily="34" charset="0"/>
              </a:rPr>
              <a:t>Targeting preventative repairs through ‘Property Services’ </a:t>
            </a:r>
          </a:p>
          <a:p>
            <a:r>
              <a:rPr lang="en-GB" sz="1200" dirty="0">
                <a:solidFill>
                  <a:srgbClr val="636F77"/>
                </a:solidFill>
                <a:latin typeface="Arial" panose="020B0604020202020204" pitchFamily="34" charset="0"/>
                <a:cs typeface="Arial" panose="020B0604020202020204" pitchFamily="34" charset="0"/>
              </a:rPr>
              <a:t>Working with BBC to use Planned and Responsive budgets more efficiently</a:t>
            </a:r>
            <a:endParaRPr lang="en-GB" sz="1400" dirty="0"/>
          </a:p>
          <a:p>
            <a:endParaRPr lang="en-GB" dirty="0"/>
          </a:p>
        </p:txBody>
      </p:sp>
      <p:sp>
        <p:nvSpPr>
          <p:cNvPr id="4" name="Slide Number Placeholder 3"/>
          <p:cNvSpPr>
            <a:spLocks noGrp="1"/>
          </p:cNvSpPr>
          <p:nvPr>
            <p:ph type="sldNum" sz="quarter" idx="10"/>
          </p:nvPr>
        </p:nvSpPr>
        <p:spPr/>
        <p:txBody>
          <a:bodyPr/>
          <a:lstStyle/>
          <a:p>
            <a:fld id="{EA1EC1AD-5054-40CD-A678-DC1D8652DB4E}" type="slidenum">
              <a:rPr lang="en-GB" smtClean="0"/>
              <a:t>2</a:t>
            </a:fld>
            <a:endParaRPr lang="en-GB"/>
          </a:p>
        </p:txBody>
      </p:sp>
    </p:spTree>
    <p:extLst>
      <p:ext uri="{BB962C8B-B14F-4D97-AF65-F5344CB8AC3E}">
        <p14:creationId xmlns:p14="http://schemas.microsoft.com/office/powerpoint/2010/main" val="311391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overview of commitments – you all have a copy of the progress</a:t>
            </a:r>
            <a:r>
              <a:rPr lang="en-GB" baseline="0" dirty="0"/>
              <a:t> spreadsheet in front of you which details each of the commitments in the contract and our progress against them to date.</a:t>
            </a:r>
            <a:endParaRPr lang="en-GB" dirty="0"/>
          </a:p>
          <a:p>
            <a:endParaRPr lang="en-GB" dirty="0"/>
          </a:p>
          <a:p>
            <a:r>
              <a:rPr lang="en-GB" dirty="0"/>
              <a:t>Details</a:t>
            </a:r>
            <a:r>
              <a:rPr lang="en-GB" baseline="0" dirty="0"/>
              <a:t> if required:</a:t>
            </a:r>
            <a:endParaRPr lang="en-GB" dirty="0"/>
          </a:p>
          <a:p>
            <a:r>
              <a:rPr lang="en-GB" dirty="0"/>
              <a:t>BasWorx</a:t>
            </a:r>
            <a:r>
              <a:rPr lang="en-GB" baseline="0" dirty="0"/>
              <a:t> – Social enterprise, which acts as a subcontractor and work place training academy to deliver works to Morgan Sindall and Basildon Council. Initially starting with the cyclical decorations.</a:t>
            </a:r>
          </a:p>
          <a:p>
            <a:r>
              <a:rPr lang="en-GB" baseline="0" dirty="0"/>
              <a:t>Apprenticeships – Commitments to 18 apprentices in the first year, and then a further 6 every year</a:t>
            </a:r>
          </a:p>
          <a:p>
            <a:r>
              <a:rPr lang="en-GB" baseline="0" dirty="0"/>
              <a:t>Skills training – Work experience opportunities for residents and Sector based work academy programmes</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Employment Opportunities - </a:t>
            </a:r>
            <a:r>
              <a:rPr lang="en-GB" sz="1200" dirty="0"/>
              <a:t>A minimum of two "employment opportunities" (not to be apprenticeships) for each £1 million of the Contract Value for unemployed residents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Schools -</a:t>
            </a:r>
            <a:r>
              <a:rPr lang="en-GB" sz="1200" baseline="0" dirty="0"/>
              <a:t> </a:t>
            </a:r>
            <a:r>
              <a:rPr lang="en-GB" sz="1200" dirty="0"/>
              <a:t>Engagement of six schools in year one; two primary schools and four secondary schools</a:t>
            </a:r>
          </a:p>
          <a:p>
            <a:r>
              <a:rPr lang="en-GB" sz="1200" dirty="0"/>
              <a:t>Supporting</a:t>
            </a:r>
            <a:r>
              <a:rPr lang="en-GB" sz="1200" baseline="0" dirty="0"/>
              <a:t> unemployed residents - </a:t>
            </a:r>
            <a:r>
              <a:rPr lang="en-GB" sz="1200" dirty="0"/>
              <a:t>Work with a proportion of disadvantaged benefit claimants </a:t>
            </a:r>
            <a:endParaRPr lang="en-GB" dirty="0"/>
          </a:p>
          <a:p>
            <a:r>
              <a:rPr lang="en-GB" dirty="0"/>
              <a:t>Resident</a:t>
            </a:r>
            <a:r>
              <a:rPr lang="en-GB" baseline="0" dirty="0"/>
              <a:t> training – trades DIY training days</a:t>
            </a:r>
          </a:p>
          <a:p>
            <a:r>
              <a:rPr lang="en-GB" dirty="0"/>
              <a:t>Supply</a:t>
            </a:r>
            <a:r>
              <a:rPr lang="en-GB" baseline="0" dirty="0"/>
              <a:t> chain – 1 meet the buyer event per year. Evidence how much social value is being delivered.</a:t>
            </a:r>
            <a:endParaRPr lang="en-GB" dirty="0"/>
          </a:p>
          <a:p>
            <a:endParaRPr lang="en-GB" dirty="0"/>
          </a:p>
          <a:p>
            <a:r>
              <a:rPr lang="en-GB" dirty="0"/>
              <a:t>As</a:t>
            </a:r>
            <a:r>
              <a:rPr lang="en-GB" baseline="0" dirty="0"/>
              <a:t> you can see over the last few months we have been building our connections and partnerships in the local area to create a network to support the delivery of the social value commitments in the contract.</a:t>
            </a:r>
          </a:p>
          <a:p>
            <a:endParaRPr lang="en-GB" baseline="0" dirty="0"/>
          </a:p>
          <a:p>
            <a:r>
              <a:rPr lang="en-GB" baseline="0" dirty="0"/>
              <a:t>I’m going to run through our progress and key achievements to date followed by our targets and plans for 2017.</a:t>
            </a:r>
            <a:endParaRPr lang="en-GB" dirty="0"/>
          </a:p>
        </p:txBody>
      </p:sp>
      <p:sp>
        <p:nvSpPr>
          <p:cNvPr id="4" name="Slide Number Placeholder 3"/>
          <p:cNvSpPr>
            <a:spLocks noGrp="1"/>
          </p:cNvSpPr>
          <p:nvPr>
            <p:ph type="sldNum" sz="quarter" idx="10"/>
          </p:nvPr>
        </p:nvSpPr>
        <p:spPr/>
        <p:txBody>
          <a:bodyPr/>
          <a:lstStyle/>
          <a:p>
            <a:fld id="{A18F3772-F71C-4687-BC7C-C3DA44C7BEE0}" type="slidenum">
              <a:rPr lang="en-GB" smtClean="0"/>
              <a:t>3</a:t>
            </a:fld>
            <a:endParaRPr lang="en-GB"/>
          </a:p>
        </p:txBody>
      </p:sp>
    </p:spTree>
    <p:extLst>
      <p:ext uri="{BB962C8B-B14F-4D97-AF65-F5344CB8AC3E}">
        <p14:creationId xmlns:p14="http://schemas.microsoft.com/office/powerpoint/2010/main" val="2330306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one of our apprentices Chloe, she is very close</a:t>
            </a:r>
            <a:r>
              <a:rPr lang="en-GB" baseline="0" dirty="0"/>
              <a:t> to completing her L2 Construction Maintenance Operations Apprenticeship and wants to progress onto L2/3 Plumbing. She is a great ambassador for encouraging women into the industry. She started out as a hairdresser but didn’t enjoy it and decided to retrain.</a:t>
            </a:r>
          </a:p>
          <a:p>
            <a:endParaRPr lang="en-GB" baseline="0" dirty="0"/>
          </a:p>
          <a:p>
            <a:r>
              <a:rPr lang="en-GB" baseline="0" dirty="0"/>
              <a:t>We have Callum who completed 2 weeks of college work experience with us, he impressed the team and asked to stay on doing work experience two days per week around his multi trade college course. We have now given him a part time paid role with view to progress him on to a L2 plastering apprenticeship in September </a:t>
            </a:r>
          </a:p>
          <a:p>
            <a:endParaRPr lang="en-GB" baseline="0" dirty="0"/>
          </a:p>
          <a:p>
            <a:r>
              <a:rPr lang="en-GB" baseline="0" dirty="0"/>
              <a:t>We recently recruited Charlie our business admin apprentice, he is only 16 but has settled very well into the team and even helps induct new starters into our call centre team at Basildon</a:t>
            </a:r>
          </a:p>
          <a:p>
            <a:endParaRPr lang="en-GB" baseline="0" dirty="0"/>
          </a:p>
          <a:p>
            <a:r>
              <a:rPr lang="en-GB" baseline="0" dirty="0"/>
              <a:t>Emma, our gas admin manager is completing a team leading apprenticeship as part of upskilling her to provide her with a better management toolkit to assist her in her role and to help her progression with a  formal qualification.</a:t>
            </a:r>
          </a:p>
          <a:p>
            <a:endParaRPr lang="en-GB" dirty="0"/>
          </a:p>
        </p:txBody>
      </p:sp>
      <p:sp>
        <p:nvSpPr>
          <p:cNvPr id="4" name="Slide Number Placeholder 3"/>
          <p:cNvSpPr>
            <a:spLocks noGrp="1"/>
          </p:cNvSpPr>
          <p:nvPr>
            <p:ph type="sldNum" sz="quarter" idx="10"/>
          </p:nvPr>
        </p:nvSpPr>
        <p:spPr/>
        <p:txBody>
          <a:bodyPr/>
          <a:lstStyle/>
          <a:p>
            <a:fld id="{EA1EC1AD-5054-40CD-A678-DC1D8652DB4E}" type="slidenum">
              <a:rPr lang="en-GB" smtClean="0"/>
              <a:t>6</a:t>
            </a:fld>
            <a:endParaRPr lang="en-GB"/>
          </a:p>
        </p:txBody>
      </p:sp>
    </p:spTree>
    <p:extLst>
      <p:ext uri="{BB962C8B-B14F-4D97-AF65-F5344CB8AC3E}">
        <p14:creationId xmlns:p14="http://schemas.microsoft.com/office/powerpoint/2010/main" val="1439494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BasWorx</a:t>
            </a:r>
            <a:r>
              <a:rPr lang="en-GB" baseline="0" dirty="0"/>
              <a:t> is geared around the planned work programme particularly the cyclical decorations. I spent the first few months structuring the BasWorx programme and what that was going to look like, and felt it was important to run a pilot cohort to test the model rather than wait for the planned work to start. Not only does this let us know whether the model is suitable, it allows us to make any amendments or changes to the programme before we launch. But also provides us with some success stories to help promote and publicize BasWorx going forward.</a:t>
            </a:r>
          </a:p>
          <a:p>
            <a:endParaRPr lang="en-GB" dirty="0"/>
          </a:p>
          <a:p>
            <a:r>
              <a:rPr lang="en-GB" dirty="0"/>
              <a:t>We started</a:t>
            </a:r>
            <a:r>
              <a:rPr lang="en-GB" baseline="0" dirty="0"/>
              <a:t> our pilot cohort of BasWorx of the 17</a:t>
            </a:r>
            <a:r>
              <a:rPr lang="en-GB" baseline="30000" dirty="0"/>
              <a:t>th</a:t>
            </a:r>
            <a:r>
              <a:rPr lang="en-GB" baseline="0" dirty="0"/>
              <a:t> October, with 4 trainees who were referred to us through our local network. We decided to keep it low key and not formally advertise the opportunities at this stage so as not to over subscribe it. As you can see we had a good number of referrals and the feedback from the NEET team is that there is a definite demand and requirement for BasWorx in the borough.</a:t>
            </a:r>
          </a:p>
          <a:p>
            <a:endParaRPr lang="en-GB" baseline="0" dirty="0"/>
          </a:p>
          <a:p>
            <a:r>
              <a:rPr lang="en-GB" baseline="0" dirty="0"/>
              <a:t>BasWorx is based on a traineeship route, so the first week the Lightbulb provide employability skills and skills for confidence training, followed by 4 days per week with Morgan Sindall out with our engineers, and 1 day per week studying customer service qualification and up-skilling in functional skills maths and English. At the end of the 8 weeks we will interview, assess the entry to an apprenticeship and progress onto paid traineeship programme leading through to the start of the </a:t>
            </a:r>
            <a:r>
              <a:rPr lang="en-GB" baseline="0" dirty="0" err="1"/>
              <a:t>apprenticehip</a:t>
            </a:r>
            <a:r>
              <a:rPr lang="en-GB" baseline="0" dirty="0"/>
              <a:t>.</a:t>
            </a:r>
          </a:p>
          <a:p>
            <a:endParaRPr lang="en-GB" baseline="0" dirty="0"/>
          </a:p>
          <a:p>
            <a:r>
              <a:rPr lang="en-GB" baseline="0" dirty="0"/>
              <a:t>We have also delivered a H&amp;S L1 course which provides the knowledge to sit the CSCS tests which we are booking the trainees on to now.</a:t>
            </a:r>
          </a:p>
          <a:p>
            <a:endParaRPr lang="en-GB" dirty="0"/>
          </a:p>
        </p:txBody>
      </p:sp>
      <p:sp>
        <p:nvSpPr>
          <p:cNvPr id="4" name="Slide Number Placeholder 3"/>
          <p:cNvSpPr>
            <a:spLocks noGrp="1"/>
          </p:cNvSpPr>
          <p:nvPr>
            <p:ph type="sldNum" sz="quarter" idx="10"/>
          </p:nvPr>
        </p:nvSpPr>
        <p:spPr/>
        <p:txBody>
          <a:bodyPr/>
          <a:lstStyle/>
          <a:p>
            <a:fld id="{A18F3772-F71C-4687-BC7C-C3DA44C7BEE0}" type="slidenum">
              <a:rPr lang="en-GB" smtClean="0"/>
              <a:t>7</a:t>
            </a:fld>
            <a:endParaRPr lang="en-GB"/>
          </a:p>
        </p:txBody>
      </p:sp>
    </p:spTree>
    <p:extLst>
      <p:ext uri="{BB962C8B-B14F-4D97-AF65-F5344CB8AC3E}">
        <p14:creationId xmlns:p14="http://schemas.microsoft.com/office/powerpoint/2010/main" val="3310088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98BF3FF-83C6-43A8-A72E-C8A5A7CBC6D4}" type="datetimeFigureOut">
              <a:rPr lang="en-GB" smtClean="0"/>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D99AEF-F4A6-4A8A-8D7E-72F59A7079D1}" type="slidenum">
              <a:rPr lang="en-GB" smtClean="0"/>
              <a:t>‹#›</a:t>
            </a:fld>
            <a:endParaRPr lang="en-GB"/>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5357" y="5620760"/>
            <a:ext cx="1185260" cy="735589"/>
          </a:xfrm>
          <a:prstGeom prst="rect">
            <a:avLst/>
          </a:prstGeom>
        </p:spPr>
      </p:pic>
    </p:spTree>
    <p:extLst>
      <p:ext uri="{BB962C8B-B14F-4D97-AF65-F5344CB8AC3E}">
        <p14:creationId xmlns:p14="http://schemas.microsoft.com/office/powerpoint/2010/main" val="1456373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8BF3FF-83C6-43A8-A72E-C8A5A7CBC6D4}" type="datetimeFigureOut">
              <a:rPr lang="en-GB" smtClean="0"/>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D99AEF-F4A6-4A8A-8D7E-72F59A7079D1}" type="slidenum">
              <a:rPr lang="en-GB" smtClean="0"/>
              <a:t>‹#›</a:t>
            </a:fld>
            <a:endParaRPr lang="en-GB"/>
          </a:p>
        </p:txBody>
      </p:sp>
    </p:spTree>
    <p:extLst>
      <p:ext uri="{BB962C8B-B14F-4D97-AF65-F5344CB8AC3E}">
        <p14:creationId xmlns:p14="http://schemas.microsoft.com/office/powerpoint/2010/main" val="1844076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8BF3FF-83C6-43A8-A72E-C8A5A7CBC6D4}" type="datetimeFigureOut">
              <a:rPr lang="en-GB" smtClean="0"/>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D99AEF-F4A6-4A8A-8D7E-72F59A7079D1}" type="slidenum">
              <a:rPr lang="en-GB" smtClean="0"/>
              <a:t>‹#›</a:t>
            </a:fld>
            <a:endParaRPr lang="en-GB"/>
          </a:p>
        </p:txBody>
      </p:sp>
    </p:spTree>
    <p:extLst>
      <p:ext uri="{BB962C8B-B14F-4D97-AF65-F5344CB8AC3E}">
        <p14:creationId xmlns:p14="http://schemas.microsoft.com/office/powerpoint/2010/main" val="3824748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8BF3FF-83C6-43A8-A72E-C8A5A7CBC6D4}" type="datetimeFigureOut">
              <a:rPr lang="en-GB" smtClean="0"/>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D99AEF-F4A6-4A8A-8D7E-72F59A7079D1}" type="slidenum">
              <a:rPr lang="en-GB" smtClean="0"/>
              <a:t>‹#›</a:t>
            </a:fld>
            <a:endParaRPr lang="en-GB"/>
          </a:p>
        </p:txBody>
      </p:sp>
    </p:spTree>
    <p:extLst>
      <p:ext uri="{BB962C8B-B14F-4D97-AF65-F5344CB8AC3E}">
        <p14:creationId xmlns:p14="http://schemas.microsoft.com/office/powerpoint/2010/main" val="221419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8BF3FF-83C6-43A8-A72E-C8A5A7CBC6D4}" type="datetimeFigureOut">
              <a:rPr lang="en-GB" smtClean="0"/>
              <a:t>17/05/2017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D99AEF-F4A6-4A8A-8D7E-72F59A7079D1}" type="slidenum">
              <a:rPr lang="en-GB" smtClean="0"/>
              <a:t>‹#›</a:t>
            </a:fld>
            <a:endParaRPr lang="en-GB"/>
          </a:p>
        </p:txBody>
      </p:sp>
    </p:spTree>
    <p:extLst>
      <p:ext uri="{BB962C8B-B14F-4D97-AF65-F5344CB8AC3E}">
        <p14:creationId xmlns:p14="http://schemas.microsoft.com/office/powerpoint/2010/main" val="1307195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98BF3FF-83C6-43A8-A72E-C8A5A7CBC6D4}" type="datetimeFigureOut">
              <a:rPr lang="en-GB" smtClean="0"/>
              <a:t>17/05/2017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D99AEF-F4A6-4A8A-8D7E-72F59A7079D1}" type="slidenum">
              <a:rPr lang="en-GB" smtClean="0"/>
              <a:t>‹#›</a:t>
            </a:fld>
            <a:endParaRPr lang="en-GB"/>
          </a:p>
        </p:txBody>
      </p:sp>
    </p:spTree>
    <p:extLst>
      <p:ext uri="{BB962C8B-B14F-4D97-AF65-F5344CB8AC3E}">
        <p14:creationId xmlns:p14="http://schemas.microsoft.com/office/powerpoint/2010/main" val="3759927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98BF3FF-83C6-43A8-A72E-C8A5A7CBC6D4}" type="datetimeFigureOut">
              <a:rPr lang="en-GB" smtClean="0"/>
              <a:t>17/05/2017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D99AEF-F4A6-4A8A-8D7E-72F59A7079D1}" type="slidenum">
              <a:rPr lang="en-GB" smtClean="0"/>
              <a:t>‹#›</a:t>
            </a:fld>
            <a:endParaRPr lang="en-GB"/>
          </a:p>
        </p:txBody>
      </p:sp>
    </p:spTree>
    <p:extLst>
      <p:ext uri="{BB962C8B-B14F-4D97-AF65-F5344CB8AC3E}">
        <p14:creationId xmlns:p14="http://schemas.microsoft.com/office/powerpoint/2010/main" val="3400130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8BF3FF-83C6-43A8-A72E-C8A5A7CBC6D4}" type="datetimeFigureOut">
              <a:rPr lang="en-GB" smtClean="0"/>
              <a:t>17/05/2017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D99AEF-F4A6-4A8A-8D7E-72F59A7079D1}" type="slidenum">
              <a:rPr lang="en-GB" smtClean="0"/>
              <a:t>‹#›</a:t>
            </a:fld>
            <a:endParaRPr lang="en-GB"/>
          </a:p>
        </p:txBody>
      </p:sp>
    </p:spTree>
    <p:extLst>
      <p:ext uri="{BB962C8B-B14F-4D97-AF65-F5344CB8AC3E}">
        <p14:creationId xmlns:p14="http://schemas.microsoft.com/office/powerpoint/2010/main" val="1225915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BF3FF-83C6-43A8-A72E-C8A5A7CBC6D4}" type="datetimeFigureOut">
              <a:rPr lang="en-GB" smtClean="0"/>
              <a:t>17/05/2017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D99AEF-F4A6-4A8A-8D7E-72F59A7079D1}" type="slidenum">
              <a:rPr lang="en-GB" smtClean="0"/>
              <a:t>‹#›</a:t>
            </a:fld>
            <a:endParaRPr lang="en-GB"/>
          </a:p>
        </p:txBody>
      </p:sp>
    </p:spTree>
    <p:extLst>
      <p:ext uri="{BB962C8B-B14F-4D97-AF65-F5344CB8AC3E}">
        <p14:creationId xmlns:p14="http://schemas.microsoft.com/office/powerpoint/2010/main" val="36455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8BF3FF-83C6-43A8-A72E-C8A5A7CBC6D4}" type="datetimeFigureOut">
              <a:rPr lang="en-GB" smtClean="0"/>
              <a:t>17/05/2017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D99AEF-F4A6-4A8A-8D7E-72F59A7079D1}" type="slidenum">
              <a:rPr lang="en-GB" smtClean="0"/>
              <a:t>‹#›</a:t>
            </a:fld>
            <a:endParaRPr lang="en-GB"/>
          </a:p>
        </p:txBody>
      </p:sp>
    </p:spTree>
    <p:extLst>
      <p:ext uri="{BB962C8B-B14F-4D97-AF65-F5344CB8AC3E}">
        <p14:creationId xmlns:p14="http://schemas.microsoft.com/office/powerpoint/2010/main" val="4108322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8BF3FF-83C6-43A8-A72E-C8A5A7CBC6D4}" type="datetimeFigureOut">
              <a:rPr lang="en-GB" smtClean="0"/>
              <a:t>17/05/2017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D99AEF-F4A6-4A8A-8D7E-72F59A7079D1}" type="slidenum">
              <a:rPr lang="en-GB" smtClean="0"/>
              <a:t>‹#›</a:t>
            </a:fld>
            <a:endParaRPr lang="en-GB"/>
          </a:p>
        </p:txBody>
      </p:sp>
    </p:spTree>
    <p:extLst>
      <p:ext uri="{BB962C8B-B14F-4D97-AF65-F5344CB8AC3E}">
        <p14:creationId xmlns:p14="http://schemas.microsoft.com/office/powerpoint/2010/main" val="2467508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BF3FF-83C6-43A8-A72E-C8A5A7CBC6D4}" type="datetimeFigureOut">
              <a:rPr lang="en-GB" smtClean="0"/>
              <a:t>17/05/2017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D99AEF-F4A6-4A8A-8D7E-72F59A7079D1}" type="slidenum">
              <a:rPr lang="en-GB" smtClean="0"/>
              <a:t>‹#›</a:t>
            </a:fld>
            <a:endParaRPr lang="en-GB"/>
          </a:p>
        </p:txBody>
      </p:sp>
    </p:spTree>
    <p:extLst>
      <p:ext uri="{BB962C8B-B14F-4D97-AF65-F5344CB8AC3E}">
        <p14:creationId xmlns:p14="http://schemas.microsoft.com/office/powerpoint/2010/main" val="778062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3.jpeg"/><Relationship Id="rId7"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39.jpeg"/><Relationship Id="rId5" Type="http://schemas.openxmlformats.org/officeDocument/2006/relationships/image" Target="../media/image35.jpeg"/><Relationship Id="rId10" Type="http://schemas.openxmlformats.org/officeDocument/2006/relationships/image" Target="../media/image38.png"/><Relationship Id="rId4" Type="http://schemas.openxmlformats.org/officeDocument/2006/relationships/image" Target="../media/image34.jpeg"/><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6.png"/><Relationship Id="rId7"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3613" y="-194579"/>
            <a:ext cx="12458700" cy="7092113"/>
          </a:xfrm>
          <a:prstGeom prst="rect">
            <a:avLst/>
          </a:prstGeom>
        </p:spPr>
      </p:pic>
      <p:sp>
        <p:nvSpPr>
          <p:cNvPr id="7" name="Freeform 6"/>
          <p:cNvSpPr/>
          <p:nvPr/>
        </p:nvSpPr>
        <p:spPr>
          <a:xfrm>
            <a:off x="4341172" y="-960279"/>
            <a:ext cx="10045072" cy="9329121"/>
          </a:xfrm>
          <a:custGeom>
            <a:avLst/>
            <a:gdLst>
              <a:gd name="connsiteX0" fmla="*/ 7184571 w 7184571"/>
              <a:gd name="connsiteY0" fmla="*/ 7119258 h 7135586"/>
              <a:gd name="connsiteX1" fmla="*/ 2041071 w 7184571"/>
              <a:gd name="connsiteY1" fmla="*/ 7135586 h 7135586"/>
              <a:gd name="connsiteX2" fmla="*/ 0 w 7184571"/>
              <a:gd name="connsiteY2" fmla="*/ 2498272 h 7135586"/>
              <a:gd name="connsiteX3" fmla="*/ 1518557 w 7184571"/>
              <a:gd name="connsiteY3" fmla="*/ 16329 h 7135586"/>
              <a:gd name="connsiteX4" fmla="*/ 7102929 w 7184571"/>
              <a:gd name="connsiteY4" fmla="*/ 0 h 7135586"/>
              <a:gd name="connsiteX5" fmla="*/ 7184571 w 7184571"/>
              <a:gd name="connsiteY5" fmla="*/ 7119258 h 7135586"/>
              <a:gd name="connsiteX0" fmla="*/ 7184571 w 7184571"/>
              <a:gd name="connsiteY0" fmla="*/ 7119258 h 7145993"/>
              <a:gd name="connsiteX1" fmla="*/ 2228108 w 7184571"/>
              <a:gd name="connsiteY1" fmla="*/ 7145993 h 7145993"/>
              <a:gd name="connsiteX2" fmla="*/ 0 w 7184571"/>
              <a:gd name="connsiteY2" fmla="*/ 2498272 h 7145993"/>
              <a:gd name="connsiteX3" fmla="*/ 1518557 w 7184571"/>
              <a:gd name="connsiteY3" fmla="*/ 16329 h 7145993"/>
              <a:gd name="connsiteX4" fmla="*/ 7102929 w 7184571"/>
              <a:gd name="connsiteY4" fmla="*/ 0 h 7145993"/>
              <a:gd name="connsiteX5" fmla="*/ 7184571 w 7184571"/>
              <a:gd name="connsiteY5" fmla="*/ 7119258 h 7145993"/>
              <a:gd name="connsiteX0" fmla="*/ 7184571 w 7381185"/>
              <a:gd name="connsiteY0" fmla="*/ 7119258 h 7145993"/>
              <a:gd name="connsiteX1" fmla="*/ 2228108 w 7381185"/>
              <a:gd name="connsiteY1" fmla="*/ 7145993 h 7145993"/>
              <a:gd name="connsiteX2" fmla="*/ 0 w 7381185"/>
              <a:gd name="connsiteY2" fmla="*/ 2498272 h 7145993"/>
              <a:gd name="connsiteX3" fmla="*/ 1518557 w 7381185"/>
              <a:gd name="connsiteY3" fmla="*/ 16329 h 7145993"/>
              <a:gd name="connsiteX4" fmla="*/ 7381185 w 7381185"/>
              <a:gd name="connsiteY4" fmla="*/ 0 h 7145993"/>
              <a:gd name="connsiteX5" fmla="*/ 7184571 w 7381185"/>
              <a:gd name="connsiteY5" fmla="*/ 7119258 h 7145993"/>
              <a:gd name="connsiteX0" fmla="*/ 7471802 w 7471802"/>
              <a:gd name="connsiteY0" fmla="*/ 7091528 h 7145993"/>
              <a:gd name="connsiteX1" fmla="*/ 2228108 w 7471802"/>
              <a:gd name="connsiteY1" fmla="*/ 7145993 h 7145993"/>
              <a:gd name="connsiteX2" fmla="*/ 0 w 7471802"/>
              <a:gd name="connsiteY2" fmla="*/ 2498272 h 7145993"/>
              <a:gd name="connsiteX3" fmla="*/ 1518557 w 7471802"/>
              <a:gd name="connsiteY3" fmla="*/ 16329 h 7145993"/>
              <a:gd name="connsiteX4" fmla="*/ 7381185 w 7471802"/>
              <a:gd name="connsiteY4" fmla="*/ 0 h 7145993"/>
              <a:gd name="connsiteX5" fmla="*/ 7471802 w 7471802"/>
              <a:gd name="connsiteY5" fmla="*/ 7091528 h 7145993"/>
              <a:gd name="connsiteX0" fmla="*/ 7498730 w 7498730"/>
              <a:gd name="connsiteY0" fmla="*/ 7054555 h 7145993"/>
              <a:gd name="connsiteX1" fmla="*/ 2228108 w 7498730"/>
              <a:gd name="connsiteY1" fmla="*/ 7145993 h 7145993"/>
              <a:gd name="connsiteX2" fmla="*/ 0 w 7498730"/>
              <a:gd name="connsiteY2" fmla="*/ 2498272 h 7145993"/>
              <a:gd name="connsiteX3" fmla="*/ 1518557 w 7498730"/>
              <a:gd name="connsiteY3" fmla="*/ 16329 h 7145993"/>
              <a:gd name="connsiteX4" fmla="*/ 7381185 w 7498730"/>
              <a:gd name="connsiteY4" fmla="*/ 0 h 7145993"/>
              <a:gd name="connsiteX5" fmla="*/ 7498730 w 7498730"/>
              <a:gd name="connsiteY5" fmla="*/ 7054555 h 7145993"/>
              <a:gd name="connsiteX0" fmla="*/ 7489754 w 7489754"/>
              <a:gd name="connsiteY0" fmla="*/ 7036069 h 7145993"/>
              <a:gd name="connsiteX1" fmla="*/ 2228108 w 7489754"/>
              <a:gd name="connsiteY1" fmla="*/ 7145993 h 7145993"/>
              <a:gd name="connsiteX2" fmla="*/ 0 w 7489754"/>
              <a:gd name="connsiteY2" fmla="*/ 2498272 h 7145993"/>
              <a:gd name="connsiteX3" fmla="*/ 1518557 w 7489754"/>
              <a:gd name="connsiteY3" fmla="*/ 16329 h 7145993"/>
              <a:gd name="connsiteX4" fmla="*/ 7381185 w 7489754"/>
              <a:gd name="connsiteY4" fmla="*/ 0 h 7145993"/>
              <a:gd name="connsiteX5" fmla="*/ 7489754 w 7489754"/>
              <a:gd name="connsiteY5" fmla="*/ 7036069 h 7145993"/>
              <a:gd name="connsiteX0" fmla="*/ 7471802 w 7471802"/>
              <a:gd name="connsiteY0" fmla="*/ 7082286 h 7145993"/>
              <a:gd name="connsiteX1" fmla="*/ 2228108 w 7471802"/>
              <a:gd name="connsiteY1" fmla="*/ 7145993 h 7145993"/>
              <a:gd name="connsiteX2" fmla="*/ 0 w 7471802"/>
              <a:gd name="connsiteY2" fmla="*/ 2498272 h 7145993"/>
              <a:gd name="connsiteX3" fmla="*/ 1518557 w 7471802"/>
              <a:gd name="connsiteY3" fmla="*/ 16329 h 7145993"/>
              <a:gd name="connsiteX4" fmla="*/ 7381185 w 7471802"/>
              <a:gd name="connsiteY4" fmla="*/ 0 h 7145993"/>
              <a:gd name="connsiteX5" fmla="*/ 7471802 w 7471802"/>
              <a:gd name="connsiteY5" fmla="*/ 7082286 h 714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802" h="7145993">
                <a:moveTo>
                  <a:pt x="7471802" y="7082286"/>
                </a:moveTo>
                <a:lnTo>
                  <a:pt x="2228108" y="7145993"/>
                </a:lnTo>
                <a:lnTo>
                  <a:pt x="0" y="2498272"/>
                </a:lnTo>
                <a:lnTo>
                  <a:pt x="1518557" y="16329"/>
                </a:lnTo>
                <a:lnTo>
                  <a:pt x="7381185" y="0"/>
                </a:lnTo>
                <a:lnTo>
                  <a:pt x="7471802" y="708228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895330" y="1706027"/>
            <a:ext cx="7078854" cy="2739211"/>
          </a:xfrm>
          <a:prstGeom prst="rect">
            <a:avLst/>
          </a:prstGeom>
          <a:noFill/>
        </p:spPr>
        <p:txBody>
          <a:bodyPr wrap="square" rtlCol="0">
            <a:spAutoFit/>
          </a:bodyPr>
          <a:lstStyle/>
          <a:p>
            <a:pPr algn="r"/>
            <a:endParaRPr lang="en-GB" sz="3600" b="1" dirty="0">
              <a:solidFill>
                <a:prstClr val="white"/>
              </a:solidFill>
              <a:latin typeface="Arial" panose="020B0604020202020204" pitchFamily="34" charset="0"/>
              <a:cs typeface="Arial" panose="020B0604020202020204" pitchFamily="34" charset="0"/>
            </a:endParaRPr>
          </a:p>
          <a:p>
            <a:pPr algn="r"/>
            <a:r>
              <a:rPr lang="en-GB" sz="3600" b="1" dirty="0">
                <a:solidFill>
                  <a:prstClr val="white"/>
                </a:solidFill>
                <a:latin typeface="Arial" panose="020B0604020202020204" pitchFamily="34" charset="0"/>
                <a:cs typeface="Arial" panose="020B0604020202020204" pitchFamily="34" charset="0"/>
              </a:rPr>
              <a:t>East Asset Management Group</a:t>
            </a:r>
          </a:p>
          <a:p>
            <a:pPr algn="r"/>
            <a:endParaRPr lang="en-GB" sz="2000" b="1" dirty="0">
              <a:solidFill>
                <a:prstClr val="white"/>
              </a:solidFill>
              <a:latin typeface="Arial" panose="020B0604020202020204" pitchFamily="34" charset="0"/>
              <a:cs typeface="Arial" panose="020B0604020202020204" pitchFamily="34" charset="0"/>
            </a:endParaRPr>
          </a:p>
          <a:p>
            <a:pPr algn="r"/>
            <a:endParaRPr lang="en-GB" sz="2000" b="1" dirty="0">
              <a:solidFill>
                <a:prstClr val="white"/>
              </a:solidFill>
              <a:latin typeface="Arial" panose="020B0604020202020204" pitchFamily="34" charset="0"/>
              <a:cs typeface="Arial" panose="020B0604020202020204" pitchFamily="34" charset="0"/>
            </a:endParaRPr>
          </a:p>
          <a:p>
            <a:pPr algn="r"/>
            <a:r>
              <a:rPr lang="en-GB" sz="2000" b="1" dirty="0">
                <a:solidFill>
                  <a:prstClr val="white"/>
                </a:solidFill>
                <a:latin typeface="Arial" panose="020B0604020202020204" pitchFamily="34" charset="0"/>
                <a:cs typeface="Arial" panose="020B0604020202020204" pitchFamily="34" charset="0"/>
              </a:rPr>
              <a:t>Amy Ross – Gateway Manager </a:t>
            </a:r>
          </a:p>
          <a:p>
            <a:pPr algn="r"/>
            <a:endParaRPr lang="en-GB" sz="2000" b="1" dirty="0">
              <a:solidFill>
                <a:prstClr val="white"/>
              </a:solidFill>
              <a:latin typeface="Arial" panose="020B0604020202020204" pitchFamily="34" charset="0"/>
              <a:cs typeface="Arial" panose="020B0604020202020204" pitchFamily="34" charset="0"/>
            </a:endParaRPr>
          </a:p>
          <a:p>
            <a:pPr algn="r"/>
            <a:r>
              <a:rPr lang="en-GB" sz="2000" b="1" dirty="0">
                <a:solidFill>
                  <a:prstClr val="white"/>
                </a:solidFill>
                <a:latin typeface="Arial" panose="020B0604020202020204" pitchFamily="34" charset="0"/>
                <a:cs typeface="Arial" panose="020B0604020202020204" pitchFamily="34" charset="0"/>
              </a:rPr>
              <a:t>Peter Long – Property Repairs Service Manager</a:t>
            </a:r>
          </a:p>
        </p:txBody>
      </p:sp>
      <p:cxnSp>
        <p:nvCxnSpPr>
          <p:cNvPr id="6" name="Straight Connector 5"/>
          <p:cNvCxnSpPr/>
          <p:nvPr/>
        </p:nvCxnSpPr>
        <p:spPr>
          <a:xfrm>
            <a:off x="5172075" y="3156966"/>
            <a:ext cx="668655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46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7422" y="1533403"/>
            <a:ext cx="5034566" cy="4976019"/>
          </a:xfrm>
        </p:spPr>
        <p:txBody>
          <a:bodyPr/>
          <a:lstStyle/>
          <a:p>
            <a:pPr marL="0" lvl="0" indent="0">
              <a:buNone/>
            </a:pPr>
            <a:endParaRPr lang="en-GB" sz="2000" b="1" dirty="0">
              <a:solidFill>
                <a:srgbClr val="636F77"/>
              </a:solidFill>
              <a:latin typeface="Arial" panose="020B0604020202020204" pitchFamily="34" charset="0"/>
              <a:cs typeface="Arial" panose="020B0604020202020204" pitchFamily="34" charset="0"/>
            </a:endParaRPr>
          </a:p>
          <a:p>
            <a:pPr marL="0" indent="0">
              <a:buNone/>
            </a:pPr>
            <a:endParaRPr lang="en-GB" dirty="0">
              <a:solidFill>
                <a:srgbClr val="636F77"/>
              </a:solidFill>
            </a:endParaRPr>
          </a:p>
        </p:txBody>
      </p:sp>
      <p:sp>
        <p:nvSpPr>
          <p:cNvPr id="21" name="Rectangle 20"/>
          <p:cNvSpPr/>
          <p:nvPr/>
        </p:nvSpPr>
        <p:spPr>
          <a:xfrm>
            <a:off x="2972449" y="1759066"/>
            <a:ext cx="671979" cy="369332"/>
          </a:xfrm>
          <a:prstGeom prst="rect">
            <a:avLst/>
          </a:prstGeom>
        </p:spPr>
        <p:txBody>
          <a:bodyPr wrap="none">
            <a:spAutoFit/>
          </a:bodyPr>
          <a:lstStyle/>
          <a:p>
            <a:pPr lvl="0"/>
            <a:r>
              <a:rPr lang="en-GB" b="1" dirty="0">
                <a:solidFill>
                  <a:srgbClr val="636F77"/>
                </a:solidFill>
                <a:latin typeface="Arial" panose="020B0604020202020204" pitchFamily="34" charset="0"/>
                <a:cs typeface="Arial" panose="020B0604020202020204" pitchFamily="34" charset="0"/>
              </a:rPr>
              <a:t>Paul</a:t>
            </a:r>
          </a:p>
        </p:txBody>
      </p:sp>
      <p:sp>
        <p:nvSpPr>
          <p:cNvPr id="22" name="TextBox 21"/>
          <p:cNvSpPr txBox="1"/>
          <p:nvPr/>
        </p:nvSpPr>
        <p:spPr>
          <a:xfrm>
            <a:off x="5284565" y="2252528"/>
            <a:ext cx="2446266" cy="276999"/>
          </a:xfrm>
          <a:prstGeom prst="rect">
            <a:avLst/>
          </a:prstGeom>
          <a:noFill/>
        </p:spPr>
        <p:txBody>
          <a:bodyPr wrap="square" rtlCol="0">
            <a:spAutoFit/>
          </a:bodyPr>
          <a:lstStyle/>
          <a:p>
            <a:endParaRPr lang="en-GB" sz="1200" dirty="0">
              <a:solidFill>
                <a:srgbClr val="636F77"/>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8867" r="11204"/>
          <a:stretch/>
        </p:blipFill>
        <p:spPr>
          <a:xfrm>
            <a:off x="346171" y="2314616"/>
            <a:ext cx="2371726" cy="3019215"/>
          </a:xfrm>
          <a:prstGeom prst="rect">
            <a:avLst/>
          </a:prstGeom>
        </p:spPr>
      </p:pic>
      <p:sp>
        <p:nvSpPr>
          <p:cNvPr id="14" name="TextBox 13"/>
          <p:cNvSpPr txBox="1"/>
          <p:nvPr/>
        </p:nvSpPr>
        <p:spPr>
          <a:xfrm>
            <a:off x="2987340" y="2250736"/>
            <a:ext cx="3680160" cy="3416320"/>
          </a:xfrm>
          <a:prstGeom prst="rect">
            <a:avLst/>
          </a:prstGeom>
          <a:noFill/>
        </p:spPr>
        <p:txBody>
          <a:bodyPr wrap="square" rtlCol="0">
            <a:spAutoFit/>
          </a:bodyPr>
          <a:lstStyle/>
          <a:p>
            <a:r>
              <a:rPr lang="en-GB" sz="1200" dirty="0">
                <a:solidFill>
                  <a:srgbClr val="636F77"/>
                </a:solidFill>
                <a:latin typeface="Arial" panose="020B0604020202020204" pitchFamily="34" charset="0"/>
                <a:cs typeface="Arial" panose="020B0604020202020204" pitchFamily="34" charset="0"/>
              </a:rPr>
              <a:t>Paul, aged 33 is living with his family in Basildon, and is currently supporting 2 young children.</a:t>
            </a:r>
          </a:p>
          <a:p>
            <a:endParaRPr lang="en-GB" sz="1200" dirty="0">
              <a:solidFill>
                <a:srgbClr val="636F77"/>
              </a:solidFill>
              <a:latin typeface="Arial" panose="020B0604020202020204" pitchFamily="34" charset="0"/>
              <a:cs typeface="Arial" panose="020B0604020202020204" pitchFamily="34" charset="0"/>
            </a:endParaRPr>
          </a:p>
          <a:p>
            <a:r>
              <a:rPr lang="en-GB" sz="1200" dirty="0">
                <a:solidFill>
                  <a:srgbClr val="636F77"/>
                </a:solidFill>
                <a:latin typeface="Arial" panose="020B0604020202020204" pitchFamily="34" charset="0"/>
                <a:cs typeface="Arial" panose="020B0604020202020204" pitchFamily="34" charset="0"/>
              </a:rPr>
              <a:t>He has been unemployed since February after the groundwork he was completing through an agency dried up. He has been unemployed on and off and is frustrated with inconsistent agency roles.</a:t>
            </a:r>
          </a:p>
          <a:p>
            <a:endParaRPr lang="en-GB" sz="1200" dirty="0">
              <a:solidFill>
                <a:srgbClr val="636F77"/>
              </a:solidFill>
              <a:latin typeface="Arial" panose="020B0604020202020204" pitchFamily="34" charset="0"/>
              <a:cs typeface="Arial" panose="020B0604020202020204" pitchFamily="34" charset="0"/>
            </a:endParaRPr>
          </a:p>
          <a:p>
            <a:r>
              <a:rPr lang="en-GB" sz="1200" dirty="0">
                <a:solidFill>
                  <a:srgbClr val="636F77"/>
                </a:solidFill>
                <a:latin typeface="Arial" panose="020B0604020202020204" pitchFamily="34" charset="0"/>
                <a:cs typeface="Arial" panose="020B0604020202020204" pitchFamily="34" charset="0"/>
              </a:rPr>
              <a:t>He already has his CSCS card and is used to site work. He had done a range of construction work in the past and was attracted to the BasWorx programme because of the opportunity to prove himself and potentially progress with a large reputable employer.</a:t>
            </a:r>
          </a:p>
          <a:p>
            <a:endParaRPr lang="en-GB" sz="1200" dirty="0">
              <a:solidFill>
                <a:srgbClr val="636F77"/>
              </a:solidFill>
              <a:latin typeface="Arial" panose="020B0604020202020204" pitchFamily="34" charset="0"/>
              <a:cs typeface="Arial" panose="020B0604020202020204" pitchFamily="34" charset="0"/>
            </a:endParaRPr>
          </a:p>
          <a:p>
            <a:r>
              <a:rPr lang="en-GB" sz="1200" dirty="0">
                <a:solidFill>
                  <a:srgbClr val="636F77"/>
                </a:solidFill>
                <a:latin typeface="Arial" panose="020B0604020202020204" pitchFamily="34" charset="0"/>
                <a:cs typeface="Arial" panose="020B0604020202020204" pitchFamily="34" charset="0"/>
              </a:rPr>
              <a:t>Paul is very quiet and focused, he is technically very good and as the programme progresses is building his confidence</a:t>
            </a: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252" y="6006734"/>
            <a:ext cx="995730" cy="618559"/>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7438" y="6006734"/>
            <a:ext cx="1633201" cy="355423"/>
          </a:xfrm>
          <a:prstGeom prst="rect">
            <a:avLst/>
          </a:prstGeom>
        </p:spPr>
      </p:pic>
      <p:pic>
        <p:nvPicPr>
          <p:cNvPr id="28" name="Pictur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08719" y="157755"/>
            <a:ext cx="1707056" cy="1525775"/>
          </a:xfrm>
          <a:prstGeom prst="rect">
            <a:avLst/>
          </a:prstGeom>
        </p:spPr>
      </p:pic>
      <p:sp>
        <p:nvSpPr>
          <p:cNvPr id="29" name="Rectangle 5"/>
          <p:cNvSpPr/>
          <p:nvPr/>
        </p:nvSpPr>
        <p:spPr>
          <a:xfrm rot="10800000" flipV="1">
            <a:off x="-329278" y="-372137"/>
            <a:ext cx="8414970" cy="2245366"/>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itle 1"/>
          <p:cNvSpPr>
            <a:spLocks noGrp="1"/>
          </p:cNvSpPr>
          <p:nvPr>
            <p:ph type="title"/>
          </p:nvPr>
        </p:nvSpPr>
        <p:spPr>
          <a:xfrm>
            <a:off x="220123" y="-337055"/>
            <a:ext cx="7172460" cy="1748384"/>
          </a:xfrm>
        </p:spPr>
        <p:txBody>
          <a:bodyPr>
            <a:normAutofit/>
          </a:bodyPr>
          <a:lstStyle/>
          <a:p>
            <a:pPr>
              <a:lnSpc>
                <a:spcPct val="150000"/>
              </a:lnSpc>
            </a:pPr>
            <a:r>
              <a:rPr lang="en-GB" sz="2800" b="1" dirty="0">
                <a:solidFill>
                  <a:schemeClr val="bg1"/>
                </a:solidFill>
                <a:latin typeface="Arial" panose="020B0604020202020204" pitchFamily="34" charset="0"/>
                <a:cs typeface="Arial" panose="020B0604020202020204" pitchFamily="34" charset="0"/>
              </a:rPr>
              <a:t>BasWorx </a:t>
            </a:r>
            <a:r>
              <a:rPr lang="en-GB" sz="2800" dirty="0">
                <a:solidFill>
                  <a:schemeClr val="bg1"/>
                </a:solidFill>
                <a:latin typeface="Arial" panose="020B0604020202020204" pitchFamily="34" charset="0"/>
                <a:cs typeface="Arial" panose="020B0604020202020204" pitchFamily="34" charset="0"/>
              </a:rPr>
              <a:t>|</a:t>
            </a:r>
            <a:r>
              <a:rPr lang="en-GB" sz="2800" b="1" dirty="0">
                <a:solidFill>
                  <a:schemeClr val="bg1"/>
                </a:solidFill>
                <a:latin typeface="Arial" panose="020B0604020202020204" pitchFamily="34" charset="0"/>
                <a:cs typeface="Arial" panose="020B0604020202020204" pitchFamily="34" charset="0"/>
              </a:rPr>
              <a:t> </a:t>
            </a:r>
            <a:r>
              <a:rPr lang="en-GB" sz="2800" dirty="0">
                <a:solidFill>
                  <a:schemeClr val="bg1"/>
                </a:solidFill>
                <a:latin typeface="Arial" panose="020B0604020202020204" pitchFamily="34" charset="0"/>
                <a:cs typeface="Arial" panose="020B0604020202020204" pitchFamily="34" charset="0"/>
              </a:rPr>
              <a:t>Work Academy</a:t>
            </a:r>
            <a:endParaRPr lang="en-GB" sz="2800" dirty="0">
              <a:solidFill>
                <a:schemeClr val="bg1"/>
              </a:solidFill>
            </a:endParaRPr>
          </a:p>
        </p:txBody>
      </p:sp>
      <p:cxnSp>
        <p:nvCxnSpPr>
          <p:cNvPr id="32" name="Straight Connector 31"/>
          <p:cNvCxnSpPr/>
          <p:nvPr/>
        </p:nvCxnSpPr>
        <p:spPr>
          <a:xfrm>
            <a:off x="3059648" y="2141930"/>
            <a:ext cx="3398302" cy="0"/>
          </a:xfrm>
          <a:prstGeom prst="line">
            <a:avLst/>
          </a:prstGeom>
          <a:ln w="12700">
            <a:solidFill>
              <a:srgbClr val="E58E1A"/>
            </a:solidFill>
          </a:ln>
        </p:spPr>
        <p:style>
          <a:lnRef idx="1">
            <a:schemeClr val="accent1"/>
          </a:lnRef>
          <a:fillRef idx="0">
            <a:schemeClr val="accent1"/>
          </a:fillRef>
          <a:effectRef idx="0">
            <a:schemeClr val="accent1"/>
          </a:effectRef>
          <a:fontRef idx="minor">
            <a:schemeClr val="tx1"/>
          </a:fontRef>
        </p:style>
      </p:cxnSp>
      <p:sp>
        <p:nvSpPr>
          <p:cNvPr id="33" name="Oval Callout 32"/>
          <p:cNvSpPr/>
          <p:nvPr/>
        </p:nvSpPr>
        <p:spPr>
          <a:xfrm>
            <a:off x="6733556" y="763627"/>
            <a:ext cx="2576699" cy="1839806"/>
          </a:xfrm>
          <a:prstGeom prst="wedgeEllipseCallout">
            <a:avLst>
              <a:gd name="adj1" fmla="val -32126"/>
              <a:gd name="adj2" fmla="val 56057"/>
            </a:avLst>
          </a:prstGeom>
          <a:solidFill>
            <a:srgbClr val="734D8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I’m dyslexic so I struggle with the classroom side, but I really enjoy the practical side working with my hands get getting the job done.</a:t>
            </a:r>
          </a:p>
        </p:txBody>
      </p:sp>
      <p:sp>
        <p:nvSpPr>
          <p:cNvPr id="34" name="TextBox 33"/>
          <p:cNvSpPr txBox="1"/>
          <p:nvPr/>
        </p:nvSpPr>
        <p:spPr>
          <a:xfrm>
            <a:off x="6946487" y="985021"/>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35" name="TextBox 34"/>
          <p:cNvSpPr txBox="1"/>
          <p:nvPr/>
        </p:nvSpPr>
        <p:spPr>
          <a:xfrm>
            <a:off x="8226230" y="1903608"/>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36" name="Rounded Rectangular Callout 35"/>
          <p:cNvSpPr/>
          <p:nvPr/>
        </p:nvSpPr>
        <p:spPr>
          <a:xfrm>
            <a:off x="8874555" y="2735910"/>
            <a:ext cx="2878907" cy="1363644"/>
          </a:xfrm>
          <a:prstGeom prst="wedgeRoundRectCallout">
            <a:avLst>
              <a:gd name="adj1" fmla="val -33643"/>
              <a:gd name="adj2" fmla="val 68480"/>
              <a:gd name="adj3" fmla="val 16667"/>
            </a:avLst>
          </a:prstGeom>
          <a:solidFill>
            <a:srgbClr val="E58E1A"/>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It’s been a great laugh working with </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the team, I’ve learned quite a bit from the teachers and supervisors including some handy tips. Some of the stuff </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I knew but it was a good refresher.</a:t>
            </a:r>
          </a:p>
        </p:txBody>
      </p:sp>
      <p:sp>
        <p:nvSpPr>
          <p:cNvPr id="37" name="TextBox 36"/>
          <p:cNvSpPr txBox="1"/>
          <p:nvPr/>
        </p:nvSpPr>
        <p:spPr>
          <a:xfrm>
            <a:off x="8908879" y="2805399"/>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38" name="TextBox 37"/>
          <p:cNvSpPr txBox="1"/>
          <p:nvPr/>
        </p:nvSpPr>
        <p:spPr>
          <a:xfrm>
            <a:off x="11289138" y="3538696"/>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42" name="Rectangular Callout 41"/>
          <p:cNvSpPr/>
          <p:nvPr/>
        </p:nvSpPr>
        <p:spPr>
          <a:xfrm>
            <a:off x="7749745" y="4613169"/>
            <a:ext cx="2295713" cy="1574673"/>
          </a:xfrm>
          <a:prstGeom prst="wedgeRectCallout">
            <a:avLst>
              <a:gd name="adj1" fmla="val -33487"/>
              <a:gd name="adj2" fmla="val 67944"/>
            </a:avLst>
          </a:prstGeom>
          <a:solidFill>
            <a:srgbClr val="734D8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I don’t want to go back to </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agency work, they would always promise you the next job was lined up but there would always be long gaps in between.</a:t>
            </a:r>
          </a:p>
        </p:txBody>
      </p:sp>
      <p:sp>
        <p:nvSpPr>
          <p:cNvPr id="43" name="TextBox 42"/>
          <p:cNvSpPr txBox="1"/>
          <p:nvPr/>
        </p:nvSpPr>
        <p:spPr>
          <a:xfrm>
            <a:off x="7813107" y="4774303"/>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44" name="TextBox 43"/>
          <p:cNvSpPr txBox="1"/>
          <p:nvPr/>
        </p:nvSpPr>
        <p:spPr>
          <a:xfrm>
            <a:off x="9611787" y="5532160"/>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99267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p:nvPr/>
        </p:nvSpPr>
        <p:spPr>
          <a:xfrm rot="10800000" flipV="1">
            <a:off x="-1172223" y="-545572"/>
            <a:ext cx="8993373" cy="2399701"/>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26036" y="-58067"/>
            <a:ext cx="4248546" cy="1205057"/>
          </a:xfrm>
        </p:spPr>
        <p:txBody>
          <a:bodyPr>
            <a:normAutofit/>
          </a:bodyPr>
          <a:lstStyle/>
          <a:p>
            <a:r>
              <a:rPr lang="en-GB" sz="3200" b="1" dirty="0">
                <a:solidFill>
                  <a:schemeClr val="bg1"/>
                </a:solidFill>
                <a:latin typeface="Arial" panose="020B0604020202020204" pitchFamily="34" charset="0"/>
                <a:cs typeface="Arial" panose="020B0604020202020204" pitchFamily="34" charset="0"/>
              </a:rPr>
              <a:t>BasWorx Training</a:t>
            </a:r>
          </a:p>
        </p:txBody>
      </p:sp>
      <p:sp>
        <p:nvSpPr>
          <p:cNvPr id="7" name="Rectangle 6"/>
          <p:cNvSpPr/>
          <p:nvPr/>
        </p:nvSpPr>
        <p:spPr>
          <a:xfrm>
            <a:off x="2899064" y="2544563"/>
            <a:ext cx="831275" cy="9351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221050" y="1507468"/>
            <a:ext cx="2411652" cy="1808739"/>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1347" y="3198905"/>
            <a:ext cx="3027350" cy="183097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89103" y="3910021"/>
            <a:ext cx="3780559" cy="2201620"/>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9496" y="2605561"/>
            <a:ext cx="1956689" cy="2608919"/>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79207" y="1438755"/>
            <a:ext cx="1384204" cy="1845605"/>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6252" y="6006734"/>
            <a:ext cx="995730" cy="618559"/>
          </a:xfrm>
          <a:prstGeom prst="rect">
            <a:avLst/>
          </a:prstGeom>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67438" y="6006734"/>
            <a:ext cx="1633201" cy="355423"/>
          </a:xfrm>
          <a:prstGeom prst="rect">
            <a:avLst/>
          </a:prstGeom>
        </p:spPr>
      </p:pic>
      <p:pic>
        <p:nvPicPr>
          <p:cNvPr id="4" name="Picture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80234" y="938146"/>
            <a:ext cx="1427886" cy="1903847"/>
          </a:xfrm>
          <a:prstGeom prst="rect">
            <a:avLst/>
          </a:prstGeom>
        </p:spPr>
      </p:pic>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83025" y="397594"/>
            <a:ext cx="3919673" cy="2939755"/>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01437" y="3560514"/>
            <a:ext cx="1714669" cy="2286225"/>
          </a:xfrm>
          <a:prstGeom prst="rect">
            <a:avLst/>
          </a:prstGeom>
        </p:spPr>
      </p:pic>
    </p:spTree>
    <p:extLst>
      <p:ext uri="{BB962C8B-B14F-4D97-AF65-F5344CB8AC3E}">
        <p14:creationId xmlns:p14="http://schemas.microsoft.com/office/powerpoint/2010/main" val="3727719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58"/>
          <a:stretch/>
        </p:blipFill>
        <p:spPr>
          <a:xfrm>
            <a:off x="6629400" y="3933825"/>
            <a:ext cx="6108327" cy="3023436"/>
          </a:xfrm>
          <a:prstGeom prst="rect">
            <a:avLst/>
          </a:prstGeom>
        </p:spPr>
      </p:pic>
      <p:sp>
        <p:nvSpPr>
          <p:cNvPr id="18" name="Rectangle 5"/>
          <p:cNvSpPr/>
          <p:nvPr/>
        </p:nvSpPr>
        <p:spPr>
          <a:xfrm flipV="1">
            <a:off x="8308196" y="5875774"/>
            <a:ext cx="5742732" cy="1718547"/>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5"/>
          <p:cNvSpPr/>
          <p:nvPr/>
        </p:nvSpPr>
        <p:spPr>
          <a:xfrm rot="10800000" flipV="1">
            <a:off x="5507632" y="3677715"/>
            <a:ext cx="4166181" cy="1246755"/>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5"/>
          <p:cNvSpPr/>
          <p:nvPr/>
        </p:nvSpPr>
        <p:spPr>
          <a:xfrm rot="10800000" flipV="1">
            <a:off x="-1099610" y="-617017"/>
            <a:ext cx="7771430" cy="2073650"/>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31011" y="-45051"/>
            <a:ext cx="4248546" cy="1205057"/>
          </a:xfrm>
        </p:spPr>
        <p:txBody>
          <a:bodyPr>
            <a:normAutofit/>
          </a:bodyPr>
          <a:lstStyle/>
          <a:p>
            <a:r>
              <a:rPr lang="en-GB" sz="3200" b="1" dirty="0">
                <a:solidFill>
                  <a:schemeClr val="bg1"/>
                </a:solidFill>
                <a:latin typeface="Arial" panose="020B0604020202020204" pitchFamily="34" charset="0"/>
                <a:cs typeface="Arial" panose="020B0604020202020204" pitchFamily="34" charset="0"/>
              </a:rPr>
              <a:t>BasWorx</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3719" y="1346094"/>
            <a:ext cx="824181" cy="736657"/>
          </a:xfrm>
          <a:prstGeom prst="rect">
            <a:avLst/>
          </a:prstGeom>
        </p:spPr>
      </p:pic>
      <p:sp>
        <p:nvSpPr>
          <p:cNvPr id="5" name="TextBox 4"/>
          <p:cNvSpPr txBox="1"/>
          <p:nvPr/>
        </p:nvSpPr>
        <p:spPr>
          <a:xfrm>
            <a:off x="6557932" y="1508150"/>
            <a:ext cx="5080958" cy="2308324"/>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Borough Benefits</a:t>
            </a:r>
          </a:p>
          <a:p>
            <a:endParaRPr lang="en-GB"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Leave a sustainable legacy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Upskilling residents through training</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Creating employment opportunities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Promoting opportunities available in the construction industry</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5420" y="1545985"/>
            <a:ext cx="1633201" cy="355423"/>
          </a:xfrm>
          <a:prstGeom prst="rect">
            <a:avLst/>
          </a:prstGeom>
        </p:spPr>
      </p:pic>
      <p:sp>
        <p:nvSpPr>
          <p:cNvPr id="22" name="TextBox 21"/>
          <p:cNvSpPr txBox="1"/>
          <p:nvPr/>
        </p:nvSpPr>
        <p:spPr>
          <a:xfrm>
            <a:off x="1245755" y="1508150"/>
            <a:ext cx="4999297" cy="3416320"/>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Outcomes</a:t>
            </a:r>
          </a:p>
          <a:p>
            <a:endParaRPr lang="en-GB"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Level 1 Qualification in Construction</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Level 1 H&amp;S in a Construction Environment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CSCS Test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Painting and Decorating training</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Employability skills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6-8 weeks work experience to boost CV</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Guaranteed Interview scheme</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Maths and English support (traineeship route only)</a:t>
            </a:r>
          </a:p>
          <a:p>
            <a:r>
              <a:rPr lang="en-GB" dirty="0">
                <a:latin typeface="Arial" panose="020B0604020202020204" pitchFamily="34" charset="0"/>
                <a:cs typeface="Arial" panose="020B0604020202020204" pitchFamily="34" charset="0"/>
              </a:rPr>
              <a:t> </a:t>
            </a:r>
          </a:p>
        </p:txBody>
      </p:sp>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252" y="6006734"/>
            <a:ext cx="995730" cy="618559"/>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7438" y="6006734"/>
            <a:ext cx="1633201" cy="355423"/>
          </a:xfrm>
          <a:prstGeom prst="rect">
            <a:avLst/>
          </a:prstGeom>
        </p:spPr>
      </p:pic>
    </p:spTree>
    <p:extLst>
      <p:ext uri="{BB962C8B-B14F-4D97-AF65-F5344CB8AC3E}">
        <p14:creationId xmlns:p14="http://schemas.microsoft.com/office/powerpoint/2010/main" val="4240394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1847" y="808985"/>
            <a:ext cx="8609454" cy="6112106"/>
          </a:xfrm>
          <a:prstGeom prst="rect">
            <a:avLst/>
          </a:prstGeom>
        </p:spPr>
      </p:pic>
      <p:sp>
        <p:nvSpPr>
          <p:cNvPr id="12" name="Rectangle 5"/>
          <p:cNvSpPr/>
          <p:nvPr/>
        </p:nvSpPr>
        <p:spPr>
          <a:xfrm rot="10800000" flipV="1">
            <a:off x="-1172223" y="-526522"/>
            <a:ext cx="8993373" cy="2399701"/>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42523" y="-47625"/>
            <a:ext cx="4248546" cy="1205057"/>
          </a:xfrm>
        </p:spPr>
        <p:txBody>
          <a:bodyPr>
            <a:normAutofit/>
          </a:bodyPr>
          <a:lstStyle/>
          <a:p>
            <a:r>
              <a:rPr lang="en-GB" sz="3200" b="1" dirty="0">
                <a:solidFill>
                  <a:schemeClr val="bg1"/>
                </a:solidFill>
                <a:latin typeface="Arial" panose="020B0604020202020204" pitchFamily="34" charset="0"/>
                <a:cs typeface="Arial" panose="020B0604020202020204" pitchFamily="34" charset="0"/>
              </a:rPr>
              <a:t>Progression Route</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252" y="6006734"/>
            <a:ext cx="995730" cy="61855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7438" y="6006734"/>
            <a:ext cx="1633201" cy="355423"/>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08719" y="157755"/>
            <a:ext cx="1707056" cy="1525775"/>
          </a:xfrm>
          <a:prstGeom prst="rect">
            <a:avLst/>
          </a:prstGeom>
        </p:spPr>
      </p:pic>
    </p:spTree>
    <p:extLst>
      <p:ext uri="{BB962C8B-B14F-4D97-AF65-F5344CB8AC3E}">
        <p14:creationId xmlns:p14="http://schemas.microsoft.com/office/powerpoint/2010/main" val="4086903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0"/>
          <p:cNvSpPr/>
          <p:nvPr/>
        </p:nvSpPr>
        <p:spPr>
          <a:xfrm>
            <a:off x="8198419" y="3568918"/>
            <a:ext cx="3393935" cy="3338107"/>
          </a:xfrm>
          <a:custGeom>
            <a:avLst/>
            <a:gdLst>
              <a:gd name="connsiteX0" fmla="*/ 0 w 2969980"/>
              <a:gd name="connsiteY0" fmla="*/ 2560328 h 2560328"/>
              <a:gd name="connsiteX1" fmla="*/ 1484990 w 2969980"/>
              <a:gd name="connsiteY1" fmla="*/ 0 h 2560328"/>
              <a:gd name="connsiteX2" fmla="*/ 2969980 w 2969980"/>
              <a:gd name="connsiteY2" fmla="*/ 2560328 h 2560328"/>
              <a:gd name="connsiteX3" fmla="*/ 0 w 2969980"/>
              <a:gd name="connsiteY3" fmla="*/ 2560328 h 2560328"/>
              <a:gd name="connsiteX0" fmla="*/ 0 w 2969980"/>
              <a:gd name="connsiteY0" fmla="*/ 3038000 h 3038000"/>
              <a:gd name="connsiteX1" fmla="*/ 1867128 w 2969980"/>
              <a:gd name="connsiteY1" fmla="*/ 0 h 3038000"/>
              <a:gd name="connsiteX2" fmla="*/ 2969980 w 2969980"/>
              <a:gd name="connsiteY2" fmla="*/ 3038000 h 3038000"/>
              <a:gd name="connsiteX3" fmla="*/ 0 w 2969980"/>
              <a:gd name="connsiteY3" fmla="*/ 3038000 h 3038000"/>
              <a:gd name="connsiteX0" fmla="*/ 0 w 2969980"/>
              <a:gd name="connsiteY0" fmla="*/ 3078943 h 3078943"/>
              <a:gd name="connsiteX1" fmla="*/ 1853480 w 2969980"/>
              <a:gd name="connsiteY1" fmla="*/ 0 h 3078943"/>
              <a:gd name="connsiteX2" fmla="*/ 2969980 w 2969980"/>
              <a:gd name="connsiteY2" fmla="*/ 3078943 h 3078943"/>
              <a:gd name="connsiteX3" fmla="*/ 0 w 2969980"/>
              <a:gd name="connsiteY3" fmla="*/ 3078943 h 3078943"/>
              <a:gd name="connsiteX0" fmla="*/ 0 w 3925324"/>
              <a:gd name="connsiteY0" fmla="*/ 3092591 h 3092591"/>
              <a:gd name="connsiteX1" fmla="*/ 2808824 w 3925324"/>
              <a:gd name="connsiteY1" fmla="*/ 0 h 3092591"/>
              <a:gd name="connsiteX2" fmla="*/ 3925324 w 3925324"/>
              <a:gd name="connsiteY2" fmla="*/ 3078943 h 3092591"/>
              <a:gd name="connsiteX3" fmla="*/ 0 w 3925324"/>
              <a:gd name="connsiteY3" fmla="*/ 3092591 h 3092591"/>
              <a:gd name="connsiteX0" fmla="*/ 0 w 3925324"/>
              <a:gd name="connsiteY0" fmla="*/ 3900651 h 3900651"/>
              <a:gd name="connsiteX1" fmla="*/ 2279234 w 3925324"/>
              <a:gd name="connsiteY1" fmla="*/ 0 h 3900651"/>
              <a:gd name="connsiteX2" fmla="*/ 3925324 w 3925324"/>
              <a:gd name="connsiteY2" fmla="*/ 3887003 h 3900651"/>
              <a:gd name="connsiteX3" fmla="*/ 0 w 3925324"/>
              <a:gd name="connsiteY3" fmla="*/ 3900651 h 3900651"/>
              <a:gd name="connsiteX0" fmla="*/ 0 w 5878191"/>
              <a:gd name="connsiteY0" fmla="*/ 3900651 h 3900651"/>
              <a:gd name="connsiteX1" fmla="*/ 2279234 w 5878191"/>
              <a:gd name="connsiteY1" fmla="*/ 0 h 3900651"/>
              <a:gd name="connsiteX2" fmla="*/ 5878191 w 5878191"/>
              <a:gd name="connsiteY2" fmla="*/ 3873971 h 3900651"/>
              <a:gd name="connsiteX3" fmla="*/ 0 w 5878191"/>
              <a:gd name="connsiteY3" fmla="*/ 3900651 h 3900651"/>
              <a:gd name="connsiteX0" fmla="*/ 0 w 5878191"/>
              <a:gd name="connsiteY0" fmla="*/ 3887617 h 3887617"/>
              <a:gd name="connsiteX1" fmla="*/ 2337158 w 5878191"/>
              <a:gd name="connsiteY1" fmla="*/ 0 h 3887617"/>
              <a:gd name="connsiteX2" fmla="*/ 5878191 w 5878191"/>
              <a:gd name="connsiteY2" fmla="*/ 3860937 h 3887617"/>
              <a:gd name="connsiteX3" fmla="*/ 0 w 5878191"/>
              <a:gd name="connsiteY3" fmla="*/ 3887617 h 3887617"/>
              <a:gd name="connsiteX0" fmla="*/ 0 w 5900175"/>
              <a:gd name="connsiteY0" fmla="*/ 3887617 h 3887617"/>
              <a:gd name="connsiteX1" fmla="*/ 2359142 w 5900175"/>
              <a:gd name="connsiteY1" fmla="*/ 0 h 3887617"/>
              <a:gd name="connsiteX2" fmla="*/ 5900175 w 5900175"/>
              <a:gd name="connsiteY2" fmla="*/ 3860937 h 3887617"/>
              <a:gd name="connsiteX3" fmla="*/ 0 w 5900175"/>
              <a:gd name="connsiteY3" fmla="*/ 3887617 h 3887617"/>
              <a:gd name="connsiteX0" fmla="*/ 0 w 5900175"/>
              <a:gd name="connsiteY0" fmla="*/ 3906250 h 3906250"/>
              <a:gd name="connsiteX1" fmla="*/ 2392118 w 5900175"/>
              <a:gd name="connsiteY1" fmla="*/ 0 h 3906250"/>
              <a:gd name="connsiteX2" fmla="*/ 5900175 w 5900175"/>
              <a:gd name="connsiteY2" fmla="*/ 3879570 h 3906250"/>
              <a:gd name="connsiteX3" fmla="*/ 0 w 5900175"/>
              <a:gd name="connsiteY3" fmla="*/ 3906250 h 3906250"/>
              <a:gd name="connsiteX0" fmla="*/ 0 w 5918495"/>
              <a:gd name="connsiteY0" fmla="*/ 3900039 h 3900039"/>
              <a:gd name="connsiteX1" fmla="*/ 2410438 w 5918495"/>
              <a:gd name="connsiteY1" fmla="*/ 0 h 3900039"/>
              <a:gd name="connsiteX2" fmla="*/ 5918495 w 5918495"/>
              <a:gd name="connsiteY2" fmla="*/ 3879570 h 3900039"/>
              <a:gd name="connsiteX3" fmla="*/ 0 w 5918495"/>
              <a:gd name="connsiteY3" fmla="*/ 3900039 h 3900039"/>
            </a:gdLst>
            <a:ahLst/>
            <a:cxnLst>
              <a:cxn ang="0">
                <a:pos x="connsiteX0" y="connsiteY0"/>
              </a:cxn>
              <a:cxn ang="0">
                <a:pos x="connsiteX1" y="connsiteY1"/>
              </a:cxn>
              <a:cxn ang="0">
                <a:pos x="connsiteX2" y="connsiteY2"/>
              </a:cxn>
              <a:cxn ang="0">
                <a:pos x="connsiteX3" y="connsiteY3"/>
              </a:cxn>
            </a:cxnLst>
            <a:rect l="l" t="t" r="r" b="b"/>
            <a:pathLst>
              <a:path w="5918495" h="3900039">
                <a:moveTo>
                  <a:pt x="0" y="3900039"/>
                </a:moveTo>
                <a:lnTo>
                  <a:pt x="2410438" y="0"/>
                </a:lnTo>
                <a:lnTo>
                  <a:pt x="5918495" y="3879570"/>
                </a:lnTo>
                <a:lnTo>
                  <a:pt x="0" y="3900039"/>
                </a:lnTo>
                <a:close/>
              </a:path>
            </a:pathLst>
          </a:custGeom>
          <a:solidFill>
            <a:srgbClr val="E58E1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flipH="1">
            <a:off x="-744431" y="-550583"/>
            <a:ext cx="11358307" cy="7505542"/>
          </a:xfrm>
          <a:custGeom>
            <a:avLst/>
            <a:gdLst>
              <a:gd name="connsiteX0" fmla="*/ 7184571 w 7184571"/>
              <a:gd name="connsiteY0" fmla="*/ 7119258 h 7135586"/>
              <a:gd name="connsiteX1" fmla="*/ 2041071 w 7184571"/>
              <a:gd name="connsiteY1" fmla="*/ 7135586 h 7135586"/>
              <a:gd name="connsiteX2" fmla="*/ 0 w 7184571"/>
              <a:gd name="connsiteY2" fmla="*/ 2498272 h 7135586"/>
              <a:gd name="connsiteX3" fmla="*/ 1518557 w 7184571"/>
              <a:gd name="connsiteY3" fmla="*/ 16329 h 7135586"/>
              <a:gd name="connsiteX4" fmla="*/ 7102929 w 7184571"/>
              <a:gd name="connsiteY4" fmla="*/ 0 h 7135586"/>
              <a:gd name="connsiteX5" fmla="*/ 7184571 w 7184571"/>
              <a:gd name="connsiteY5" fmla="*/ 7119258 h 7135586"/>
              <a:gd name="connsiteX0" fmla="*/ 7184571 w 7184571"/>
              <a:gd name="connsiteY0" fmla="*/ 7119258 h 7145993"/>
              <a:gd name="connsiteX1" fmla="*/ 2228108 w 7184571"/>
              <a:gd name="connsiteY1" fmla="*/ 7145993 h 7145993"/>
              <a:gd name="connsiteX2" fmla="*/ 0 w 7184571"/>
              <a:gd name="connsiteY2" fmla="*/ 2498272 h 7145993"/>
              <a:gd name="connsiteX3" fmla="*/ 1518557 w 7184571"/>
              <a:gd name="connsiteY3" fmla="*/ 16329 h 7145993"/>
              <a:gd name="connsiteX4" fmla="*/ 7102929 w 7184571"/>
              <a:gd name="connsiteY4" fmla="*/ 0 h 7145993"/>
              <a:gd name="connsiteX5" fmla="*/ 7184571 w 7184571"/>
              <a:gd name="connsiteY5" fmla="*/ 7119258 h 7145993"/>
              <a:gd name="connsiteX0" fmla="*/ 7184571 w 7987421"/>
              <a:gd name="connsiteY0" fmla="*/ 7119258 h 7145993"/>
              <a:gd name="connsiteX1" fmla="*/ 2228108 w 7987421"/>
              <a:gd name="connsiteY1" fmla="*/ 7145993 h 7145993"/>
              <a:gd name="connsiteX2" fmla="*/ 0 w 7987421"/>
              <a:gd name="connsiteY2" fmla="*/ 2498272 h 7145993"/>
              <a:gd name="connsiteX3" fmla="*/ 1518557 w 7987421"/>
              <a:gd name="connsiteY3" fmla="*/ 16329 h 7145993"/>
              <a:gd name="connsiteX4" fmla="*/ 7987421 w 7987421"/>
              <a:gd name="connsiteY4" fmla="*/ 0 h 7145993"/>
              <a:gd name="connsiteX5" fmla="*/ 7184571 w 7987421"/>
              <a:gd name="connsiteY5" fmla="*/ 7119258 h 7145993"/>
              <a:gd name="connsiteX0" fmla="*/ 8016414 w 8016414"/>
              <a:gd name="connsiteY0" fmla="*/ 7177852 h 7177852"/>
              <a:gd name="connsiteX1" fmla="*/ 2228108 w 8016414"/>
              <a:gd name="connsiteY1" fmla="*/ 7145993 h 7177852"/>
              <a:gd name="connsiteX2" fmla="*/ 0 w 8016414"/>
              <a:gd name="connsiteY2" fmla="*/ 2498272 h 7177852"/>
              <a:gd name="connsiteX3" fmla="*/ 1518557 w 8016414"/>
              <a:gd name="connsiteY3" fmla="*/ 16329 h 7177852"/>
              <a:gd name="connsiteX4" fmla="*/ 7987421 w 8016414"/>
              <a:gd name="connsiteY4" fmla="*/ 0 h 7177852"/>
              <a:gd name="connsiteX5" fmla="*/ 8016414 w 8016414"/>
              <a:gd name="connsiteY5" fmla="*/ 7177852 h 7177852"/>
              <a:gd name="connsiteX0" fmla="*/ 8016414 w 11714920"/>
              <a:gd name="connsiteY0" fmla="*/ 7161523 h 7161523"/>
              <a:gd name="connsiteX1" fmla="*/ 2228108 w 11714920"/>
              <a:gd name="connsiteY1" fmla="*/ 7129664 h 7161523"/>
              <a:gd name="connsiteX2" fmla="*/ 0 w 11714920"/>
              <a:gd name="connsiteY2" fmla="*/ 2481943 h 7161523"/>
              <a:gd name="connsiteX3" fmla="*/ 1518557 w 11714920"/>
              <a:gd name="connsiteY3" fmla="*/ 0 h 7161523"/>
              <a:gd name="connsiteX4" fmla="*/ 11714920 w 11714920"/>
              <a:gd name="connsiteY4" fmla="*/ 3202 h 7161523"/>
              <a:gd name="connsiteX5" fmla="*/ 8016414 w 11714920"/>
              <a:gd name="connsiteY5" fmla="*/ 7161523 h 7161523"/>
              <a:gd name="connsiteX0" fmla="*/ 11733383 w 11733383"/>
              <a:gd name="connsiteY0" fmla="*/ 7190820 h 7190820"/>
              <a:gd name="connsiteX1" fmla="*/ 2228108 w 11733383"/>
              <a:gd name="connsiteY1" fmla="*/ 7129664 h 7190820"/>
              <a:gd name="connsiteX2" fmla="*/ 0 w 11733383"/>
              <a:gd name="connsiteY2" fmla="*/ 2481943 h 7190820"/>
              <a:gd name="connsiteX3" fmla="*/ 1518557 w 11733383"/>
              <a:gd name="connsiteY3" fmla="*/ 0 h 7190820"/>
              <a:gd name="connsiteX4" fmla="*/ 11714920 w 11733383"/>
              <a:gd name="connsiteY4" fmla="*/ 3202 h 7190820"/>
              <a:gd name="connsiteX5" fmla="*/ 11733383 w 11733383"/>
              <a:gd name="connsiteY5" fmla="*/ 7190820 h 719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3383" h="7190820">
                <a:moveTo>
                  <a:pt x="11733383" y="7190820"/>
                </a:moveTo>
                <a:lnTo>
                  <a:pt x="2228108" y="7129664"/>
                </a:lnTo>
                <a:lnTo>
                  <a:pt x="0" y="2481943"/>
                </a:lnTo>
                <a:lnTo>
                  <a:pt x="1518557" y="0"/>
                </a:lnTo>
                <a:lnTo>
                  <a:pt x="11714920" y="3202"/>
                </a:lnTo>
                <a:cubicBezTo>
                  <a:pt x="11721074" y="2399075"/>
                  <a:pt x="11727229" y="4794947"/>
                  <a:pt x="11733383" y="7190820"/>
                </a:cubicBezTo>
                <a:close/>
              </a:path>
            </a:pathLst>
          </a:cu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ontent Placeholder 3"/>
          <p:cNvSpPr>
            <a:spLocks noGrp="1"/>
          </p:cNvSpPr>
          <p:nvPr>
            <p:ph idx="1"/>
          </p:nvPr>
        </p:nvSpPr>
        <p:spPr>
          <a:xfrm>
            <a:off x="251477" y="1066757"/>
            <a:ext cx="10073623" cy="4695823"/>
          </a:xfrm>
        </p:spPr>
        <p:txBody>
          <a:bodyPr>
            <a:normAutofit/>
          </a:bodyPr>
          <a:lstStyle/>
          <a:p>
            <a:pPr>
              <a:lnSpc>
                <a:spcPct val="120000"/>
              </a:lnSpc>
            </a:pPr>
            <a:r>
              <a:rPr lang="en-GB" sz="1800" dirty="0">
                <a:solidFill>
                  <a:schemeClr val="bg1"/>
                </a:solidFill>
                <a:latin typeface="Arial" panose="020B0604020202020204" pitchFamily="34" charset="0"/>
                <a:cs typeface="Arial" panose="020B0604020202020204" pitchFamily="34" charset="0"/>
              </a:rPr>
              <a:t>Importance of finding and working closely with an experienced training provider</a:t>
            </a:r>
          </a:p>
          <a:p>
            <a:pPr>
              <a:lnSpc>
                <a:spcPct val="120000"/>
              </a:lnSpc>
            </a:pPr>
            <a:r>
              <a:rPr lang="en-GB" sz="1800" dirty="0">
                <a:solidFill>
                  <a:schemeClr val="bg1"/>
                </a:solidFill>
                <a:latin typeface="Arial" panose="020B0604020202020204" pitchFamily="34" charset="0"/>
                <a:cs typeface="Arial" panose="020B0604020202020204" pitchFamily="34" charset="0"/>
              </a:rPr>
              <a:t>Timings and smooth progression from classroom to site and work experience is essential to ensure good engagement</a:t>
            </a:r>
          </a:p>
          <a:p>
            <a:pPr>
              <a:lnSpc>
                <a:spcPct val="120000"/>
              </a:lnSpc>
            </a:pPr>
            <a:r>
              <a:rPr lang="en-GB" sz="1800" dirty="0">
                <a:solidFill>
                  <a:schemeClr val="bg1"/>
                </a:solidFill>
                <a:latin typeface="Arial" panose="020B0604020202020204" pitchFamily="34" charset="0"/>
                <a:cs typeface="Arial" panose="020B0604020202020204" pitchFamily="34" charset="0"/>
              </a:rPr>
              <a:t>Good information about outcomes and structure from day one so trainees understand what the benefits and opportunities are</a:t>
            </a:r>
          </a:p>
          <a:p>
            <a:pPr>
              <a:lnSpc>
                <a:spcPct val="120000"/>
              </a:lnSpc>
            </a:pPr>
            <a:r>
              <a:rPr lang="en-GB" sz="1800" dirty="0">
                <a:solidFill>
                  <a:schemeClr val="bg1"/>
                </a:solidFill>
                <a:latin typeface="Arial" panose="020B0604020202020204" pitchFamily="34" charset="0"/>
                <a:cs typeface="Arial" panose="020B0604020202020204" pitchFamily="34" charset="0"/>
              </a:rPr>
              <a:t>It needs to be an enjoyable and meaningful experience. Feedback is that there are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a lot of courses out there that don’t lead to anything specific or do not produce relevant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qualifications to progress</a:t>
            </a:r>
          </a:p>
          <a:p>
            <a:pPr>
              <a:lnSpc>
                <a:spcPct val="120000"/>
              </a:lnSpc>
            </a:pPr>
            <a:r>
              <a:rPr lang="en-GB" sz="1800" dirty="0">
                <a:solidFill>
                  <a:schemeClr val="bg1"/>
                </a:solidFill>
                <a:latin typeface="Arial" panose="020B0604020202020204" pitchFamily="34" charset="0"/>
                <a:cs typeface="Arial" panose="020B0604020202020204" pitchFamily="34" charset="0"/>
              </a:rPr>
              <a:t>Working with candidates of all ages is a rewarding experience, impacting a whole family in some cases rather than just an individual.</a:t>
            </a:r>
          </a:p>
          <a:p>
            <a:pPr>
              <a:lnSpc>
                <a:spcPct val="120000"/>
              </a:lnSpc>
            </a:pPr>
            <a:r>
              <a:rPr lang="en-GB" sz="1800" dirty="0">
                <a:solidFill>
                  <a:schemeClr val="bg1"/>
                </a:solidFill>
                <a:latin typeface="Arial" panose="020B0604020202020204" pitchFamily="34" charset="0"/>
                <a:cs typeface="Arial" panose="020B0604020202020204" pitchFamily="34" charset="0"/>
              </a:rPr>
              <a:t>Look at what other provisions are already out there and ensure what you are offering is filling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a gap in the market and is what people NEED rather than what you WANT to offer</a:t>
            </a:r>
          </a:p>
        </p:txBody>
      </p:sp>
      <p:sp>
        <p:nvSpPr>
          <p:cNvPr id="8" name="Title 1"/>
          <p:cNvSpPr txBox="1">
            <a:spLocks/>
          </p:cNvSpPr>
          <p:nvPr/>
        </p:nvSpPr>
        <p:spPr>
          <a:xfrm>
            <a:off x="223003" y="-57806"/>
            <a:ext cx="5495949" cy="1205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panose="020B0604020202020204" pitchFamily="34" charset="0"/>
                <a:cs typeface="Arial" panose="020B0604020202020204" pitchFamily="34" charset="0"/>
              </a:rPr>
              <a:t>Learnings</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8719" y="157755"/>
            <a:ext cx="1707056" cy="1525775"/>
          </a:xfrm>
          <a:prstGeom prst="rect">
            <a:avLst/>
          </a:prstGeom>
        </p:spPr>
      </p:pic>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727" y="6006734"/>
            <a:ext cx="995730" cy="618560"/>
          </a:xfrm>
          <a:prstGeom prst="rect">
            <a:avLst/>
          </a:prstGeom>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7913" y="6006734"/>
            <a:ext cx="1633201" cy="355422"/>
          </a:xfrm>
          <a:prstGeom prst="rect">
            <a:avLst/>
          </a:prstGeom>
        </p:spPr>
      </p:pic>
    </p:spTree>
    <p:extLst>
      <p:ext uri="{BB962C8B-B14F-4D97-AF65-F5344CB8AC3E}">
        <p14:creationId xmlns:p14="http://schemas.microsoft.com/office/powerpoint/2010/main" val="3742259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54377"/>
            <a:ext cx="12712700" cy="7204477"/>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64024" y="-54377"/>
            <a:ext cx="5243398" cy="1205057"/>
          </a:xfrm>
        </p:spPr>
        <p:txBody>
          <a:bodyPr>
            <a:normAutofit/>
          </a:bodyPr>
          <a:lstStyle/>
          <a:p>
            <a:r>
              <a:rPr lang="en-GB" sz="3200" b="1" dirty="0">
                <a:solidFill>
                  <a:schemeClr val="bg1"/>
                </a:solidFill>
                <a:latin typeface="Arial" panose="020B0604020202020204" pitchFamily="34" charset="0"/>
                <a:cs typeface="Arial" panose="020B0604020202020204" pitchFamily="34" charset="0"/>
              </a:rPr>
              <a:t>What next…</a:t>
            </a:r>
          </a:p>
        </p:txBody>
      </p:sp>
      <p:sp>
        <p:nvSpPr>
          <p:cNvPr id="3" name="Rectangle 2"/>
          <p:cNvSpPr/>
          <p:nvPr/>
        </p:nvSpPr>
        <p:spPr>
          <a:xfrm>
            <a:off x="260465" y="697351"/>
            <a:ext cx="9663436" cy="5355312"/>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Continue to complete legal requirements to establish Social Enterprise </a:t>
            </a:r>
          </a:p>
          <a:p>
            <a:endParaRPr lang="en-GB"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Grow BasWorx as a subcontractor in it’s own right</a:t>
            </a:r>
          </a:p>
          <a:p>
            <a:endParaRPr lang="en-GB"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Expand offering beyond painting and decorating to additional work streams</a:t>
            </a:r>
          </a:p>
          <a:p>
            <a:pPr marL="285750" indent="-285750">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Formally advertise BasWorx and promote opportunities locally, </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online and through social media</a:t>
            </a:r>
          </a:p>
          <a:p>
            <a:endParaRPr lang="en-GB"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Those who complete the BasWorx programme to progress where possible on to apprenticeship / employment opportunities with BasWorx, MSPS or supply chain</a:t>
            </a:r>
          </a:p>
          <a:p>
            <a:pPr marL="285750" indent="-285750">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Work with schools to engage school leavers to the traineeship route</a:t>
            </a:r>
          </a:p>
          <a:p>
            <a:pPr marL="285750" indent="-285750">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Work with provisions within the borough to support referrals</a:t>
            </a:r>
          </a:p>
          <a:p>
            <a:pPr marL="285750" indent="-285750">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Direct promotional activity to encourage better uptake by women</a:t>
            </a:r>
          </a:p>
          <a:p>
            <a:endParaRPr lang="en-GB"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rot="1790179">
            <a:off x="9993906" y="-1302364"/>
            <a:ext cx="499529" cy="9454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rot="20177393" flipH="1">
            <a:off x="11271391" y="-1930952"/>
            <a:ext cx="499529" cy="9936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727" y="6006734"/>
            <a:ext cx="995730" cy="618560"/>
          </a:xfrm>
          <a:prstGeom prst="rect">
            <a:avLst/>
          </a:prstGeom>
        </p:spPr>
      </p:pic>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7913" y="6006734"/>
            <a:ext cx="1633201" cy="355422"/>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1105" y="344980"/>
            <a:ext cx="1707055" cy="1525775"/>
          </a:xfrm>
          <a:prstGeom prst="rect">
            <a:avLst/>
          </a:prstGeom>
        </p:spPr>
      </p:pic>
    </p:spTree>
    <p:extLst>
      <p:ext uri="{BB962C8B-B14F-4D97-AF65-F5344CB8AC3E}">
        <p14:creationId xmlns:p14="http://schemas.microsoft.com/office/powerpoint/2010/main" val="3859328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444049" y="-2286000"/>
            <a:ext cx="10991850" cy="10991850"/>
          </a:xfrm>
          <a:prstGeom prst="ellipse">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42053" y="-48281"/>
            <a:ext cx="5495949" cy="1205057"/>
          </a:xfrm>
        </p:spPr>
        <p:txBody>
          <a:bodyPr>
            <a:normAutofit/>
          </a:bodyPr>
          <a:lstStyle/>
          <a:p>
            <a:r>
              <a:rPr lang="en-GB" sz="3200" b="1" dirty="0">
                <a:solidFill>
                  <a:schemeClr val="bg1"/>
                </a:solidFill>
                <a:latin typeface="Arial" panose="020B0604020202020204" pitchFamily="34" charset="0"/>
                <a:cs typeface="Arial" panose="020B0604020202020204" pitchFamily="34" charset="0"/>
              </a:rPr>
              <a:t>Social Value Achievements</a:t>
            </a:r>
          </a:p>
        </p:txBody>
      </p:sp>
      <p:sp>
        <p:nvSpPr>
          <p:cNvPr id="4" name="Content Placeholder 3"/>
          <p:cNvSpPr>
            <a:spLocks noGrp="1"/>
          </p:cNvSpPr>
          <p:nvPr>
            <p:ph idx="1"/>
          </p:nvPr>
        </p:nvSpPr>
        <p:spPr>
          <a:xfrm>
            <a:off x="242053" y="1159572"/>
            <a:ext cx="7467600" cy="4847162"/>
          </a:xfrm>
        </p:spPr>
        <p:txBody>
          <a:bodyPr>
            <a:normAutofit/>
          </a:bodyPr>
          <a:lstStyle/>
          <a:p>
            <a:r>
              <a:rPr lang="en-GB" sz="1600" dirty="0">
                <a:solidFill>
                  <a:schemeClr val="bg1"/>
                </a:solidFill>
                <a:latin typeface="Arial" panose="020B0604020202020204" pitchFamily="34" charset="0"/>
                <a:cs typeface="Arial" panose="020B0604020202020204" pitchFamily="34" charset="0"/>
              </a:rPr>
              <a:t>BasWorx traineeship pilot cohort of 4 trainees successfully progressed 2 into paid employment with MSPS with view to progress to apprenticeships</a:t>
            </a:r>
          </a:p>
          <a:p>
            <a:r>
              <a:rPr lang="en-GB" sz="1600" b="1" dirty="0">
                <a:solidFill>
                  <a:schemeClr val="bg1"/>
                </a:solidFill>
                <a:latin typeface="Arial" panose="020B0604020202020204" pitchFamily="34" charset="0"/>
                <a:cs typeface="Arial" panose="020B0604020202020204" pitchFamily="34" charset="0"/>
              </a:rPr>
              <a:t>BasWorx work academy pilot cohort of 8 trainees, 4 have shown good commitment and we will be looking to provide opportunities as the interview stage</a:t>
            </a:r>
          </a:p>
          <a:p>
            <a:r>
              <a:rPr lang="en-GB" sz="1600" dirty="0">
                <a:solidFill>
                  <a:schemeClr val="bg1"/>
                </a:solidFill>
                <a:latin typeface="Arial" panose="020B0604020202020204" pitchFamily="34" charset="0"/>
                <a:cs typeface="Arial" panose="020B0604020202020204" pitchFamily="34" charset="0"/>
              </a:rPr>
              <a:t>Established good partnerships with Job Centre Plus to work academy referrals, formed a good relationship with training provider to deliver tailored skills to fit our BasWorx - Work to Learn programme</a:t>
            </a:r>
          </a:p>
          <a:p>
            <a:r>
              <a:rPr lang="en-GB" sz="1600" b="1" dirty="0">
                <a:solidFill>
                  <a:schemeClr val="bg1"/>
                </a:solidFill>
                <a:latin typeface="Arial" panose="020B0604020202020204" pitchFamily="34" charset="0"/>
                <a:cs typeface="Arial" panose="020B0604020202020204" pitchFamily="34" charset="0"/>
              </a:rPr>
              <a:t>Morgan Sindall work experience offering has identified Callum as a talented multi-trader and plasterer now in paid employment with view to progress to plastering apprenticeship</a:t>
            </a:r>
          </a:p>
          <a:p>
            <a:r>
              <a:rPr lang="en-GB" sz="1600" dirty="0">
                <a:solidFill>
                  <a:schemeClr val="bg1"/>
                </a:solidFill>
                <a:latin typeface="Arial" panose="020B0604020202020204" pitchFamily="34" charset="0"/>
                <a:cs typeface="Arial" panose="020B0604020202020204" pitchFamily="34" charset="0"/>
              </a:rPr>
              <a:t>Morgan Sindall Property Services creating apprenticeship opportunities for school leavers in terms of Customer Service, Business Admin and Construction Maintenance Operations (CMO)</a:t>
            </a:r>
          </a:p>
          <a:p>
            <a:r>
              <a:rPr lang="en-GB" sz="1600" b="1" dirty="0">
                <a:solidFill>
                  <a:schemeClr val="bg1"/>
                </a:solidFill>
                <a:latin typeface="Arial" panose="020B0604020202020204" pitchFamily="34" charset="0"/>
                <a:cs typeface="Arial" panose="020B0604020202020204" pitchFamily="34" charset="0"/>
              </a:rPr>
              <a:t>Morgan Sindall Property Services’ first apprentice on the Basildon contract Chloe due to complete Level 2 CMO next month, and we will support further progression on to Level 3 plumbing</a:t>
            </a:r>
          </a:p>
          <a:p>
            <a:endParaRPr lang="en-GB" sz="2000"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727" y="6006734"/>
            <a:ext cx="995730" cy="618560"/>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7913" y="6006734"/>
            <a:ext cx="1633201" cy="355422"/>
          </a:xfrm>
          <a:prstGeom prst="rect">
            <a:avLst/>
          </a:prstGeom>
        </p:spPr>
      </p:pic>
      <p:sp>
        <p:nvSpPr>
          <p:cNvPr id="6" name="Right Triangle 5"/>
          <p:cNvSpPr/>
          <p:nvPr/>
        </p:nvSpPr>
        <p:spPr>
          <a:xfrm flipH="1">
            <a:off x="5945845" y="40619"/>
            <a:ext cx="6881155" cy="6881155"/>
          </a:xfrm>
          <a:prstGeom prst="rtTriangle">
            <a:avLst/>
          </a:prstGeom>
          <a:solidFill>
            <a:srgbClr val="734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2800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01600" y="-54377"/>
            <a:ext cx="12712700" cy="7204477"/>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Triangle 23"/>
          <p:cNvSpPr/>
          <p:nvPr/>
        </p:nvSpPr>
        <p:spPr>
          <a:xfrm>
            <a:off x="-1366168" y="1118477"/>
            <a:ext cx="6881155" cy="688115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02824" y="3010356"/>
            <a:ext cx="6536162" cy="2981711"/>
          </a:xfrm>
        </p:spPr>
        <p:txBody>
          <a:bodyPr>
            <a:normAutofit/>
          </a:bodyPr>
          <a:lstStyle/>
          <a:p>
            <a:pPr>
              <a:buFont typeface="Wingdings" panose="05000000000000000000" pitchFamily="2" charset="2"/>
              <a:buChar char="§"/>
            </a:pPr>
            <a:endParaRPr lang="en-GB" sz="2400" dirty="0">
              <a:solidFill>
                <a:srgbClr val="636F77"/>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en-GB" sz="2400" dirty="0">
              <a:solidFill>
                <a:srgbClr val="636F77"/>
              </a:solidFill>
              <a:latin typeface="Arial" panose="020B0604020202020204" pitchFamily="34" charset="0"/>
              <a:cs typeface="Arial" panose="020B0604020202020204" pitchFamily="34" charset="0"/>
            </a:endParaRPr>
          </a:p>
          <a:p>
            <a:endParaRPr lang="en-GB" sz="1000" dirty="0">
              <a:solidFill>
                <a:srgbClr val="636F77"/>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en-GB" sz="2400" dirty="0">
              <a:solidFill>
                <a:srgbClr val="636F77"/>
              </a:solidFill>
              <a:latin typeface="Arial" panose="020B0604020202020204" pitchFamily="34" charset="0"/>
              <a:cs typeface="Arial" panose="020B0604020202020204" pitchFamily="34" charset="0"/>
            </a:endParaRPr>
          </a:p>
        </p:txBody>
      </p:sp>
      <p:sp>
        <p:nvSpPr>
          <p:cNvPr id="7" name="TextBox 6"/>
          <p:cNvSpPr txBox="1"/>
          <p:nvPr/>
        </p:nvSpPr>
        <p:spPr>
          <a:xfrm>
            <a:off x="461823" y="2038629"/>
            <a:ext cx="5947035" cy="3002507"/>
          </a:xfrm>
          <a:prstGeom prst="rect">
            <a:avLst/>
          </a:prstGeom>
          <a:noFill/>
        </p:spPr>
        <p:txBody>
          <a:bodyPr wrap="square" rtlCol="0">
            <a:spAutoFit/>
          </a:bodyPr>
          <a:lstStyle/>
          <a:p>
            <a:pPr marL="342900" indent="-342900">
              <a:buFont typeface="Arial" panose="020B0604020202020204" pitchFamily="34" charset="0"/>
              <a:buChar char="•"/>
            </a:pPr>
            <a:endParaRPr lang="en-GB" sz="2000" dirty="0">
              <a:solidFill>
                <a:srgbClr val="636F77"/>
              </a:solidFill>
              <a:latin typeface="Arial" panose="020B0604020202020204" pitchFamily="34" charset="0"/>
              <a:cs typeface="Arial" panose="020B0604020202020204" pitchFamily="34" charset="0"/>
            </a:endParaRPr>
          </a:p>
        </p:txBody>
      </p:sp>
      <p:sp>
        <p:nvSpPr>
          <p:cNvPr id="14" name="Title 1"/>
          <p:cNvSpPr txBox="1">
            <a:spLocks/>
          </p:cNvSpPr>
          <p:nvPr/>
        </p:nvSpPr>
        <p:spPr>
          <a:xfrm>
            <a:off x="218857" y="219713"/>
            <a:ext cx="3711106" cy="1122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panose="020B0604020202020204" pitchFamily="34" charset="0"/>
                <a:cs typeface="Arial" panose="020B0604020202020204" pitchFamily="34" charset="0"/>
              </a:rPr>
              <a:t>Basildon Council View &amp; Summary</a:t>
            </a:r>
          </a:p>
        </p:txBody>
      </p:sp>
      <p:pic>
        <p:nvPicPr>
          <p:cNvPr id="22" name="Picture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727" y="6006734"/>
            <a:ext cx="995730" cy="618560"/>
          </a:xfrm>
          <a:prstGeom prst="rect">
            <a:avLst/>
          </a:prstGeom>
        </p:spPr>
      </p:pic>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7913" y="6006734"/>
            <a:ext cx="1633201" cy="355422"/>
          </a:xfrm>
          <a:prstGeom prst="rect">
            <a:avLst/>
          </a:prstGeom>
        </p:spPr>
      </p:pic>
      <p:sp>
        <p:nvSpPr>
          <p:cNvPr id="26" name="Right Triangle 25"/>
          <p:cNvSpPr/>
          <p:nvPr/>
        </p:nvSpPr>
        <p:spPr>
          <a:xfrm rot="10800000">
            <a:off x="7068575" y="-903909"/>
            <a:ext cx="5965070" cy="596507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1982" y="2265062"/>
            <a:ext cx="4832410" cy="3162199"/>
          </a:xfrm>
          <a:prstGeom prst="rect">
            <a:avLst/>
          </a:prstGeom>
          <a:ln>
            <a:noFill/>
          </a:ln>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9170" y="1060848"/>
            <a:ext cx="4838055" cy="3240094"/>
          </a:xfrm>
          <a:prstGeom prst="rect">
            <a:avLst/>
          </a:prstGeom>
          <a:solidFill>
            <a:schemeClr val="accent2"/>
          </a:solidFill>
          <a:ln>
            <a:solidFill>
              <a:srgbClr val="FFC000"/>
            </a:solidFill>
          </a:ln>
        </p:spPr>
      </p:pic>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252" y="6006734"/>
            <a:ext cx="995730" cy="618559"/>
          </a:xfrm>
          <a:prstGeom prst="rect">
            <a:avLst/>
          </a:prstGeom>
        </p:spPr>
      </p:pic>
      <p:pic>
        <p:nvPicPr>
          <p:cNvPr id="28" name="Picture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67438" y="6006734"/>
            <a:ext cx="1633201" cy="355423"/>
          </a:xfrm>
          <a:prstGeom prst="rect">
            <a:avLst/>
          </a:prstGeom>
        </p:spPr>
      </p:pic>
    </p:spTree>
    <p:extLst>
      <p:ext uri="{BB962C8B-B14F-4D97-AF65-F5344CB8AC3E}">
        <p14:creationId xmlns:p14="http://schemas.microsoft.com/office/powerpoint/2010/main" val="4038220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21"/>
          <p:cNvSpPr>
            <a:spLocks noGrp="1"/>
          </p:cNvSpPr>
          <p:nvPr>
            <p:ph type="title"/>
          </p:nvPr>
        </p:nvSpPr>
        <p:spPr>
          <a:xfrm>
            <a:off x="137176" y="-159761"/>
            <a:ext cx="5243400" cy="1437571"/>
          </a:xfrm>
          <a:prstGeom prst="rect">
            <a:avLst/>
          </a:prstGeom>
        </p:spPr>
        <p:txBody>
          <a:bodyPr/>
          <a:lstStyle/>
          <a:p>
            <a:pPr>
              <a:defRPr sz="2800" b="1">
                <a:solidFill>
                  <a:srgbClr val="FFFFFF"/>
                </a:solidFill>
                <a:latin typeface="Arial"/>
                <a:ea typeface="Arial"/>
                <a:cs typeface="Arial"/>
                <a:sym typeface="Arial"/>
              </a:defRPr>
            </a:pPr>
            <a:br>
              <a:rPr dirty="0"/>
            </a:br>
            <a:endParaRPr sz="2400" b="0" dirty="0"/>
          </a:p>
        </p:txBody>
      </p:sp>
      <p:pic>
        <p:nvPicPr>
          <p:cNvPr id="10" name="image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176" y="6006734"/>
            <a:ext cx="995732" cy="618560"/>
          </a:xfrm>
          <a:prstGeom prst="rect">
            <a:avLst/>
          </a:prstGeom>
          <a:ln w="12700">
            <a:miter lim="400000"/>
          </a:ln>
        </p:spPr>
      </p:pic>
      <p:sp>
        <p:nvSpPr>
          <p:cNvPr id="12" name="Content Placeholder 2"/>
          <p:cNvSpPr txBox="1">
            <a:spLocks/>
          </p:cNvSpPr>
          <p:nvPr/>
        </p:nvSpPr>
        <p:spPr>
          <a:xfrm>
            <a:off x="1744754" y="2591268"/>
            <a:ext cx="7943668" cy="285489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marL="0" indent="0" algn="ctr" hangingPunct="1">
              <a:lnSpc>
                <a:spcPct val="120000"/>
              </a:lnSpc>
              <a:buNone/>
            </a:pPr>
            <a:r>
              <a:rPr lang="en-GB" sz="4000" b="1" dirty="0">
                <a:solidFill>
                  <a:srgbClr val="636F77"/>
                </a:solidFill>
                <a:latin typeface="Arial" panose="020B0604020202020204" pitchFamily="34" charset="0"/>
                <a:cs typeface="Arial" panose="020B0604020202020204" pitchFamily="34" charset="0"/>
              </a:rPr>
              <a:t>Thank You</a:t>
            </a:r>
          </a:p>
          <a:p>
            <a:pPr marL="0" indent="0" algn="ctr" hangingPunct="1">
              <a:lnSpc>
                <a:spcPct val="120000"/>
              </a:lnSpc>
              <a:buNone/>
            </a:pPr>
            <a:r>
              <a:rPr lang="en-GB" sz="4000" b="1" dirty="0">
                <a:solidFill>
                  <a:srgbClr val="636F77"/>
                </a:solidFill>
                <a:latin typeface="Arial" panose="020B0604020202020204" pitchFamily="34" charset="0"/>
                <a:cs typeface="Arial" panose="020B0604020202020204" pitchFamily="34" charset="0"/>
              </a:rPr>
              <a:t>Questions</a:t>
            </a:r>
            <a:endParaRPr lang="en-GB" sz="4000" dirty="0">
              <a:solidFill>
                <a:srgbClr val="636F77"/>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477" y="-83234"/>
            <a:ext cx="10576857" cy="7051238"/>
          </a:xfrm>
          <a:prstGeom prst="rect">
            <a:avLst/>
          </a:prstGeom>
        </p:spPr>
      </p:pic>
      <p:sp>
        <p:nvSpPr>
          <p:cNvPr id="14" name="Isosceles Triangle 10"/>
          <p:cNvSpPr/>
          <p:nvPr/>
        </p:nvSpPr>
        <p:spPr>
          <a:xfrm flipH="1">
            <a:off x="4495389" y="3749591"/>
            <a:ext cx="9988404" cy="3247049"/>
          </a:xfrm>
          <a:custGeom>
            <a:avLst/>
            <a:gdLst>
              <a:gd name="connsiteX0" fmla="*/ 0 w 2969980"/>
              <a:gd name="connsiteY0" fmla="*/ 2560328 h 2560328"/>
              <a:gd name="connsiteX1" fmla="*/ 1484990 w 2969980"/>
              <a:gd name="connsiteY1" fmla="*/ 0 h 2560328"/>
              <a:gd name="connsiteX2" fmla="*/ 2969980 w 2969980"/>
              <a:gd name="connsiteY2" fmla="*/ 2560328 h 2560328"/>
              <a:gd name="connsiteX3" fmla="*/ 0 w 2969980"/>
              <a:gd name="connsiteY3" fmla="*/ 2560328 h 2560328"/>
              <a:gd name="connsiteX0" fmla="*/ 0 w 2969980"/>
              <a:gd name="connsiteY0" fmla="*/ 3038000 h 3038000"/>
              <a:gd name="connsiteX1" fmla="*/ 1867128 w 2969980"/>
              <a:gd name="connsiteY1" fmla="*/ 0 h 3038000"/>
              <a:gd name="connsiteX2" fmla="*/ 2969980 w 2969980"/>
              <a:gd name="connsiteY2" fmla="*/ 3038000 h 3038000"/>
              <a:gd name="connsiteX3" fmla="*/ 0 w 2969980"/>
              <a:gd name="connsiteY3" fmla="*/ 3038000 h 3038000"/>
              <a:gd name="connsiteX0" fmla="*/ 0 w 2969980"/>
              <a:gd name="connsiteY0" fmla="*/ 3078943 h 3078943"/>
              <a:gd name="connsiteX1" fmla="*/ 1853480 w 2969980"/>
              <a:gd name="connsiteY1" fmla="*/ 0 h 3078943"/>
              <a:gd name="connsiteX2" fmla="*/ 2969980 w 2969980"/>
              <a:gd name="connsiteY2" fmla="*/ 3078943 h 3078943"/>
              <a:gd name="connsiteX3" fmla="*/ 0 w 2969980"/>
              <a:gd name="connsiteY3" fmla="*/ 3078943 h 3078943"/>
              <a:gd name="connsiteX0" fmla="*/ 0 w 3925324"/>
              <a:gd name="connsiteY0" fmla="*/ 3092591 h 3092591"/>
              <a:gd name="connsiteX1" fmla="*/ 2808824 w 3925324"/>
              <a:gd name="connsiteY1" fmla="*/ 0 h 3092591"/>
              <a:gd name="connsiteX2" fmla="*/ 3925324 w 3925324"/>
              <a:gd name="connsiteY2" fmla="*/ 3078943 h 3092591"/>
              <a:gd name="connsiteX3" fmla="*/ 0 w 3925324"/>
              <a:gd name="connsiteY3" fmla="*/ 3092591 h 3092591"/>
              <a:gd name="connsiteX0" fmla="*/ 0 w 3925324"/>
              <a:gd name="connsiteY0" fmla="*/ 3900651 h 3900651"/>
              <a:gd name="connsiteX1" fmla="*/ 2279234 w 3925324"/>
              <a:gd name="connsiteY1" fmla="*/ 0 h 3900651"/>
              <a:gd name="connsiteX2" fmla="*/ 3925324 w 3925324"/>
              <a:gd name="connsiteY2" fmla="*/ 3887003 h 3900651"/>
              <a:gd name="connsiteX3" fmla="*/ 0 w 3925324"/>
              <a:gd name="connsiteY3" fmla="*/ 3900651 h 3900651"/>
              <a:gd name="connsiteX0" fmla="*/ 0 w 5878191"/>
              <a:gd name="connsiteY0" fmla="*/ 3900651 h 3900651"/>
              <a:gd name="connsiteX1" fmla="*/ 2279234 w 5878191"/>
              <a:gd name="connsiteY1" fmla="*/ 0 h 3900651"/>
              <a:gd name="connsiteX2" fmla="*/ 5878191 w 5878191"/>
              <a:gd name="connsiteY2" fmla="*/ 3873971 h 3900651"/>
              <a:gd name="connsiteX3" fmla="*/ 0 w 5878191"/>
              <a:gd name="connsiteY3" fmla="*/ 3900651 h 3900651"/>
              <a:gd name="connsiteX0" fmla="*/ 0 w 5878191"/>
              <a:gd name="connsiteY0" fmla="*/ 3887617 h 3887617"/>
              <a:gd name="connsiteX1" fmla="*/ 2337158 w 5878191"/>
              <a:gd name="connsiteY1" fmla="*/ 0 h 3887617"/>
              <a:gd name="connsiteX2" fmla="*/ 5878191 w 5878191"/>
              <a:gd name="connsiteY2" fmla="*/ 3860937 h 3887617"/>
              <a:gd name="connsiteX3" fmla="*/ 0 w 5878191"/>
              <a:gd name="connsiteY3" fmla="*/ 3887617 h 3887617"/>
            </a:gdLst>
            <a:ahLst/>
            <a:cxnLst>
              <a:cxn ang="0">
                <a:pos x="connsiteX0" y="connsiteY0"/>
              </a:cxn>
              <a:cxn ang="0">
                <a:pos x="connsiteX1" y="connsiteY1"/>
              </a:cxn>
              <a:cxn ang="0">
                <a:pos x="connsiteX2" y="connsiteY2"/>
              </a:cxn>
              <a:cxn ang="0">
                <a:pos x="connsiteX3" y="connsiteY3"/>
              </a:cxn>
            </a:cxnLst>
            <a:rect l="l" t="t" r="r" b="b"/>
            <a:pathLst>
              <a:path w="5878191" h="3887617">
                <a:moveTo>
                  <a:pt x="0" y="3887617"/>
                </a:moveTo>
                <a:lnTo>
                  <a:pt x="2337158" y="0"/>
                </a:lnTo>
                <a:lnTo>
                  <a:pt x="5878191" y="3860937"/>
                </a:lnTo>
                <a:lnTo>
                  <a:pt x="0" y="3887617"/>
                </a:lnTo>
                <a:close/>
              </a:path>
            </a:pathLst>
          </a:custGeom>
          <a:solidFill>
            <a:srgbClr val="C4122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15" name="Freeform 14"/>
          <p:cNvSpPr/>
          <p:nvPr/>
        </p:nvSpPr>
        <p:spPr>
          <a:xfrm>
            <a:off x="5633171" y="-92087"/>
            <a:ext cx="6715005" cy="7037634"/>
          </a:xfrm>
          <a:custGeom>
            <a:avLst/>
            <a:gdLst>
              <a:gd name="connsiteX0" fmla="*/ 7184571 w 7184571"/>
              <a:gd name="connsiteY0" fmla="*/ 7119258 h 7135586"/>
              <a:gd name="connsiteX1" fmla="*/ 2041071 w 7184571"/>
              <a:gd name="connsiteY1" fmla="*/ 7135586 h 7135586"/>
              <a:gd name="connsiteX2" fmla="*/ 0 w 7184571"/>
              <a:gd name="connsiteY2" fmla="*/ 2498272 h 7135586"/>
              <a:gd name="connsiteX3" fmla="*/ 1518557 w 7184571"/>
              <a:gd name="connsiteY3" fmla="*/ 16329 h 7135586"/>
              <a:gd name="connsiteX4" fmla="*/ 7102929 w 7184571"/>
              <a:gd name="connsiteY4" fmla="*/ 0 h 7135586"/>
              <a:gd name="connsiteX5" fmla="*/ 7184571 w 7184571"/>
              <a:gd name="connsiteY5" fmla="*/ 7119258 h 7135586"/>
              <a:gd name="connsiteX0" fmla="*/ 7184571 w 7184571"/>
              <a:gd name="connsiteY0" fmla="*/ 7119258 h 7145993"/>
              <a:gd name="connsiteX1" fmla="*/ 2228108 w 7184571"/>
              <a:gd name="connsiteY1" fmla="*/ 7145993 h 7145993"/>
              <a:gd name="connsiteX2" fmla="*/ 0 w 7184571"/>
              <a:gd name="connsiteY2" fmla="*/ 2498272 h 7145993"/>
              <a:gd name="connsiteX3" fmla="*/ 1518557 w 7184571"/>
              <a:gd name="connsiteY3" fmla="*/ 16329 h 7145993"/>
              <a:gd name="connsiteX4" fmla="*/ 7102929 w 7184571"/>
              <a:gd name="connsiteY4" fmla="*/ 0 h 7145993"/>
              <a:gd name="connsiteX5" fmla="*/ 7184571 w 7184571"/>
              <a:gd name="connsiteY5" fmla="*/ 7119258 h 7145993"/>
              <a:gd name="connsiteX0" fmla="*/ 4353816 w 7102929"/>
              <a:gd name="connsiteY0" fmla="*/ 7165084 h 7165084"/>
              <a:gd name="connsiteX1" fmla="*/ 2228108 w 7102929"/>
              <a:gd name="connsiteY1" fmla="*/ 7145993 h 7165084"/>
              <a:gd name="connsiteX2" fmla="*/ 0 w 7102929"/>
              <a:gd name="connsiteY2" fmla="*/ 2498272 h 7165084"/>
              <a:gd name="connsiteX3" fmla="*/ 1518557 w 7102929"/>
              <a:gd name="connsiteY3" fmla="*/ 16329 h 7165084"/>
              <a:gd name="connsiteX4" fmla="*/ 7102929 w 7102929"/>
              <a:gd name="connsiteY4" fmla="*/ 0 h 7165084"/>
              <a:gd name="connsiteX5" fmla="*/ 4353816 w 7102929"/>
              <a:gd name="connsiteY5" fmla="*/ 7165084 h 7165084"/>
              <a:gd name="connsiteX0" fmla="*/ 4353816 w 4367808"/>
              <a:gd name="connsiteY0" fmla="*/ 7165084 h 7165084"/>
              <a:gd name="connsiteX1" fmla="*/ 2228108 w 4367808"/>
              <a:gd name="connsiteY1" fmla="*/ 7145993 h 7165084"/>
              <a:gd name="connsiteX2" fmla="*/ 0 w 4367808"/>
              <a:gd name="connsiteY2" fmla="*/ 2498272 h 7165084"/>
              <a:gd name="connsiteX3" fmla="*/ 1518557 w 4367808"/>
              <a:gd name="connsiteY3" fmla="*/ 16329 h 7165084"/>
              <a:gd name="connsiteX4" fmla="*/ 4367808 w 4367808"/>
              <a:gd name="connsiteY4" fmla="*/ 0 h 7165084"/>
              <a:gd name="connsiteX5" fmla="*/ 4353816 w 4367808"/>
              <a:gd name="connsiteY5" fmla="*/ 7165084 h 7165084"/>
              <a:gd name="connsiteX0" fmla="*/ 4353816 w 5663909"/>
              <a:gd name="connsiteY0" fmla="*/ 7152036 h 7152036"/>
              <a:gd name="connsiteX1" fmla="*/ 2228108 w 5663909"/>
              <a:gd name="connsiteY1" fmla="*/ 7132945 h 7152036"/>
              <a:gd name="connsiteX2" fmla="*/ 0 w 5663909"/>
              <a:gd name="connsiteY2" fmla="*/ 2485224 h 7152036"/>
              <a:gd name="connsiteX3" fmla="*/ 1518557 w 5663909"/>
              <a:gd name="connsiteY3" fmla="*/ 3281 h 7152036"/>
              <a:gd name="connsiteX4" fmla="*/ 5663909 w 5663909"/>
              <a:gd name="connsiteY4" fmla="*/ 0 h 7152036"/>
              <a:gd name="connsiteX5" fmla="*/ 4353816 w 5663909"/>
              <a:gd name="connsiteY5" fmla="*/ 7152036 h 7152036"/>
              <a:gd name="connsiteX0" fmla="*/ 5758833 w 5758833"/>
              <a:gd name="connsiteY0" fmla="*/ 7230322 h 7230322"/>
              <a:gd name="connsiteX1" fmla="*/ 2228108 w 5758833"/>
              <a:gd name="connsiteY1" fmla="*/ 7132945 h 7230322"/>
              <a:gd name="connsiteX2" fmla="*/ 0 w 5758833"/>
              <a:gd name="connsiteY2" fmla="*/ 2485224 h 7230322"/>
              <a:gd name="connsiteX3" fmla="*/ 1518557 w 5758833"/>
              <a:gd name="connsiteY3" fmla="*/ 3281 h 7230322"/>
              <a:gd name="connsiteX4" fmla="*/ 5663909 w 5758833"/>
              <a:gd name="connsiteY4" fmla="*/ 0 h 7230322"/>
              <a:gd name="connsiteX5" fmla="*/ 5758833 w 5758833"/>
              <a:gd name="connsiteY5" fmla="*/ 7230322 h 723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8833" h="7230322">
                <a:moveTo>
                  <a:pt x="5758833" y="7230322"/>
                </a:moveTo>
                <a:lnTo>
                  <a:pt x="2228108" y="7132945"/>
                </a:lnTo>
                <a:lnTo>
                  <a:pt x="0" y="2485224"/>
                </a:lnTo>
                <a:lnTo>
                  <a:pt x="1518557" y="3281"/>
                </a:lnTo>
                <a:lnTo>
                  <a:pt x="5663909" y="0"/>
                </a:lnTo>
                <a:lnTo>
                  <a:pt x="5758833" y="7230322"/>
                </a:lnTo>
                <a:close/>
              </a:path>
            </a:pathLst>
          </a:custGeom>
          <a:solidFill>
            <a:srgbClr val="C41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Isosceles Triangle 10"/>
          <p:cNvSpPr/>
          <p:nvPr/>
        </p:nvSpPr>
        <p:spPr>
          <a:xfrm rot="2041093">
            <a:off x="5056156" y="2047774"/>
            <a:ext cx="7086013" cy="4308533"/>
          </a:xfrm>
          <a:custGeom>
            <a:avLst/>
            <a:gdLst>
              <a:gd name="connsiteX0" fmla="*/ 0 w 2969980"/>
              <a:gd name="connsiteY0" fmla="*/ 2560328 h 2560328"/>
              <a:gd name="connsiteX1" fmla="*/ 1484990 w 2969980"/>
              <a:gd name="connsiteY1" fmla="*/ 0 h 2560328"/>
              <a:gd name="connsiteX2" fmla="*/ 2969980 w 2969980"/>
              <a:gd name="connsiteY2" fmla="*/ 2560328 h 2560328"/>
              <a:gd name="connsiteX3" fmla="*/ 0 w 2969980"/>
              <a:gd name="connsiteY3" fmla="*/ 2560328 h 2560328"/>
              <a:gd name="connsiteX0" fmla="*/ 0 w 2969980"/>
              <a:gd name="connsiteY0" fmla="*/ 3038000 h 3038000"/>
              <a:gd name="connsiteX1" fmla="*/ 1867128 w 2969980"/>
              <a:gd name="connsiteY1" fmla="*/ 0 h 3038000"/>
              <a:gd name="connsiteX2" fmla="*/ 2969980 w 2969980"/>
              <a:gd name="connsiteY2" fmla="*/ 3038000 h 3038000"/>
              <a:gd name="connsiteX3" fmla="*/ 0 w 2969980"/>
              <a:gd name="connsiteY3" fmla="*/ 3038000 h 3038000"/>
              <a:gd name="connsiteX0" fmla="*/ 0 w 2969980"/>
              <a:gd name="connsiteY0" fmla="*/ 3078943 h 3078943"/>
              <a:gd name="connsiteX1" fmla="*/ 1853480 w 2969980"/>
              <a:gd name="connsiteY1" fmla="*/ 0 h 3078943"/>
              <a:gd name="connsiteX2" fmla="*/ 2969980 w 2969980"/>
              <a:gd name="connsiteY2" fmla="*/ 3078943 h 3078943"/>
              <a:gd name="connsiteX3" fmla="*/ 0 w 2969980"/>
              <a:gd name="connsiteY3" fmla="*/ 3078943 h 3078943"/>
              <a:gd name="connsiteX0" fmla="*/ 0 w 3925324"/>
              <a:gd name="connsiteY0" fmla="*/ 3092591 h 3092591"/>
              <a:gd name="connsiteX1" fmla="*/ 2808824 w 3925324"/>
              <a:gd name="connsiteY1" fmla="*/ 0 h 3092591"/>
              <a:gd name="connsiteX2" fmla="*/ 3925324 w 3925324"/>
              <a:gd name="connsiteY2" fmla="*/ 3078943 h 3092591"/>
              <a:gd name="connsiteX3" fmla="*/ 0 w 3925324"/>
              <a:gd name="connsiteY3" fmla="*/ 3092591 h 3092591"/>
              <a:gd name="connsiteX0" fmla="*/ 0 w 3415103"/>
              <a:gd name="connsiteY0" fmla="*/ 3092591 h 4495624"/>
              <a:gd name="connsiteX1" fmla="*/ 2808824 w 3415103"/>
              <a:gd name="connsiteY1" fmla="*/ 0 h 4495624"/>
              <a:gd name="connsiteX2" fmla="*/ 3415103 w 3415103"/>
              <a:gd name="connsiteY2" fmla="*/ 4495624 h 4495624"/>
              <a:gd name="connsiteX3" fmla="*/ 0 w 3415103"/>
              <a:gd name="connsiteY3" fmla="*/ 3092591 h 4495624"/>
              <a:gd name="connsiteX0" fmla="*/ 0 w 3537581"/>
              <a:gd name="connsiteY0" fmla="*/ 3092591 h 4270390"/>
              <a:gd name="connsiteX1" fmla="*/ 2808824 w 3537581"/>
              <a:gd name="connsiteY1" fmla="*/ 0 h 4270390"/>
              <a:gd name="connsiteX2" fmla="*/ 3537581 w 3537581"/>
              <a:gd name="connsiteY2" fmla="*/ 4270390 h 4270390"/>
              <a:gd name="connsiteX3" fmla="*/ 0 w 3537581"/>
              <a:gd name="connsiteY3" fmla="*/ 3092591 h 4270390"/>
              <a:gd name="connsiteX0" fmla="*/ 0 w 3192017"/>
              <a:gd name="connsiteY0" fmla="*/ 3092591 h 5914679"/>
              <a:gd name="connsiteX1" fmla="*/ 2808824 w 3192017"/>
              <a:gd name="connsiteY1" fmla="*/ 0 h 5914679"/>
              <a:gd name="connsiteX2" fmla="*/ 3192017 w 3192017"/>
              <a:gd name="connsiteY2" fmla="*/ 5914678 h 5914679"/>
              <a:gd name="connsiteX3" fmla="*/ 0 w 3192017"/>
              <a:gd name="connsiteY3" fmla="*/ 3092591 h 5914679"/>
            </a:gdLst>
            <a:ahLst/>
            <a:cxnLst>
              <a:cxn ang="0">
                <a:pos x="connsiteX0" y="connsiteY0"/>
              </a:cxn>
              <a:cxn ang="0">
                <a:pos x="connsiteX1" y="connsiteY1"/>
              </a:cxn>
              <a:cxn ang="0">
                <a:pos x="connsiteX2" y="connsiteY2"/>
              </a:cxn>
              <a:cxn ang="0">
                <a:pos x="connsiteX3" y="connsiteY3"/>
              </a:cxn>
            </a:cxnLst>
            <a:rect l="l" t="t" r="r" b="b"/>
            <a:pathLst>
              <a:path w="3192017" h="5914679">
                <a:moveTo>
                  <a:pt x="0" y="3092591"/>
                </a:moveTo>
                <a:lnTo>
                  <a:pt x="2808824" y="0"/>
                </a:lnTo>
                <a:lnTo>
                  <a:pt x="3192017" y="5914678"/>
                </a:lnTo>
                <a:lnTo>
                  <a:pt x="0" y="3092591"/>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p:cNvSpPr>
            <a:spLocks noGrp="1"/>
          </p:cNvSpPr>
          <p:nvPr>
            <p:ph idx="1"/>
          </p:nvPr>
        </p:nvSpPr>
        <p:spPr>
          <a:xfrm>
            <a:off x="59924" y="3010356"/>
            <a:ext cx="6536162" cy="2981711"/>
          </a:xfrm>
        </p:spPr>
        <p:txBody>
          <a:bodyPr>
            <a:normAutofit/>
          </a:bodyPr>
          <a:lstStyle/>
          <a:p>
            <a:pPr>
              <a:buFont typeface="Wingdings" panose="05000000000000000000" pitchFamily="2" charset="2"/>
              <a:buChar char="§"/>
            </a:pPr>
            <a:endParaRPr lang="en-GB" sz="2400" dirty="0">
              <a:solidFill>
                <a:srgbClr val="636F77"/>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en-GB" sz="2400" dirty="0">
              <a:solidFill>
                <a:srgbClr val="636F77"/>
              </a:solidFill>
              <a:latin typeface="Arial" panose="020B0604020202020204" pitchFamily="34" charset="0"/>
              <a:cs typeface="Arial" panose="020B0604020202020204" pitchFamily="34" charset="0"/>
            </a:endParaRPr>
          </a:p>
          <a:p>
            <a:endParaRPr lang="en-GB" sz="1000" dirty="0">
              <a:solidFill>
                <a:srgbClr val="636F77"/>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en-GB" sz="2400" dirty="0">
              <a:solidFill>
                <a:srgbClr val="636F77"/>
              </a:solidFill>
              <a:latin typeface="Arial" panose="020B0604020202020204" pitchFamily="34" charset="0"/>
              <a:cs typeface="Arial" panose="020B0604020202020204" pitchFamily="34" charset="0"/>
            </a:endParaRPr>
          </a:p>
        </p:txBody>
      </p:sp>
      <p:sp>
        <p:nvSpPr>
          <p:cNvPr id="7" name="TextBox 6"/>
          <p:cNvSpPr txBox="1"/>
          <p:nvPr/>
        </p:nvSpPr>
        <p:spPr>
          <a:xfrm>
            <a:off x="6661778" y="2295403"/>
            <a:ext cx="4632191" cy="1938992"/>
          </a:xfrm>
          <a:prstGeom prst="rect">
            <a:avLst/>
          </a:prstGeom>
          <a:noFill/>
        </p:spPr>
        <p:txBody>
          <a:bodyPr wrap="square" rtlCol="0">
            <a:spAutoFit/>
          </a:bodyPr>
          <a:lstStyle/>
          <a:p>
            <a:pPr algn="r"/>
            <a:r>
              <a:rPr lang="en-GB" sz="4000" b="1" dirty="0">
                <a:solidFill>
                  <a:schemeClr val="bg1"/>
                </a:solidFill>
                <a:latin typeface="Arial" panose="020B0604020202020204" pitchFamily="34" charset="0"/>
                <a:cs typeface="Arial" panose="020B0604020202020204" pitchFamily="34" charset="0"/>
              </a:rPr>
              <a:t>Thank you </a:t>
            </a:r>
          </a:p>
          <a:p>
            <a:pPr marL="342900" indent="-342900" algn="r">
              <a:buFont typeface="Arial" panose="020B0604020202020204" pitchFamily="34" charset="0"/>
              <a:buChar char="•"/>
            </a:pPr>
            <a:endParaRPr lang="en-GB" sz="4000" b="1" dirty="0">
              <a:solidFill>
                <a:schemeClr val="bg1"/>
              </a:solidFill>
              <a:latin typeface="Arial" panose="020B0604020202020204" pitchFamily="34" charset="0"/>
              <a:cs typeface="Arial" panose="020B0604020202020204" pitchFamily="34" charset="0"/>
            </a:endParaRPr>
          </a:p>
          <a:p>
            <a:pPr algn="r"/>
            <a:r>
              <a:rPr lang="en-GB" sz="4000" b="1" dirty="0">
                <a:solidFill>
                  <a:schemeClr val="bg1"/>
                </a:solidFill>
                <a:latin typeface="Arial" panose="020B0604020202020204" pitchFamily="34" charset="0"/>
                <a:cs typeface="Arial" panose="020B0604020202020204" pitchFamily="34" charset="0"/>
              </a:rPr>
              <a:t>Any Questions?</a:t>
            </a:r>
          </a:p>
        </p:txBody>
      </p:sp>
    </p:spTree>
    <p:extLst>
      <p:ext uri="{BB962C8B-B14F-4D97-AF65-F5344CB8AC3E}">
        <p14:creationId xmlns:p14="http://schemas.microsoft.com/office/powerpoint/2010/main" val="1206720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6103" y="-447789"/>
            <a:ext cx="5631534" cy="7381989"/>
          </a:xfrm>
          <a:prstGeom prst="rect">
            <a:avLst/>
          </a:prstGeom>
        </p:spPr>
      </p:pic>
      <p:sp>
        <p:nvSpPr>
          <p:cNvPr id="3" name="Content Placeholder 2"/>
          <p:cNvSpPr>
            <a:spLocks noGrp="1"/>
          </p:cNvSpPr>
          <p:nvPr>
            <p:ph idx="1"/>
          </p:nvPr>
        </p:nvSpPr>
        <p:spPr>
          <a:xfrm>
            <a:off x="257577" y="2671439"/>
            <a:ext cx="7887066" cy="2353707"/>
          </a:xfrm>
        </p:spPr>
        <p:txBody>
          <a:bodyPr>
            <a:noAutofit/>
          </a:bodyPr>
          <a:lstStyle/>
          <a:p>
            <a:r>
              <a:rPr lang="en-GB" sz="2000" dirty="0">
                <a:latin typeface="Arial" panose="020B0604020202020204" pitchFamily="34" charset="0"/>
                <a:cs typeface="Arial" panose="020B0604020202020204" pitchFamily="34" charset="0"/>
              </a:rPr>
              <a:t>Strategic Asset Management Contract </a:t>
            </a:r>
          </a:p>
          <a:p>
            <a:r>
              <a:rPr lang="en-GB" sz="2000" dirty="0">
                <a:latin typeface="Arial" panose="020B0604020202020204" pitchFamily="34" charset="0"/>
                <a:cs typeface="Arial" panose="020B0604020202020204" pitchFamily="34" charset="0"/>
              </a:rPr>
              <a:t>Repairs, Gas, Planned Maintenance, Voids</a:t>
            </a:r>
          </a:p>
          <a:p>
            <a:r>
              <a:rPr lang="en-GB" sz="2000" dirty="0">
                <a:latin typeface="Arial" panose="020B0604020202020204" pitchFamily="34" charset="0"/>
                <a:cs typeface="Arial" panose="020B0604020202020204" pitchFamily="34" charset="0"/>
              </a:rPr>
              <a:t>Go live 1st July 2016</a:t>
            </a:r>
          </a:p>
          <a:p>
            <a:r>
              <a:rPr lang="en-GB" sz="2000" dirty="0">
                <a:latin typeface="Arial" panose="020B0604020202020204" pitchFamily="34" charset="0"/>
                <a:cs typeface="Arial" panose="020B0604020202020204" pitchFamily="34" charset="0"/>
              </a:rPr>
              <a:t>Co-locating at </a:t>
            </a:r>
            <a:r>
              <a:rPr lang="en-GB" sz="2000" dirty="0" err="1">
                <a:latin typeface="Arial" panose="020B0604020202020204" pitchFamily="34" charset="0"/>
                <a:cs typeface="Arial" panose="020B0604020202020204" pitchFamily="34" charset="0"/>
              </a:rPr>
              <a:t>Barleylands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Established repairs contact centre</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727" y="6006734"/>
            <a:ext cx="995730" cy="61855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57913" y="6006734"/>
            <a:ext cx="1633201" cy="355423"/>
          </a:xfrm>
          <a:prstGeom prst="rect">
            <a:avLst/>
          </a:prstGeom>
        </p:spPr>
      </p:pic>
      <p:sp>
        <p:nvSpPr>
          <p:cNvPr id="10" name="Rectangle 5"/>
          <p:cNvSpPr/>
          <p:nvPr/>
        </p:nvSpPr>
        <p:spPr>
          <a:xfrm flipV="1">
            <a:off x="8748072" y="5620966"/>
            <a:ext cx="4953555" cy="1482381"/>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5"/>
          <p:cNvSpPr/>
          <p:nvPr/>
        </p:nvSpPr>
        <p:spPr>
          <a:xfrm rot="10800000" flipV="1">
            <a:off x="5761677" y="-239381"/>
            <a:ext cx="4110129" cy="1229981"/>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5"/>
          <p:cNvSpPr/>
          <p:nvPr/>
        </p:nvSpPr>
        <p:spPr>
          <a:xfrm rot="10800000" flipV="1">
            <a:off x="-476694" y="-382310"/>
            <a:ext cx="6820343" cy="2041030"/>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43114" y="-47033"/>
            <a:ext cx="5495949" cy="1205057"/>
          </a:xfrm>
        </p:spPr>
        <p:txBody>
          <a:bodyPr>
            <a:normAutofit/>
          </a:bodyPr>
          <a:lstStyle/>
          <a:p>
            <a:r>
              <a:rPr lang="en-GB" sz="3200" b="1" dirty="0">
                <a:solidFill>
                  <a:schemeClr val="bg1"/>
                </a:solidFill>
                <a:latin typeface="Arial" panose="020B0604020202020204" pitchFamily="34" charset="0"/>
                <a:cs typeface="Arial" panose="020B0604020202020204" pitchFamily="34" charset="0"/>
              </a:rPr>
              <a:t>The Contract</a:t>
            </a:r>
          </a:p>
        </p:txBody>
      </p:sp>
    </p:spTree>
    <p:extLst>
      <p:ext uri="{BB962C8B-B14F-4D97-AF65-F5344CB8AC3E}">
        <p14:creationId xmlns:p14="http://schemas.microsoft.com/office/powerpoint/2010/main" val="4219217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1"/>
          <p:cNvSpPr/>
          <p:nvPr/>
        </p:nvSpPr>
        <p:spPr>
          <a:xfrm flipH="1">
            <a:off x="-132189" y="-89209"/>
            <a:ext cx="7251551" cy="7000976"/>
          </a:xfrm>
          <a:custGeom>
            <a:avLst/>
            <a:gdLst>
              <a:gd name="connsiteX0" fmla="*/ 7184571 w 7184571"/>
              <a:gd name="connsiteY0" fmla="*/ 7119258 h 7135586"/>
              <a:gd name="connsiteX1" fmla="*/ 2041071 w 7184571"/>
              <a:gd name="connsiteY1" fmla="*/ 7135586 h 7135586"/>
              <a:gd name="connsiteX2" fmla="*/ 0 w 7184571"/>
              <a:gd name="connsiteY2" fmla="*/ 2498272 h 7135586"/>
              <a:gd name="connsiteX3" fmla="*/ 1518557 w 7184571"/>
              <a:gd name="connsiteY3" fmla="*/ 16329 h 7135586"/>
              <a:gd name="connsiteX4" fmla="*/ 7102929 w 7184571"/>
              <a:gd name="connsiteY4" fmla="*/ 0 h 7135586"/>
              <a:gd name="connsiteX5" fmla="*/ 7184571 w 7184571"/>
              <a:gd name="connsiteY5" fmla="*/ 7119258 h 7135586"/>
              <a:gd name="connsiteX0" fmla="*/ 7184571 w 7184571"/>
              <a:gd name="connsiteY0" fmla="*/ 7119258 h 7145993"/>
              <a:gd name="connsiteX1" fmla="*/ 2228108 w 7184571"/>
              <a:gd name="connsiteY1" fmla="*/ 7145993 h 7145993"/>
              <a:gd name="connsiteX2" fmla="*/ 0 w 7184571"/>
              <a:gd name="connsiteY2" fmla="*/ 2498272 h 7145993"/>
              <a:gd name="connsiteX3" fmla="*/ 1518557 w 7184571"/>
              <a:gd name="connsiteY3" fmla="*/ 16329 h 7145993"/>
              <a:gd name="connsiteX4" fmla="*/ 7102929 w 7184571"/>
              <a:gd name="connsiteY4" fmla="*/ 0 h 7145993"/>
              <a:gd name="connsiteX5" fmla="*/ 7184571 w 7184571"/>
              <a:gd name="connsiteY5" fmla="*/ 7119258 h 7145993"/>
              <a:gd name="connsiteX0" fmla="*/ 7184571 w 7987421"/>
              <a:gd name="connsiteY0" fmla="*/ 7119258 h 7145993"/>
              <a:gd name="connsiteX1" fmla="*/ 2228108 w 7987421"/>
              <a:gd name="connsiteY1" fmla="*/ 7145993 h 7145993"/>
              <a:gd name="connsiteX2" fmla="*/ 0 w 7987421"/>
              <a:gd name="connsiteY2" fmla="*/ 2498272 h 7145993"/>
              <a:gd name="connsiteX3" fmla="*/ 1518557 w 7987421"/>
              <a:gd name="connsiteY3" fmla="*/ 16329 h 7145993"/>
              <a:gd name="connsiteX4" fmla="*/ 7987421 w 7987421"/>
              <a:gd name="connsiteY4" fmla="*/ 0 h 7145993"/>
              <a:gd name="connsiteX5" fmla="*/ 7184571 w 7987421"/>
              <a:gd name="connsiteY5" fmla="*/ 7119258 h 7145993"/>
              <a:gd name="connsiteX0" fmla="*/ 8016414 w 8016414"/>
              <a:gd name="connsiteY0" fmla="*/ 7177852 h 7177852"/>
              <a:gd name="connsiteX1" fmla="*/ 2228108 w 8016414"/>
              <a:gd name="connsiteY1" fmla="*/ 7145993 h 7177852"/>
              <a:gd name="connsiteX2" fmla="*/ 0 w 8016414"/>
              <a:gd name="connsiteY2" fmla="*/ 2498272 h 7177852"/>
              <a:gd name="connsiteX3" fmla="*/ 1518557 w 8016414"/>
              <a:gd name="connsiteY3" fmla="*/ 16329 h 7177852"/>
              <a:gd name="connsiteX4" fmla="*/ 7987421 w 8016414"/>
              <a:gd name="connsiteY4" fmla="*/ 0 h 7177852"/>
              <a:gd name="connsiteX5" fmla="*/ 8016414 w 8016414"/>
              <a:gd name="connsiteY5" fmla="*/ 7177852 h 717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16414" h="7177852">
                <a:moveTo>
                  <a:pt x="8016414" y="7177852"/>
                </a:moveTo>
                <a:lnTo>
                  <a:pt x="2228108" y="7145993"/>
                </a:lnTo>
                <a:lnTo>
                  <a:pt x="0" y="2498272"/>
                </a:lnTo>
                <a:lnTo>
                  <a:pt x="1518557" y="16329"/>
                </a:lnTo>
                <a:lnTo>
                  <a:pt x="7987421" y="0"/>
                </a:lnTo>
                <a:lnTo>
                  <a:pt x="8016414" y="7177852"/>
                </a:lnTo>
                <a:close/>
              </a:path>
            </a:pathLst>
          </a:custGeom>
          <a:solidFill>
            <a:srgbClr val="636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itle 1"/>
          <p:cNvSpPr txBox="1">
            <a:spLocks/>
          </p:cNvSpPr>
          <p:nvPr/>
        </p:nvSpPr>
        <p:spPr>
          <a:xfrm>
            <a:off x="234950" y="157224"/>
            <a:ext cx="5708831" cy="772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panose="020B0604020202020204" pitchFamily="34" charset="0"/>
                <a:cs typeface="Arial" panose="020B0604020202020204" pitchFamily="34" charset="0"/>
              </a:rPr>
              <a:t>Social Value Commitments</a:t>
            </a:r>
          </a:p>
        </p:txBody>
      </p:sp>
      <p:sp>
        <p:nvSpPr>
          <p:cNvPr id="11" name="Isosceles Triangle 10"/>
          <p:cNvSpPr/>
          <p:nvPr/>
        </p:nvSpPr>
        <p:spPr>
          <a:xfrm>
            <a:off x="2336800" y="4914899"/>
            <a:ext cx="5128660" cy="1993692"/>
          </a:xfrm>
          <a:custGeom>
            <a:avLst/>
            <a:gdLst>
              <a:gd name="connsiteX0" fmla="*/ 0 w 2969980"/>
              <a:gd name="connsiteY0" fmla="*/ 2560328 h 2560328"/>
              <a:gd name="connsiteX1" fmla="*/ 1484990 w 2969980"/>
              <a:gd name="connsiteY1" fmla="*/ 0 h 2560328"/>
              <a:gd name="connsiteX2" fmla="*/ 2969980 w 2969980"/>
              <a:gd name="connsiteY2" fmla="*/ 2560328 h 2560328"/>
              <a:gd name="connsiteX3" fmla="*/ 0 w 2969980"/>
              <a:gd name="connsiteY3" fmla="*/ 2560328 h 2560328"/>
              <a:gd name="connsiteX0" fmla="*/ 0 w 2969980"/>
              <a:gd name="connsiteY0" fmla="*/ 3038000 h 3038000"/>
              <a:gd name="connsiteX1" fmla="*/ 1867128 w 2969980"/>
              <a:gd name="connsiteY1" fmla="*/ 0 h 3038000"/>
              <a:gd name="connsiteX2" fmla="*/ 2969980 w 2969980"/>
              <a:gd name="connsiteY2" fmla="*/ 3038000 h 3038000"/>
              <a:gd name="connsiteX3" fmla="*/ 0 w 2969980"/>
              <a:gd name="connsiteY3" fmla="*/ 3038000 h 3038000"/>
              <a:gd name="connsiteX0" fmla="*/ 0 w 2969980"/>
              <a:gd name="connsiteY0" fmla="*/ 3078943 h 3078943"/>
              <a:gd name="connsiteX1" fmla="*/ 1853480 w 2969980"/>
              <a:gd name="connsiteY1" fmla="*/ 0 h 3078943"/>
              <a:gd name="connsiteX2" fmla="*/ 2969980 w 2969980"/>
              <a:gd name="connsiteY2" fmla="*/ 3078943 h 3078943"/>
              <a:gd name="connsiteX3" fmla="*/ 0 w 2969980"/>
              <a:gd name="connsiteY3" fmla="*/ 3078943 h 3078943"/>
              <a:gd name="connsiteX0" fmla="*/ 0 w 3925324"/>
              <a:gd name="connsiteY0" fmla="*/ 3092591 h 3092591"/>
              <a:gd name="connsiteX1" fmla="*/ 2808824 w 3925324"/>
              <a:gd name="connsiteY1" fmla="*/ 0 h 3092591"/>
              <a:gd name="connsiteX2" fmla="*/ 3925324 w 3925324"/>
              <a:gd name="connsiteY2" fmla="*/ 3078943 h 3092591"/>
              <a:gd name="connsiteX3" fmla="*/ 0 w 3925324"/>
              <a:gd name="connsiteY3" fmla="*/ 3092591 h 3092591"/>
              <a:gd name="connsiteX0" fmla="*/ 0 w 3925324"/>
              <a:gd name="connsiteY0" fmla="*/ 3900651 h 3900651"/>
              <a:gd name="connsiteX1" fmla="*/ 2279234 w 3925324"/>
              <a:gd name="connsiteY1" fmla="*/ 0 h 3900651"/>
              <a:gd name="connsiteX2" fmla="*/ 3925324 w 3925324"/>
              <a:gd name="connsiteY2" fmla="*/ 3887003 h 3900651"/>
              <a:gd name="connsiteX3" fmla="*/ 0 w 3925324"/>
              <a:gd name="connsiteY3" fmla="*/ 3900651 h 3900651"/>
              <a:gd name="connsiteX0" fmla="*/ 0 w 5878191"/>
              <a:gd name="connsiteY0" fmla="*/ 3900651 h 3900651"/>
              <a:gd name="connsiteX1" fmla="*/ 2279234 w 5878191"/>
              <a:gd name="connsiteY1" fmla="*/ 0 h 3900651"/>
              <a:gd name="connsiteX2" fmla="*/ 5878191 w 5878191"/>
              <a:gd name="connsiteY2" fmla="*/ 3873971 h 3900651"/>
              <a:gd name="connsiteX3" fmla="*/ 0 w 5878191"/>
              <a:gd name="connsiteY3" fmla="*/ 3900651 h 3900651"/>
              <a:gd name="connsiteX0" fmla="*/ 0 w 5878191"/>
              <a:gd name="connsiteY0" fmla="*/ 3887617 h 3887617"/>
              <a:gd name="connsiteX1" fmla="*/ 2337158 w 5878191"/>
              <a:gd name="connsiteY1" fmla="*/ 0 h 3887617"/>
              <a:gd name="connsiteX2" fmla="*/ 5878191 w 5878191"/>
              <a:gd name="connsiteY2" fmla="*/ 3860937 h 3887617"/>
              <a:gd name="connsiteX3" fmla="*/ 0 w 5878191"/>
              <a:gd name="connsiteY3" fmla="*/ 3887617 h 3887617"/>
              <a:gd name="connsiteX0" fmla="*/ 0 w 5900175"/>
              <a:gd name="connsiteY0" fmla="*/ 3887617 h 3887617"/>
              <a:gd name="connsiteX1" fmla="*/ 2359142 w 5900175"/>
              <a:gd name="connsiteY1" fmla="*/ 0 h 3887617"/>
              <a:gd name="connsiteX2" fmla="*/ 5900175 w 5900175"/>
              <a:gd name="connsiteY2" fmla="*/ 3860937 h 3887617"/>
              <a:gd name="connsiteX3" fmla="*/ 0 w 5900175"/>
              <a:gd name="connsiteY3" fmla="*/ 3887617 h 3887617"/>
              <a:gd name="connsiteX0" fmla="*/ 0 w 5900175"/>
              <a:gd name="connsiteY0" fmla="*/ 3906250 h 3906250"/>
              <a:gd name="connsiteX1" fmla="*/ 2392118 w 5900175"/>
              <a:gd name="connsiteY1" fmla="*/ 0 h 3906250"/>
              <a:gd name="connsiteX2" fmla="*/ 5900175 w 5900175"/>
              <a:gd name="connsiteY2" fmla="*/ 3879570 h 3906250"/>
              <a:gd name="connsiteX3" fmla="*/ 0 w 5900175"/>
              <a:gd name="connsiteY3" fmla="*/ 3906250 h 3906250"/>
              <a:gd name="connsiteX0" fmla="*/ 0 w 5918495"/>
              <a:gd name="connsiteY0" fmla="*/ 3900039 h 3900039"/>
              <a:gd name="connsiteX1" fmla="*/ 2410438 w 5918495"/>
              <a:gd name="connsiteY1" fmla="*/ 0 h 3900039"/>
              <a:gd name="connsiteX2" fmla="*/ 5918495 w 5918495"/>
              <a:gd name="connsiteY2" fmla="*/ 3879570 h 3900039"/>
              <a:gd name="connsiteX3" fmla="*/ 0 w 5918495"/>
              <a:gd name="connsiteY3" fmla="*/ 3900039 h 3900039"/>
            </a:gdLst>
            <a:ahLst/>
            <a:cxnLst>
              <a:cxn ang="0">
                <a:pos x="connsiteX0" y="connsiteY0"/>
              </a:cxn>
              <a:cxn ang="0">
                <a:pos x="connsiteX1" y="connsiteY1"/>
              </a:cxn>
              <a:cxn ang="0">
                <a:pos x="connsiteX2" y="connsiteY2"/>
              </a:cxn>
              <a:cxn ang="0">
                <a:pos x="connsiteX3" y="connsiteY3"/>
              </a:cxn>
            </a:cxnLst>
            <a:rect l="l" t="t" r="r" b="b"/>
            <a:pathLst>
              <a:path w="5918495" h="3900039">
                <a:moveTo>
                  <a:pt x="0" y="3900039"/>
                </a:moveTo>
                <a:lnTo>
                  <a:pt x="2410438" y="0"/>
                </a:lnTo>
                <a:lnTo>
                  <a:pt x="5918495" y="3879570"/>
                </a:lnTo>
                <a:lnTo>
                  <a:pt x="0" y="3900039"/>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Isosceles Triangle 10"/>
          <p:cNvSpPr/>
          <p:nvPr/>
        </p:nvSpPr>
        <p:spPr>
          <a:xfrm rot="19454330" flipH="1">
            <a:off x="-895905" y="1875464"/>
            <a:ext cx="8228574" cy="4210204"/>
          </a:xfrm>
          <a:custGeom>
            <a:avLst/>
            <a:gdLst>
              <a:gd name="connsiteX0" fmla="*/ 0 w 2969980"/>
              <a:gd name="connsiteY0" fmla="*/ 2560328 h 2560328"/>
              <a:gd name="connsiteX1" fmla="*/ 1484990 w 2969980"/>
              <a:gd name="connsiteY1" fmla="*/ 0 h 2560328"/>
              <a:gd name="connsiteX2" fmla="*/ 2969980 w 2969980"/>
              <a:gd name="connsiteY2" fmla="*/ 2560328 h 2560328"/>
              <a:gd name="connsiteX3" fmla="*/ 0 w 2969980"/>
              <a:gd name="connsiteY3" fmla="*/ 2560328 h 2560328"/>
              <a:gd name="connsiteX0" fmla="*/ 0 w 2969980"/>
              <a:gd name="connsiteY0" fmla="*/ 3038000 h 3038000"/>
              <a:gd name="connsiteX1" fmla="*/ 1867128 w 2969980"/>
              <a:gd name="connsiteY1" fmla="*/ 0 h 3038000"/>
              <a:gd name="connsiteX2" fmla="*/ 2969980 w 2969980"/>
              <a:gd name="connsiteY2" fmla="*/ 3038000 h 3038000"/>
              <a:gd name="connsiteX3" fmla="*/ 0 w 2969980"/>
              <a:gd name="connsiteY3" fmla="*/ 3038000 h 3038000"/>
              <a:gd name="connsiteX0" fmla="*/ 0 w 2969980"/>
              <a:gd name="connsiteY0" fmla="*/ 3078943 h 3078943"/>
              <a:gd name="connsiteX1" fmla="*/ 1853480 w 2969980"/>
              <a:gd name="connsiteY1" fmla="*/ 0 h 3078943"/>
              <a:gd name="connsiteX2" fmla="*/ 2969980 w 2969980"/>
              <a:gd name="connsiteY2" fmla="*/ 3078943 h 3078943"/>
              <a:gd name="connsiteX3" fmla="*/ 0 w 2969980"/>
              <a:gd name="connsiteY3" fmla="*/ 3078943 h 3078943"/>
              <a:gd name="connsiteX0" fmla="*/ 0 w 3925324"/>
              <a:gd name="connsiteY0" fmla="*/ 3092591 h 3092591"/>
              <a:gd name="connsiteX1" fmla="*/ 2808824 w 3925324"/>
              <a:gd name="connsiteY1" fmla="*/ 0 h 3092591"/>
              <a:gd name="connsiteX2" fmla="*/ 3925324 w 3925324"/>
              <a:gd name="connsiteY2" fmla="*/ 3078943 h 3092591"/>
              <a:gd name="connsiteX3" fmla="*/ 0 w 3925324"/>
              <a:gd name="connsiteY3" fmla="*/ 3092591 h 3092591"/>
              <a:gd name="connsiteX0" fmla="*/ 0 w 3415103"/>
              <a:gd name="connsiteY0" fmla="*/ 3092591 h 4495624"/>
              <a:gd name="connsiteX1" fmla="*/ 2808824 w 3415103"/>
              <a:gd name="connsiteY1" fmla="*/ 0 h 4495624"/>
              <a:gd name="connsiteX2" fmla="*/ 3415103 w 3415103"/>
              <a:gd name="connsiteY2" fmla="*/ 4495624 h 4495624"/>
              <a:gd name="connsiteX3" fmla="*/ 0 w 3415103"/>
              <a:gd name="connsiteY3" fmla="*/ 3092591 h 4495624"/>
              <a:gd name="connsiteX0" fmla="*/ 0 w 3537581"/>
              <a:gd name="connsiteY0" fmla="*/ 3092591 h 4270390"/>
              <a:gd name="connsiteX1" fmla="*/ 2808824 w 3537581"/>
              <a:gd name="connsiteY1" fmla="*/ 0 h 4270390"/>
              <a:gd name="connsiteX2" fmla="*/ 3537581 w 3537581"/>
              <a:gd name="connsiteY2" fmla="*/ 4270390 h 4270390"/>
              <a:gd name="connsiteX3" fmla="*/ 0 w 3537581"/>
              <a:gd name="connsiteY3" fmla="*/ 3092591 h 4270390"/>
            </a:gdLst>
            <a:ahLst/>
            <a:cxnLst>
              <a:cxn ang="0">
                <a:pos x="connsiteX0" y="connsiteY0"/>
              </a:cxn>
              <a:cxn ang="0">
                <a:pos x="connsiteX1" y="connsiteY1"/>
              </a:cxn>
              <a:cxn ang="0">
                <a:pos x="connsiteX2" y="connsiteY2"/>
              </a:cxn>
              <a:cxn ang="0">
                <a:pos x="connsiteX3" y="connsiteY3"/>
              </a:cxn>
            </a:cxnLst>
            <a:rect l="l" t="t" r="r" b="b"/>
            <a:pathLst>
              <a:path w="3537581" h="4270390">
                <a:moveTo>
                  <a:pt x="0" y="3092591"/>
                </a:moveTo>
                <a:lnTo>
                  <a:pt x="2808824" y="0"/>
                </a:lnTo>
                <a:lnTo>
                  <a:pt x="3537581" y="4270390"/>
                </a:lnTo>
                <a:lnTo>
                  <a:pt x="0" y="3092591"/>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727" y="6006734"/>
            <a:ext cx="995730" cy="618560"/>
          </a:xfrm>
          <a:prstGeom prst="rect">
            <a:avLst/>
          </a:prstGeom>
        </p:spPr>
      </p:pic>
      <p:sp>
        <p:nvSpPr>
          <p:cNvPr id="34" name="TextBox 33"/>
          <p:cNvSpPr txBox="1"/>
          <p:nvPr/>
        </p:nvSpPr>
        <p:spPr>
          <a:xfrm>
            <a:off x="250901" y="1016847"/>
            <a:ext cx="5511878" cy="4985980"/>
          </a:xfrm>
          <a:prstGeom prst="rect">
            <a:avLst/>
          </a:prstGeom>
          <a:noFill/>
        </p:spPr>
        <p:txBody>
          <a:bodyPr wrap="square" rtlCol="0">
            <a:spAutoFit/>
          </a:bodyPr>
          <a:lstStyle/>
          <a:p>
            <a:pPr marL="342900" indent="-342900">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BasWorx</a:t>
            </a:r>
          </a:p>
          <a:p>
            <a:endParaRPr lang="en-GB"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Apprenticeships</a:t>
            </a:r>
          </a:p>
          <a:p>
            <a:pPr marL="342900" indent="-342900">
              <a:buFont typeface="Arial" panose="020B0604020202020204" pitchFamily="34" charset="0"/>
              <a:buChar char="•"/>
            </a:pPr>
            <a:endParaRPr lang="en-GB"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Skills Training</a:t>
            </a:r>
          </a:p>
          <a:p>
            <a:pPr marL="342900" indent="-342900">
              <a:buFont typeface="Arial" panose="020B0604020202020204" pitchFamily="34" charset="0"/>
              <a:buChar char="•"/>
            </a:pPr>
            <a:endParaRPr lang="en-GB"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Employment Opportunities</a:t>
            </a:r>
          </a:p>
          <a:p>
            <a:endParaRPr lang="en-GB"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Engaging with schools</a:t>
            </a:r>
          </a:p>
          <a:p>
            <a:endParaRPr lang="en-GB"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Supporting unemployed residents</a:t>
            </a:r>
          </a:p>
          <a:p>
            <a:pPr marL="342900" indent="-342900">
              <a:buFont typeface="Arial" panose="020B0604020202020204" pitchFamily="34" charset="0"/>
              <a:buChar char="•"/>
            </a:pPr>
            <a:endParaRPr lang="en-GB"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Resident training</a:t>
            </a:r>
          </a:p>
          <a:p>
            <a:endParaRPr lang="en-GB"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Supply Chain</a:t>
            </a:r>
          </a:p>
          <a:p>
            <a:endParaRPr lang="en-GB" sz="16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67671" y="10063"/>
            <a:ext cx="2029196" cy="1361582"/>
          </a:xfrm>
          <a:prstGeom prst="rect">
            <a:avLst/>
          </a:prstGeom>
        </p:spPr>
      </p:pic>
      <p:sp>
        <p:nvSpPr>
          <p:cNvPr id="5" name="AutoShape 2" descr="Image result for job centre plu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Image result for job centre plus"/>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0" descr="Image result for job centre plus"/>
          <p:cNvSpPr>
            <a:spLocks noChangeAspect="1" noChangeArrowheads="1"/>
          </p:cNvSpPr>
          <p:nvPr/>
        </p:nvSpPr>
        <p:spPr bwMode="auto">
          <a:xfrm>
            <a:off x="2730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2" descr="Image result for job centre plus"/>
          <p:cNvSpPr>
            <a:spLocks noChangeAspect="1" noChangeArrowheads="1"/>
          </p:cNvSpPr>
          <p:nvPr/>
        </p:nvSpPr>
        <p:spPr bwMode="auto">
          <a:xfrm>
            <a:off x="42545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41273" y="3115333"/>
            <a:ext cx="1664174" cy="796723"/>
          </a:xfrm>
          <a:prstGeom prst="rect">
            <a:avLst/>
          </a:prstGeom>
        </p:spPr>
      </p:pic>
      <p:sp>
        <p:nvSpPr>
          <p:cNvPr id="14" name="AutoShape 14" descr="Image result for the princes tru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6" descr="Image resul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18" descr="Image resul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AutoShape 20" descr="Image resul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6" name="Picture 22" descr="Prince's Tru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02035" y="3458802"/>
            <a:ext cx="2257425" cy="857251"/>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4" descr="Cec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AutoShape 26" descr="Cec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AutoShape 28" descr="Image result for Enterprise advisors"/>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AutoShape 30" descr="Image result for Enterprise advisors"/>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06152" y="4583739"/>
            <a:ext cx="1686633" cy="883031"/>
          </a:xfrm>
          <a:prstGeom prst="rect">
            <a:avLst/>
          </a:prstGeom>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43701" y="4289600"/>
            <a:ext cx="2425817" cy="629092"/>
          </a:xfrm>
          <a:prstGeom prst="rect">
            <a:avLst/>
          </a:prstGeom>
        </p:spPr>
      </p:pic>
      <p:pic>
        <p:nvPicPr>
          <p:cNvPr id="25" name="Picture 24"/>
          <p:cNvPicPr>
            <a:picLocks noChangeAspect="1"/>
          </p:cNvPicPr>
          <p:nvPr/>
        </p:nvPicPr>
        <p:blipFill>
          <a:blip r:embed="rId9"/>
          <a:stretch>
            <a:fillRect/>
          </a:stretch>
        </p:blipFill>
        <p:spPr>
          <a:xfrm>
            <a:off x="7171364" y="5242931"/>
            <a:ext cx="2457450" cy="409575"/>
          </a:xfrm>
          <a:prstGeom prst="rect">
            <a:avLst/>
          </a:prstGeom>
        </p:spPr>
      </p:pic>
      <p:pic>
        <p:nvPicPr>
          <p:cNvPr id="27" name="Picture 26"/>
          <p:cNvPicPr>
            <a:picLocks noChangeAspect="1"/>
          </p:cNvPicPr>
          <p:nvPr/>
        </p:nvPicPr>
        <p:blipFill>
          <a:blip r:embed="rId10"/>
          <a:stretch>
            <a:fillRect/>
          </a:stretch>
        </p:blipFill>
        <p:spPr>
          <a:xfrm>
            <a:off x="9628814" y="5734456"/>
            <a:ext cx="2009555" cy="784983"/>
          </a:xfrm>
          <a:prstGeom prst="rect">
            <a:avLst/>
          </a:prstGeom>
        </p:spPr>
      </p:pic>
      <p:pic>
        <p:nvPicPr>
          <p:cNvPr id="35" name="Picture 34"/>
          <p:cNvPicPr>
            <a:picLocks noChangeAspect="1"/>
          </p:cNvPicPr>
          <p:nvPr/>
        </p:nvPicPr>
        <p:blipFill>
          <a:blip r:embed="rId11"/>
          <a:stretch>
            <a:fillRect/>
          </a:stretch>
        </p:blipFill>
        <p:spPr>
          <a:xfrm>
            <a:off x="8576754" y="634185"/>
            <a:ext cx="1709285" cy="1091471"/>
          </a:xfrm>
          <a:prstGeom prst="rect">
            <a:avLst/>
          </a:prstGeom>
        </p:spPr>
      </p:pic>
      <p:pic>
        <p:nvPicPr>
          <p:cNvPr id="4" name="Picture 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659288" y="1972469"/>
            <a:ext cx="1901380" cy="957028"/>
          </a:xfrm>
          <a:prstGeom prst="rect">
            <a:avLst/>
          </a:prstGeom>
        </p:spPr>
      </p:pic>
      <p:pic>
        <p:nvPicPr>
          <p:cNvPr id="8" name="Picture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67766" y="2061507"/>
            <a:ext cx="987865" cy="414903"/>
          </a:xfrm>
          <a:prstGeom prst="rect">
            <a:avLst/>
          </a:prstGeom>
        </p:spPr>
      </p:pic>
      <p:pic>
        <p:nvPicPr>
          <p:cNvPr id="12" name="Picture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713217" y="58458"/>
            <a:ext cx="1948744" cy="1741798"/>
          </a:xfrm>
          <a:prstGeom prst="rect">
            <a:avLst/>
          </a:prstGeom>
        </p:spPr>
      </p:pic>
      <p:pic>
        <p:nvPicPr>
          <p:cNvPr id="37" name="Picture 3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557913" y="6006734"/>
            <a:ext cx="1633201" cy="355422"/>
          </a:xfrm>
          <a:prstGeom prst="rect">
            <a:avLst/>
          </a:prstGeom>
        </p:spPr>
      </p:pic>
    </p:spTree>
    <p:extLst>
      <p:ext uri="{BB962C8B-B14F-4D97-AF65-F5344CB8AC3E}">
        <p14:creationId xmlns:p14="http://schemas.microsoft.com/office/powerpoint/2010/main" val="3222471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20580" y="0"/>
            <a:ext cx="5414295" cy="6857999"/>
          </a:xfrm>
          <a:prstGeom prst="rect">
            <a:avLst/>
          </a:prstGeom>
        </p:spPr>
      </p:pic>
      <p:sp>
        <p:nvSpPr>
          <p:cNvPr id="2" name="Content Placeholder 1"/>
          <p:cNvSpPr>
            <a:spLocks noGrp="1"/>
          </p:cNvSpPr>
          <p:nvPr>
            <p:ph idx="1"/>
          </p:nvPr>
        </p:nvSpPr>
        <p:spPr>
          <a:xfrm>
            <a:off x="240602" y="2244603"/>
            <a:ext cx="6484047" cy="3406467"/>
          </a:xfrm>
        </p:spPr>
        <p:txBody>
          <a:bodyPr>
            <a:noAutofit/>
          </a:bodyPr>
          <a:lstStyle/>
          <a:p>
            <a:pPr>
              <a:lnSpc>
                <a:spcPct val="100000"/>
              </a:lnSpc>
            </a:pPr>
            <a:r>
              <a:rPr lang="en-GB" sz="2000" b="1" dirty="0">
                <a:latin typeface="Arial" panose="020B0604020202020204" pitchFamily="34" charset="0"/>
                <a:cs typeface="Arial" panose="020B0604020202020204" pitchFamily="34" charset="0"/>
              </a:rPr>
              <a:t>The apprenticeship levy – employers pay 0.5%</a:t>
            </a:r>
            <a:r>
              <a:rPr lang="en-GB" sz="2000" dirty="0">
                <a:latin typeface="Arial" panose="020B0604020202020204" pitchFamily="34" charset="0"/>
                <a:cs typeface="Arial" panose="020B0604020202020204" pitchFamily="34" charset="0"/>
              </a:rPr>
              <a:t> of pay bill, through PAYE on </a:t>
            </a:r>
            <a:r>
              <a:rPr lang="en-GB" sz="2000" b="1" dirty="0">
                <a:latin typeface="Arial" panose="020B0604020202020204" pitchFamily="34" charset="0"/>
                <a:cs typeface="Arial" panose="020B0604020202020204" pitchFamily="34" charset="0"/>
              </a:rPr>
              <a:t>pay bill in excess of £3m</a:t>
            </a:r>
          </a:p>
          <a:p>
            <a:pPr>
              <a:lnSpc>
                <a:spcPct val="100000"/>
              </a:lnSpc>
            </a:pPr>
            <a:r>
              <a:rPr lang="en-GB" sz="2000" dirty="0">
                <a:latin typeface="Arial" panose="020B0604020202020204" pitchFamily="34" charset="0"/>
                <a:cs typeface="Arial" panose="020B0604020202020204" pitchFamily="34" charset="0"/>
              </a:rPr>
              <a:t>Introduction of the levy has changed employers approach to apprenticeships:</a:t>
            </a:r>
          </a:p>
          <a:p>
            <a:pPr marL="0" indent="0">
              <a:lnSpc>
                <a:spcPct val="100000"/>
              </a:lnSpc>
              <a:buNone/>
            </a:pPr>
            <a:r>
              <a:rPr lang="en-GB" sz="2000" dirty="0">
                <a:latin typeface="Arial" panose="020B0604020202020204" pitchFamily="34" charset="0"/>
                <a:cs typeface="Arial" panose="020B0604020202020204" pitchFamily="34" charset="0"/>
              </a:rPr>
              <a:t>   - Apprenticeships are for all ages</a:t>
            </a:r>
          </a:p>
          <a:p>
            <a:pPr marL="0" indent="0">
              <a:lnSpc>
                <a:spcPct val="100000"/>
              </a:lnSpc>
              <a:spcAft>
                <a:spcPts val="450"/>
              </a:spcAft>
              <a:buNone/>
            </a:pPr>
            <a:r>
              <a:rPr lang="en-GB" sz="2000" dirty="0">
                <a:latin typeface="Arial" panose="020B0604020202020204" pitchFamily="34" charset="0"/>
                <a:cs typeface="Arial" panose="020B0604020202020204" pitchFamily="34" charset="0"/>
              </a:rPr>
              <a:t>   - Employer led Standards, move from existing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Frameworks to deliver skills which are more closely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tailored to employer requirements</a:t>
            </a:r>
          </a:p>
          <a:p>
            <a:pPr>
              <a:lnSpc>
                <a:spcPct val="100000"/>
              </a:lnSpc>
            </a:pPr>
            <a:endParaRPr lang="en-GB" sz="20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727" y="6006734"/>
            <a:ext cx="995730" cy="618559"/>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7913" y="6006734"/>
            <a:ext cx="1633201" cy="355423"/>
          </a:xfrm>
          <a:prstGeom prst="rect">
            <a:avLst/>
          </a:prstGeom>
        </p:spPr>
      </p:pic>
      <p:sp>
        <p:nvSpPr>
          <p:cNvPr id="18" name="Rectangle 5"/>
          <p:cNvSpPr/>
          <p:nvPr/>
        </p:nvSpPr>
        <p:spPr>
          <a:xfrm flipV="1">
            <a:off x="8857129" y="5620966"/>
            <a:ext cx="4953555" cy="1482381"/>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5"/>
          <p:cNvSpPr/>
          <p:nvPr/>
        </p:nvSpPr>
        <p:spPr>
          <a:xfrm rot="10800000" flipV="1">
            <a:off x="5805498" y="-108373"/>
            <a:ext cx="4166181" cy="1246755"/>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5"/>
          <p:cNvSpPr/>
          <p:nvPr/>
        </p:nvSpPr>
        <p:spPr>
          <a:xfrm rot="10800000" flipV="1">
            <a:off x="-419543" y="-382310"/>
            <a:ext cx="7525193" cy="2251960"/>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txBox="1">
            <a:spLocks/>
          </p:cNvSpPr>
          <p:nvPr/>
        </p:nvSpPr>
        <p:spPr>
          <a:xfrm>
            <a:off x="250527" y="-66675"/>
            <a:ext cx="5495949" cy="1205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panose="020B0604020202020204" pitchFamily="34" charset="0"/>
                <a:cs typeface="Arial" panose="020B0604020202020204" pitchFamily="34" charset="0"/>
              </a:rPr>
              <a:t>Apprenticeships</a:t>
            </a:r>
          </a:p>
        </p:txBody>
      </p:sp>
    </p:spTree>
    <p:extLst>
      <p:ext uri="{BB962C8B-B14F-4D97-AF65-F5344CB8AC3E}">
        <p14:creationId xmlns:p14="http://schemas.microsoft.com/office/powerpoint/2010/main" val="1796527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21398" y="-56558"/>
            <a:ext cx="5061219" cy="6970779"/>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727" y="6006734"/>
            <a:ext cx="995730" cy="618559"/>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7913" y="6006734"/>
            <a:ext cx="1633201" cy="355423"/>
          </a:xfrm>
          <a:prstGeom prst="rect">
            <a:avLst/>
          </a:prstGeom>
        </p:spPr>
      </p:pic>
      <p:sp>
        <p:nvSpPr>
          <p:cNvPr id="10" name="Content Placeholder 1"/>
          <p:cNvSpPr txBox="1">
            <a:spLocks/>
          </p:cNvSpPr>
          <p:nvPr/>
        </p:nvSpPr>
        <p:spPr>
          <a:xfrm>
            <a:off x="261016" y="2034716"/>
            <a:ext cx="7310000" cy="38517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latin typeface="Arial" panose="020B0604020202020204" pitchFamily="34" charset="0"/>
                <a:cs typeface="Arial" panose="020B0604020202020204" pitchFamily="34" charset="0"/>
              </a:rPr>
              <a:t>Our apprenticeship programme is about:</a:t>
            </a:r>
          </a:p>
          <a:p>
            <a:r>
              <a:rPr lang="en-GB" sz="1600" dirty="0">
                <a:latin typeface="Arial" panose="020B0604020202020204" pitchFamily="34" charset="0"/>
                <a:cs typeface="Arial" panose="020B0604020202020204" pitchFamily="34" charset="0"/>
              </a:rPr>
              <a:t>Inspiring the next generation </a:t>
            </a:r>
          </a:p>
          <a:p>
            <a:r>
              <a:rPr lang="en-GB" sz="1600" dirty="0">
                <a:latin typeface="Arial" panose="020B0604020202020204" pitchFamily="34" charset="0"/>
                <a:cs typeface="Arial" panose="020B0604020202020204" pitchFamily="34" charset="0"/>
              </a:rPr>
              <a:t>Identifying talent and investing in learning</a:t>
            </a:r>
          </a:p>
          <a:p>
            <a:r>
              <a:rPr lang="en-GB" sz="1600" dirty="0">
                <a:latin typeface="Arial" panose="020B0604020202020204" pitchFamily="34" charset="0"/>
                <a:cs typeface="Arial" panose="020B0604020202020204" pitchFamily="34" charset="0"/>
              </a:rPr>
              <a:t>Setting out a clear career path for progression for future leaders</a:t>
            </a:r>
          </a:p>
          <a:p>
            <a:pPr marL="0" indent="0">
              <a:buNone/>
            </a:pPr>
            <a:endParaRPr lang="en-GB" sz="1600" dirty="0">
              <a:latin typeface="Arial" panose="020B0604020202020204" pitchFamily="34" charset="0"/>
              <a:cs typeface="Arial" panose="020B0604020202020204" pitchFamily="34" charset="0"/>
            </a:endParaRPr>
          </a:p>
          <a:p>
            <a:pPr marL="0" indent="0">
              <a:buNone/>
            </a:pPr>
            <a:r>
              <a:rPr lang="en-GB" sz="1600" b="1" dirty="0">
                <a:latin typeface="Arial" panose="020B0604020202020204" pitchFamily="34" charset="0"/>
                <a:cs typeface="Arial" panose="020B0604020202020204" pitchFamily="34" charset="0"/>
              </a:rPr>
              <a:t>How we attract apprentices:</a:t>
            </a:r>
          </a:p>
          <a:p>
            <a:r>
              <a:rPr lang="en-GB" sz="1600" dirty="0">
                <a:latin typeface="Arial" panose="020B0604020202020204" pitchFamily="34" charset="0"/>
                <a:cs typeface="Arial" panose="020B0604020202020204" pitchFamily="34" charset="0"/>
              </a:rPr>
              <a:t>Our BasWorx Work to Learn programme</a:t>
            </a:r>
          </a:p>
          <a:p>
            <a:r>
              <a:rPr lang="en-GB" sz="1600" dirty="0">
                <a:latin typeface="Arial" panose="020B0604020202020204" pitchFamily="34" charset="0"/>
                <a:cs typeface="Arial" panose="020B0604020202020204" pitchFamily="34" charset="0"/>
              </a:rPr>
              <a:t>Work with local schools as STEM ambassadors to encourage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young people to consider careers in the industry</a:t>
            </a:r>
            <a:r>
              <a:rPr lang="en-GB" sz="1600" b="1" dirty="0">
                <a:latin typeface="Arial" panose="020B0604020202020204" pitchFamily="34" charset="0"/>
                <a:cs typeface="Arial" panose="020B0604020202020204" pitchFamily="34" charset="0"/>
              </a:rPr>
              <a:t> </a:t>
            </a:r>
          </a:p>
          <a:p>
            <a:r>
              <a:rPr lang="en-GB" sz="1600" dirty="0">
                <a:latin typeface="Arial" panose="020B0604020202020204" pitchFamily="34" charset="0"/>
                <a:cs typeface="Arial" panose="020B0604020202020204" pitchFamily="34" charset="0"/>
              </a:rPr>
              <a:t>Progression from work experience placements to apprenticeships</a:t>
            </a:r>
          </a:p>
          <a:p>
            <a:r>
              <a:rPr lang="en-GB" sz="1600" dirty="0">
                <a:latin typeface="Arial" panose="020B0604020202020204" pitchFamily="34" charset="0"/>
                <a:cs typeface="Arial" panose="020B0604020202020204" pitchFamily="34" charset="0"/>
              </a:rPr>
              <a:t>Referrals from local provisions</a:t>
            </a:r>
          </a:p>
        </p:txBody>
      </p:sp>
      <p:sp>
        <p:nvSpPr>
          <p:cNvPr id="19" name="Rectangle 5"/>
          <p:cNvSpPr/>
          <p:nvPr/>
        </p:nvSpPr>
        <p:spPr>
          <a:xfrm flipV="1">
            <a:off x="8496402" y="5433911"/>
            <a:ext cx="4953555" cy="1482381"/>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5"/>
          <p:cNvSpPr/>
          <p:nvPr/>
        </p:nvSpPr>
        <p:spPr>
          <a:xfrm rot="10800000" flipV="1">
            <a:off x="6274964" y="-181088"/>
            <a:ext cx="4166181" cy="1246755"/>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5"/>
          <p:cNvSpPr/>
          <p:nvPr/>
        </p:nvSpPr>
        <p:spPr>
          <a:xfrm rot="10800000" flipV="1">
            <a:off x="-438593" y="-382310"/>
            <a:ext cx="7525193" cy="2251960"/>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txBox="1">
            <a:spLocks/>
          </p:cNvSpPr>
          <p:nvPr/>
        </p:nvSpPr>
        <p:spPr>
          <a:xfrm>
            <a:off x="231477" y="-47625"/>
            <a:ext cx="5495949" cy="1205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panose="020B0604020202020204" pitchFamily="34" charset="0"/>
                <a:cs typeface="Arial" panose="020B0604020202020204" pitchFamily="34" charset="0"/>
              </a:rPr>
              <a:t>Our Apprentices</a:t>
            </a:r>
          </a:p>
        </p:txBody>
      </p:sp>
    </p:spTree>
    <p:extLst>
      <p:ext uri="{BB962C8B-B14F-4D97-AF65-F5344CB8AC3E}">
        <p14:creationId xmlns:p14="http://schemas.microsoft.com/office/powerpoint/2010/main" val="3602622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p:nvPr/>
        </p:nvSpPr>
        <p:spPr>
          <a:xfrm rot="10800000" flipV="1">
            <a:off x="-438593" y="-382310"/>
            <a:ext cx="7525193" cy="2251960"/>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252" y="6006734"/>
            <a:ext cx="995730" cy="618559"/>
          </a:xfrm>
          <a:prstGeom prst="rect">
            <a:avLst/>
          </a:prstGeom>
        </p:spPr>
      </p:pic>
      <p:sp>
        <p:nvSpPr>
          <p:cNvPr id="11" name="Title 1"/>
          <p:cNvSpPr txBox="1">
            <a:spLocks/>
          </p:cNvSpPr>
          <p:nvPr/>
        </p:nvSpPr>
        <p:spPr>
          <a:xfrm>
            <a:off x="231477" y="-47625"/>
            <a:ext cx="5495949" cy="1205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panose="020B0604020202020204" pitchFamily="34" charset="0"/>
                <a:cs typeface="Arial" panose="020B0604020202020204" pitchFamily="34" charset="0"/>
              </a:rPr>
              <a:t>Our Apprentices</a:t>
            </a: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67438" y="6006734"/>
            <a:ext cx="1633201" cy="355423"/>
          </a:xfrm>
          <a:prstGeom prst="rect">
            <a:avLst/>
          </a:prstGeom>
        </p:spPr>
      </p:pic>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5825" y="2251963"/>
            <a:ext cx="3632278" cy="3098070"/>
          </a:xfrm>
          <a:prstGeom prst="rect">
            <a:avLst/>
          </a:prstGeom>
        </p:spPr>
      </p:pic>
      <p:sp>
        <p:nvSpPr>
          <p:cNvPr id="17" name="Rectangle 16"/>
          <p:cNvSpPr/>
          <p:nvPr/>
        </p:nvSpPr>
        <p:spPr>
          <a:xfrm>
            <a:off x="5286375" y="1339589"/>
            <a:ext cx="5559664" cy="400110"/>
          </a:xfrm>
          <a:prstGeom prst="rect">
            <a:avLst/>
          </a:prstGeom>
        </p:spPr>
        <p:txBody>
          <a:bodyPr wrap="none">
            <a:spAutoFit/>
          </a:bodyPr>
          <a:lstStyle/>
          <a:p>
            <a:r>
              <a:rPr lang="en-GB" sz="2000" b="1" dirty="0">
                <a:solidFill>
                  <a:srgbClr val="636F77"/>
                </a:solidFill>
                <a:latin typeface="Arial" panose="020B0604020202020204" pitchFamily="34" charset="0"/>
                <a:cs typeface="Arial" panose="020B0604020202020204" pitchFamily="34" charset="0"/>
              </a:rPr>
              <a:t>Chloe – Maintenance Operations Apprentice</a:t>
            </a:r>
            <a:endParaRPr lang="en-GB" sz="2000" dirty="0"/>
          </a:p>
        </p:txBody>
      </p:sp>
      <p:sp>
        <p:nvSpPr>
          <p:cNvPr id="3" name="TextBox 2"/>
          <p:cNvSpPr txBox="1"/>
          <p:nvPr/>
        </p:nvSpPr>
        <p:spPr>
          <a:xfrm>
            <a:off x="5286375" y="2147187"/>
            <a:ext cx="6219825" cy="341632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Chloe is our rising star she is very soon due to complete her Level 2 apprenticeship, she is the only girl in her class at college and is regularly the top performer. She has recently received excellent feedback from our operatives about her plastering skills.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Chloe submitted a proposal to the management team to support our handyperson service in the sheltered schemes which we have strongly encouraged.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From September she will progress on to the L3 Plumbing apprenticeship and hopes to go on to become a Supervisor.</a:t>
            </a:r>
          </a:p>
        </p:txBody>
      </p:sp>
      <p:sp>
        <p:nvSpPr>
          <p:cNvPr id="14" name="Rectangle 5"/>
          <p:cNvSpPr/>
          <p:nvPr/>
        </p:nvSpPr>
        <p:spPr>
          <a:xfrm flipV="1">
            <a:off x="1892995" y="4599135"/>
            <a:ext cx="3479105" cy="1041143"/>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ROCAT_Morgan Sindall_ Apprentice Case Study-480_trimmed">
            <a:hlinkClick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846039" y="1390872"/>
            <a:ext cx="528760" cy="297544"/>
          </a:xfrm>
          <a:prstGeom prst="actionButtonForwardNext">
            <a:avLst/>
          </a:prstGeom>
          <a:ln>
            <a:solidFill>
              <a:srgbClr val="636F77"/>
            </a:solidFill>
          </a:ln>
        </p:spPr>
      </p:pic>
      <p:cxnSp>
        <p:nvCxnSpPr>
          <p:cNvPr id="7" name="Straight Connector 6"/>
          <p:cNvCxnSpPr/>
          <p:nvPr/>
        </p:nvCxnSpPr>
        <p:spPr>
          <a:xfrm>
            <a:off x="5372100" y="1917276"/>
            <a:ext cx="600269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rot="20356462">
            <a:off x="1950506" y="7451652"/>
            <a:ext cx="2746994" cy="18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9937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b="-5280"/>
          <a:stretch/>
        </p:blipFill>
        <p:spPr>
          <a:xfrm>
            <a:off x="6718300" y="-496611"/>
            <a:ext cx="5869440" cy="7835900"/>
          </a:xfrm>
          <a:prstGeom prst="rect">
            <a:avLst/>
          </a:prstGeom>
        </p:spPr>
      </p:pic>
      <p:sp>
        <p:nvSpPr>
          <p:cNvPr id="12" name="TextBox 11"/>
          <p:cNvSpPr txBox="1"/>
          <p:nvPr/>
        </p:nvSpPr>
        <p:spPr>
          <a:xfrm>
            <a:off x="253229" y="1808359"/>
            <a:ext cx="6118995" cy="397031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 Basildon based Social Enterprise delivering cyclical </a:t>
            </a:r>
          </a:p>
          <a:p>
            <a:r>
              <a:rPr lang="en-GB" dirty="0">
                <a:latin typeface="Arial" panose="020B0604020202020204" pitchFamily="34" charset="0"/>
                <a:cs typeface="Arial" panose="020B0604020202020204" pitchFamily="34" charset="0"/>
              </a:rPr>
              <a:t>decoration works to Basildon Council properties as a subcontractor to Morgan Sindall Property Services.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Creating work experience, apprenticeship, and employment opportunities for Basildon residents through a structured work based training and upskilling programme.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focus is on bridging the gap between leaving school and progressing onto an apprenticeship, and supporting unemployed residents into work.</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BasWorx work to learn programme consists of two routes. The traineeship route and the work academy route.</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252" y="6006734"/>
            <a:ext cx="995730" cy="618559"/>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7438" y="6006734"/>
            <a:ext cx="1633201" cy="355423"/>
          </a:xfrm>
          <a:prstGeom prst="rect">
            <a:avLst/>
          </a:prstGeom>
        </p:spPr>
      </p:pic>
      <p:sp>
        <p:nvSpPr>
          <p:cNvPr id="15" name="Rectangle 5"/>
          <p:cNvSpPr/>
          <p:nvPr/>
        </p:nvSpPr>
        <p:spPr>
          <a:xfrm rot="10800000" flipV="1">
            <a:off x="-410018" y="-382310"/>
            <a:ext cx="6486968" cy="1941265"/>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58E1A"/>
              </a:solidFill>
            </a:endParaRPr>
          </a:p>
        </p:txBody>
      </p:sp>
      <p:sp>
        <p:nvSpPr>
          <p:cNvPr id="45" name="Title 1"/>
          <p:cNvSpPr txBox="1">
            <a:spLocks/>
          </p:cNvSpPr>
          <p:nvPr/>
        </p:nvSpPr>
        <p:spPr>
          <a:xfrm>
            <a:off x="997967" y="265378"/>
            <a:ext cx="4481543" cy="5837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panose="020B0604020202020204" pitchFamily="34" charset="0"/>
                <a:cs typeface="Arial" panose="020B0604020202020204" pitchFamily="34" charset="0"/>
              </a:rPr>
              <a:t>BasWorx</a:t>
            </a:r>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100" y="209380"/>
            <a:ext cx="769004" cy="687340"/>
          </a:xfrm>
          <a:prstGeom prst="rect">
            <a:avLst/>
          </a:prstGeom>
        </p:spPr>
      </p:pic>
      <p:sp>
        <p:nvSpPr>
          <p:cNvPr id="20" name="Rectangle 5"/>
          <p:cNvSpPr/>
          <p:nvPr/>
        </p:nvSpPr>
        <p:spPr>
          <a:xfrm flipV="1">
            <a:off x="8131453" y="5384799"/>
            <a:ext cx="5742732" cy="1718547"/>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5"/>
          <p:cNvSpPr/>
          <p:nvPr/>
        </p:nvSpPr>
        <p:spPr>
          <a:xfrm rot="10800000" flipV="1">
            <a:off x="5593421" y="-186475"/>
            <a:ext cx="4166181" cy="1246755"/>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7079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sosceles Triangle 10"/>
          <p:cNvSpPr/>
          <p:nvPr/>
        </p:nvSpPr>
        <p:spPr>
          <a:xfrm>
            <a:off x="8198419" y="3568918"/>
            <a:ext cx="3393935" cy="3338107"/>
          </a:xfrm>
          <a:custGeom>
            <a:avLst/>
            <a:gdLst>
              <a:gd name="connsiteX0" fmla="*/ 0 w 2969980"/>
              <a:gd name="connsiteY0" fmla="*/ 2560328 h 2560328"/>
              <a:gd name="connsiteX1" fmla="*/ 1484990 w 2969980"/>
              <a:gd name="connsiteY1" fmla="*/ 0 h 2560328"/>
              <a:gd name="connsiteX2" fmla="*/ 2969980 w 2969980"/>
              <a:gd name="connsiteY2" fmla="*/ 2560328 h 2560328"/>
              <a:gd name="connsiteX3" fmla="*/ 0 w 2969980"/>
              <a:gd name="connsiteY3" fmla="*/ 2560328 h 2560328"/>
              <a:gd name="connsiteX0" fmla="*/ 0 w 2969980"/>
              <a:gd name="connsiteY0" fmla="*/ 3038000 h 3038000"/>
              <a:gd name="connsiteX1" fmla="*/ 1867128 w 2969980"/>
              <a:gd name="connsiteY1" fmla="*/ 0 h 3038000"/>
              <a:gd name="connsiteX2" fmla="*/ 2969980 w 2969980"/>
              <a:gd name="connsiteY2" fmla="*/ 3038000 h 3038000"/>
              <a:gd name="connsiteX3" fmla="*/ 0 w 2969980"/>
              <a:gd name="connsiteY3" fmla="*/ 3038000 h 3038000"/>
              <a:gd name="connsiteX0" fmla="*/ 0 w 2969980"/>
              <a:gd name="connsiteY0" fmla="*/ 3078943 h 3078943"/>
              <a:gd name="connsiteX1" fmla="*/ 1853480 w 2969980"/>
              <a:gd name="connsiteY1" fmla="*/ 0 h 3078943"/>
              <a:gd name="connsiteX2" fmla="*/ 2969980 w 2969980"/>
              <a:gd name="connsiteY2" fmla="*/ 3078943 h 3078943"/>
              <a:gd name="connsiteX3" fmla="*/ 0 w 2969980"/>
              <a:gd name="connsiteY3" fmla="*/ 3078943 h 3078943"/>
              <a:gd name="connsiteX0" fmla="*/ 0 w 3925324"/>
              <a:gd name="connsiteY0" fmla="*/ 3092591 h 3092591"/>
              <a:gd name="connsiteX1" fmla="*/ 2808824 w 3925324"/>
              <a:gd name="connsiteY1" fmla="*/ 0 h 3092591"/>
              <a:gd name="connsiteX2" fmla="*/ 3925324 w 3925324"/>
              <a:gd name="connsiteY2" fmla="*/ 3078943 h 3092591"/>
              <a:gd name="connsiteX3" fmla="*/ 0 w 3925324"/>
              <a:gd name="connsiteY3" fmla="*/ 3092591 h 3092591"/>
              <a:gd name="connsiteX0" fmla="*/ 0 w 3925324"/>
              <a:gd name="connsiteY0" fmla="*/ 3900651 h 3900651"/>
              <a:gd name="connsiteX1" fmla="*/ 2279234 w 3925324"/>
              <a:gd name="connsiteY1" fmla="*/ 0 h 3900651"/>
              <a:gd name="connsiteX2" fmla="*/ 3925324 w 3925324"/>
              <a:gd name="connsiteY2" fmla="*/ 3887003 h 3900651"/>
              <a:gd name="connsiteX3" fmla="*/ 0 w 3925324"/>
              <a:gd name="connsiteY3" fmla="*/ 3900651 h 3900651"/>
              <a:gd name="connsiteX0" fmla="*/ 0 w 5878191"/>
              <a:gd name="connsiteY0" fmla="*/ 3900651 h 3900651"/>
              <a:gd name="connsiteX1" fmla="*/ 2279234 w 5878191"/>
              <a:gd name="connsiteY1" fmla="*/ 0 h 3900651"/>
              <a:gd name="connsiteX2" fmla="*/ 5878191 w 5878191"/>
              <a:gd name="connsiteY2" fmla="*/ 3873971 h 3900651"/>
              <a:gd name="connsiteX3" fmla="*/ 0 w 5878191"/>
              <a:gd name="connsiteY3" fmla="*/ 3900651 h 3900651"/>
              <a:gd name="connsiteX0" fmla="*/ 0 w 5878191"/>
              <a:gd name="connsiteY0" fmla="*/ 3887617 h 3887617"/>
              <a:gd name="connsiteX1" fmla="*/ 2337158 w 5878191"/>
              <a:gd name="connsiteY1" fmla="*/ 0 h 3887617"/>
              <a:gd name="connsiteX2" fmla="*/ 5878191 w 5878191"/>
              <a:gd name="connsiteY2" fmla="*/ 3860937 h 3887617"/>
              <a:gd name="connsiteX3" fmla="*/ 0 w 5878191"/>
              <a:gd name="connsiteY3" fmla="*/ 3887617 h 3887617"/>
              <a:gd name="connsiteX0" fmla="*/ 0 w 5900175"/>
              <a:gd name="connsiteY0" fmla="*/ 3887617 h 3887617"/>
              <a:gd name="connsiteX1" fmla="*/ 2359142 w 5900175"/>
              <a:gd name="connsiteY1" fmla="*/ 0 h 3887617"/>
              <a:gd name="connsiteX2" fmla="*/ 5900175 w 5900175"/>
              <a:gd name="connsiteY2" fmla="*/ 3860937 h 3887617"/>
              <a:gd name="connsiteX3" fmla="*/ 0 w 5900175"/>
              <a:gd name="connsiteY3" fmla="*/ 3887617 h 3887617"/>
              <a:gd name="connsiteX0" fmla="*/ 0 w 5900175"/>
              <a:gd name="connsiteY0" fmla="*/ 3906250 h 3906250"/>
              <a:gd name="connsiteX1" fmla="*/ 2392118 w 5900175"/>
              <a:gd name="connsiteY1" fmla="*/ 0 h 3906250"/>
              <a:gd name="connsiteX2" fmla="*/ 5900175 w 5900175"/>
              <a:gd name="connsiteY2" fmla="*/ 3879570 h 3906250"/>
              <a:gd name="connsiteX3" fmla="*/ 0 w 5900175"/>
              <a:gd name="connsiteY3" fmla="*/ 3906250 h 3906250"/>
              <a:gd name="connsiteX0" fmla="*/ 0 w 5918495"/>
              <a:gd name="connsiteY0" fmla="*/ 3900039 h 3900039"/>
              <a:gd name="connsiteX1" fmla="*/ 2410438 w 5918495"/>
              <a:gd name="connsiteY1" fmla="*/ 0 h 3900039"/>
              <a:gd name="connsiteX2" fmla="*/ 5918495 w 5918495"/>
              <a:gd name="connsiteY2" fmla="*/ 3879570 h 3900039"/>
              <a:gd name="connsiteX3" fmla="*/ 0 w 5918495"/>
              <a:gd name="connsiteY3" fmla="*/ 3900039 h 3900039"/>
            </a:gdLst>
            <a:ahLst/>
            <a:cxnLst>
              <a:cxn ang="0">
                <a:pos x="connsiteX0" y="connsiteY0"/>
              </a:cxn>
              <a:cxn ang="0">
                <a:pos x="connsiteX1" y="connsiteY1"/>
              </a:cxn>
              <a:cxn ang="0">
                <a:pos x="connsiteX2" y="connsiteY2"/>
              </a:cxn>
              <a:cxn ang="0">
                <a:pos x="connsiteX3" y="connsiteY3"/>
              </a:cxn>
            </a:cxnLst>
            <a:rect l="l" t="t" r="r" b="b"/>
            <a:pathLst>
              <a:path w="5918495" h="3900039">
                <a:moveTo>
                  <a:pt x="0" y="3900039"/>
                </a:moveTo>
                <a:lnTo>
                  <a:pt x="2410438" y="0"/>
                </a:lnTo>
                <a:lnTo>
                  <a:pt x="5918495" y="3879570"/>
                </a:lnTo>
                <a:lnTo>
                  <a:pt x="0" y="3900039"/>
                </a:lnTo>
                <a:close/>
              </a:path>
            </a:pathLst>
          </a:custGeom>
          <a:solidFill>
            <a:srgbClr val="E58E1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flipH="1">
            <a:off x="-744431" y="-550583"/>
            <a:ext cx="11358307" cy="7505542"/>
          </a:xfrm>
          <a:custGeom>
            <a:avLst/>
            <a:gdLst>
              <a:gd name="connsiteX0" fmla="*/ 7184571 w 7184571"/>
              <a:gd name="connsiteY0" fmla="*/ 7119258 h 7135586"/>
              <a:gd name="connsiteX1" fmla="*/ 2041071 w 7184571"/>
              <a:gd name="connsiteY1" fmla="*/ 7135586 h 7135586"/>
              <a:gd name="connsiteX2" fmla="*/ 0 w 7184571"/>
              <a:gd name="connsiteY2" fmla="*/ 2498272 h 7135586"/>
              <a:gd name="connsiteX3" fmla="*/ 1518557 w 7184571"/>
              <a:gd name="connsiteY3" fmla="*/ 16329 h 7135586"/>
              <a:gd name="connsiteX4" fmla="*/ 7102929 w 7184571"/>
              <a:gd name="connsiteY4" fmla="*/ 0 h 7135586"/>
              <a:gd name="connsiteX5" fmla="*/ 7184571 w 7184571"/>
              <a:gd name="connsiteY5" fmla="*/ 7119258 h 7135586"/>
              <a:gd name="connsiteX0" fmla="*/ 7184571 w 7184571"/>
              <a:gd name="connsiteY0" fmla="*/ 7119258 h 7145993"/>
              <a:gd name="connsiteX1" fmla="*/ 2228108 w 7184571"/>
              <a:gd name="connsiteY1" fmla="*/ 7145993 h 7145993"/>
              <a:gd name="connsiteX2" fmla="*/ 0 w 7184571"/>
              <a:gd name="connsiteY2" fmla="*/ 2498272 h 7145993"/>
              <a:gd name="connsiteX3" fmla="*/ 1518557 w 7184571"/>
              <a:gd name="connsiteY3" fmla="*/ 16329 h 7145993"/>
              <a:gd name="connsiteX4" fmla="*/ 7102929 w 7184571"/>
              <a:gd name="connsiteY4" fmla="*/ 0 h 7145993"/>
              <a:gd name="connsiteX5" fmla="*/ 7184571 w 7184571"/>
              <a:gd name="connsiteY5" fmla="*/ 7119258 h 7145993"/>
              <a:gd name="connsiteX0" fmla="*/ 7184571 w 7987421"/>
              <a:gd name="connsiteY0" fmla="*/ 7119258 h 7145993"/>
              <a:gd name="connsiteX1" fmla="*/ 2228108 w 7987421"/>
              <a:gd name="connsiteY1" fmla="*/ 7145993 h 7145993"/>
              <a:gd name="connsiteX2" fmla="*/ 0 w 7987421"/>
              <a:gd name="connsiteY2" fmla="*/ 2498272 h 7145993"/>
              <a:gd name="connsiteX3" fmla="*/ 1518557 w 7987421"/>
              <a:gd name="connsiteY3" fmla="*/ 16329 h 7145993"/>
              <a:gd name="connsiteX4" fmla="*/ 7987421 w 7987421"/>
              <a:gd name="connsiteY4" fmla="*/ 0 h 7145993"/>
              <a:gd name="connsiteX5" fmla="*/ 7184571 w 7987421"/>
              <a:gd name="connsiteY5" fmla="*/ 7119258 h 7145993"/>
              <a:gd name="connsiteX0" fmla="*/ 8016414 w 8016414"/>
              <a:gd name="connsiteY0" fmla="*/ 7177852 h 7177852"/>
              <a:gd name="connsiteX1" fmla="*/ 2228108 w 8016414"/>
              <a:gd name="connsiteY1" fmla="*/ 7145993 h 7177852"/>
              <a:gd name="connsiteX2" fmla="*/ 0 w 8016414"/>
              <a:gd name="connsiteY2" fmla="*/ 2498272 h 7177852"/>
              <a:gd name="connsiteX3" fmla="*/ 1518557 w 8016414"/>
              <a:gd name="connsiteY3" fmla="*/ 16329 h 7177852"/>
              <a:gd name="connsiteX4" fmla="*/ 7987421 w 8016414"/>
              <a:gd name="connsiteY4" fmla="*/ 0 h 7177852"/>
              <a:gd name="connsiteX5" fmla="*/ 8016414 w 8016414"/>
              <a:gd name="connsiteY5" fmla="*/ 7177852 h 7177852"/>
              <a:gd name="connsiteX0" fmla="*/ 8016414 w 11714920"/>
              <a:gd name="connsiteY0" fmla="*/ 7161523 h 7161523"/>
              <a:gd name="connsiteX1" fmla="*/ 2228108 w 11714920"/>
              <a:gd name="connsiteY1" fmla="*/ 7129664 h 7161523"/>
              <a:gd name="connsiteX2" fmla="*/ 0 w 11714920"/>
              <a:gd name="connsiteY2" fmla="*/ 2481943 h 7161523"/>
              <a:gd name="connsiteX3" fmla="*/ 1518557 w 11714920"/>
              <a:gd name="connsiteY3" fmla="*/ 0 h 7161523"/>
              <a:gd name="connsiteX4" fmla="*/ 11714920 w 11714920"/>
              <a:gd name="connsiteY4" fmla="*/ 3202 h 7161523"/>
              <a:gd name="connsiteX5" fmla="*/ 8016414 w 11714920"/>
              <a:gd name="connsiteY5" fmla="*/ 7161523 h 7161523"/>
              <a:gd name="connsiteX0" fmla="*/ 11733383 w 11733383"/>
              <a:gd name="connsiteY0" fmla="*/ 7190820 h 7190820"/>
              <a:gd name="connsiteX1" fmla="*/ 2228108 w 11733383"/>
              <a:gd name="connsiteY1" fmla="*/ 7129664 h 7190820"/>
              <a:gd name="connsiteX2" fmla="*/ 0 w 11733383"/>
              <a:gd name="connsiteY2" fmla="*/ 2481943 h 7190820"/>
              <a:gd name="connsiteX3" fmla="*/ 1518557 w 11733383"/>
              <a:gd name="connsiteY3" fmla="*/ 0 h 7190820"/>
              <a:gd name="connsiteX4" fmla="*/ 11714920 w 11733383"/>
              <a:gd name="connsiteY4" fmla="*/ 3202 h 7190820"/>
              <a:gd name="connsiteX5" fmla="*/ 11733383 w 11733383"/>
              <a:gd name="connsiteY5" fmla="*/ 7190820 h 719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3383" h="7190820">
                <a:moveTo>
                  <a:pt x="11733383" y="7190820"/>
                </a:moveTo>
                <a:lnTo>
                  <a:pt x="2228108" y="7129664"/>
                </a:lnTo>
                <a:lnTo>
                  <a:pt x="0" y="2481943"/>
                </a:lnTo>
                <a:lnTo>
                  <a:pt x="1518557" y="0"/>
                </a:lnTo>
                <a:lnTo>
                  <a:pt x="11714920" y="3202"/>
                </a:lnTo>
                <a:cubicBezTo>
                  <a:pt x="11721074" y="2399075"/>
                  <a:pt x="11727229" y="4794947"/>
                  <a:pt x="11733383" y="7190820"/>
                </a:cubicBezTo>
                <a:close/>
              </a:path>
            </a:pathLst>
          </a:cu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234047" y="1180978"/>
            <a:ext cx="5034566" cy="4976019"/>
          </a:xfrm>
        </p:spPr>
        <p:txBody>
          <a:bodyPr/>
          <a:lstStyle/>
          <a:p>
            <a:pPr marL="0" lvl="0" indent="0">
              <a:buNone/>
            </a:pPr>
            <a:r>
              <a:rPr lang="en-GB" sz="1600" b="1" dirty="0">
                <a:solidFill>
                  <a:schemeClr val="bg1"/>
                </a:solidFill>
                <a:latin typeface="Arial" panose="020B0604020202020204" pitchFamily="34" charset="0"/>
                <a:cs typeface="Arial" panose="020B0604020202020204" pitchFamily="34" charset="0"/>
              </a:rPr>
              <a:t>Liam</a:t>
            </a:r>
            <a:r>
              <a:rPr lang="en-GB" sz="2000" b="1" dirty="0">
                <a:solidFill>
                  <a:schemeClr val="bg1"/>
                </a:solidFill>
                <a:latin typeface="Arial" panose="020B0604020202020204" pitchFamily="34" charset="0"/>
                <a:cs typeface="Arial" panose="020B0604020202020204" pitchFamily="34" charset="0"/>
              </a:rPr>
              <a:t> </a:t>
            </a:r>
            <a:endParaRPr lang="en-GB" sz="1800" b="1" dirty="0">
              <a:solidFill>
                <a:schemeClr val="bg1"/>
              </a:solidFill>
              <a:latin typeface="Arial" panose="020B0604020202020204" pitchFamily="34" charset="0"/>
              <a:cs typeface="Arial" panose="020B0604020202020204" pitchFamily="34" charset="0"/>
            </a:endParaRPr>
          </a:p>
          <a:p>
            <a:pPr lvl="0"/>
            <a:endParaRPr lang="en-GB" sz="2000" b="1" dirty="0">
              <a:solidFill>
                <a:schemeClr val="bg1"/>
              </a:solidFill>
              <a:latin typeface="Arial" panose="020B0604020202020204" pitchFamily="34" charset="0"/>
              <a:cs typeface="Arial" panose="020B0604020202020204" pitchFamily="34" charset="0"/>
            </a:endParaRPr>
          </a:p>
          <a:p>
            <a:pPr lvl="0"/>
            <a:endParaRPr lang="en-GB" sz="2000" b="1" dirty="0">
              <a:solidFill>
                <a:schemeClr val="bg1"/>
              </a:solidFill>
              <a:latin typeface="Arial" panose="020B0604020202020204" pitchFamily="34" charset="0"/>
              <a:cs typeface="Arial" panose="020B0604020202020204" pitchFamily="34" charset="0"/>
            </a:endParaRPr>
          </a:p>
          <a:p>
            <a:pPr lvl="0"/>
            <a:endParaRPr lang="en-GB" sz="2000" b="1" dirty="0">
              <a:solidFill>
                <a:schemeClr val="bg1"/>
              </a:solidFill>
              <a:latin typeface="Arial" panose="020B0604020202020204" pitchFamily="34" charset="0"/>
              <a:cs typeface="Arial" panose="020B0604020202020204" pitchFamily="34" charset="0"/>
            </a:endParaRPr>
          </a:p>
          <a:p>
            <a:pPr lvl="0"/>
            <a:endParaRPr lang="en-GB" sz="2000" b="1" dirty="0">
              <a:solidFill>
                <a:schemeClr val="bg1"/>
              </a:solidFill>
              <a:latin typeface="Arial" panose="020B0604020202020204" pitchFamily="34" charset="0"/>
              <a:cs typeface="Arial" panose="020B0604020202020204" pitchFamily="34" charset="0"/>
            </a:endParaRPr>
          </a:p>
          <a:p>
            <a:pPr marL="0" lvl="0" indent="0">
              <a:buNone/>
            </a:pPr>
            <a:br>
              <a:rPr lang="en-GB" sz="2000" b="1" dirty="0">
                <a:solidFill>
                  <a:schemeClr val="bg1"/>
                </a:solidFill>
                <a:latin typeface="Arial" panose="020B0604020202020204" pitchFamily="34" charset="0"/>
                <a:cs typeface="Arial" panose="020B0604020202020204" pitchFamily="34" charset="0"/>
              </a:rPr>
            </a:br>
            <a:r>
              <a:rPr lang="en-GB" sz="1600" b="1" dirty="0">
                <a:solidFill>
                  <a:schemeClr val="bg1"/>
                </a:solidFill>
                <a:latin typeface="Arial" panose="020B0604020202020204" pitchFamily="34" charset="0"/>
                <a:cs typeface="Arial" panose="020B0604020202020204" pitchFamily="34" charset="0"/>
              </a:rPr>
              <a:t>Conner</a:t>
            </a:r>
            <a:r>
              <a:rPr lang="en-GB" sz="2000" b="1" dirty="0">
                <a:solidFill>
                  <a:schemeClr val="bg1"/>
                </a:solidFill>
                <a:latin typeface="Arial" panose="020B0604020202020204" pitchFamily="34" charset="0"/>
                <a:cs typeface="Arial" panose="020B0604020202020204" pitchFamily="34" charset="0"/>
              </a:rPr>
              <a:t> </a:t>
            </a:r>
          </a:p>
          <a:p>
            <a:pPr marL="0" indent="0">
              <a:buNone/>
            </a:pPr>
            <a:endParaRPr lang="en-GB"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6592" y="1553627"/>
            <a:ext cx="1654264" cy="1743203"/>
          </a:xfrm>
          <a:prstGeom prst="rect">
            <a:avLst/>
          </a:prstGeom>
        </p:spPr>
      </p:pic>
      <p:sp>
        <p:nvSpPr>
          <p:cNvPr id="5" name="Content Placeholder 2"/>
          <p:cNvSpPr txBox="1">
            <a:spLocks/>
          </p:cNvSpPr>
          <p:nvPr/>
        </p:nvSpPr>
        <p:spPr>
          <a:xfrm>
            <a:off x="5407617" y="1258422"/>
            <a:ext cx="5034566" cy="4976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chemeClr val="bg1"/>
                </a:solidFill>
                <a:latin typeface="Arial" panose="020B0604020202020204" pitchFamily="34" charset="0"/>
                <a:cs typeface="Arial" panose="020B0604020202020204" pitchFamily="34" charset="0"/>
              </a:rPr>
              <a:t>Kyle</a:t>
            </a:r>
          </a:p>
          <a:p>
            <a:endParaRPr lang="en-GB" sz="2000" b="1" dirty="0">
              <a:solidFill>
                <a:schemeClr val="bg1"/>
              </a:solidFill>
              <a:latin typeface="Arial" panose="020B0604020202020204" pitchFamily="34" charset="0"/>
              <a:cs typeface="Arial" panose="020B0604020202020204" pitchFamily="34" charset="0"/>
            </a:endParaRPr>
          </a:p>
          <a:p>
            <a:endParaRPr lang="en-GB" sz="2000" b="1" dirty="0">
              <a:solidFill>
                <a:schemeClr val="bg1"/>
              </a:solidFill>
              <a:latin typeface="Arial" panose="020B0604020202020204" pitchFamily="34" charset="0"/>
              <a:cs typeface="Arial" panose="020B0604020202020204" pitchFamily="34" charset="0"/>
            </a:endParaRPr>
          </a:p>
          <a:p>
            <a:endParaRPr lang="en-GB" sz="2000" b="1" dirty="0">
              <a:solidFill>
                <a:schemeClr val="bg1"/>
              </a:solidFill>
              <a:latin typeface="Arial" panose="020B0604020202020204" pitchFamily="34" charset="0"/>
              <a:cs typeface="Arial" panose="020B0604020202020204" pitchFamily="34" charset="0"/>
            </a:endParaRPr>
          </a:p>
          <a:p>
            <a:endParaRPr lang="en-GB" sz="2000" b="1" dirty="0">
              <a:solidFill>
                <a:schemeClr val="bg1"/>
              </a:solidFill>
              <a:latin typeface="Arial" panose="020B0604020202020204" pitchFamily="34" charset="0"/>
              <a:cs typeface="Arial" panose="020B0604020202020204" pitchFamily="34" charset="0"/>
            </a:endParaRPr>
          </a:p>
          <a:p>
            <a:pPr marL="0" indent="0">
              <a:buNone/>
            </a:pPr>
            <a:br>
              <a:rPr lang="en-GB" sz="2000" b="1" dirty="0">
                <a:solidFill>
                  <a:schemeClr val="bg1"/>
                </a:solidFill>
                <a:latin typeface="Arial" panose="020B0604020202020204" pitchFamily="34" charset="0"/>
                <a:cs typeface="Arial" panose="020B0604020202020204" pitchFamily="34" charset="0"/>
              </a:rPr>
            </a:br>
            <a:r>
              <a:rPr lang="en-GB" sz="1600" b="1" dirty="0">
                <a:solidFill>
                  <a:schemeClr val="bg1"/>
                </a:solidFill>
                <a:latin typeface="Arial" panose="020B0604020202020204" pitchFamily="34" charset="0"/>
                <a:cs typeface="Arial" panose="020B0604020202020204" pitchFamily="34" charset="0"/>
              </a:rPr>
              <a:t>Mitchell</a:t>
            </a:r>
            <a:endParaRPr lang="en-GB" sz="1800" b="1" dirty="0">
              <a:solidFill>
                <a:schemeClr val="bg1"/>
              </a:solidFill>
              <a:latin typeface="Arial" panose="020B0604020202020204" pitchFamily="34" charset="0"/>
              <a:cs typeface="Arial" panose="020B0604020202020204" pitchFamily="34" charset="0"/>
            </a:endParaRPr>
          </a:p>
          <a:p>
            <a:endParaRPr lang="en-GB" sz="2000" b="1" dirty="0">
              <a:solidFill>
                <a:schemeClr val="bg1"/>
              </a:solidFill>
              <a:latin typeface="Arial" panose="020B0604020202020204" pitchFamily="34" charset="0"/>
              <a:cs typeface="Arial" panose="020B0604020202020204" pitchFamily="34" charset="0"/>
            </a:endParaRPr>
          </a:p>
          <a:p>
            <a:pPr marL="0" indent="0">
              <a:buNone/>
            </a:pPr>
            <a:endParaRPr lang="en-GB"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415" y="3805302"/>
            <a:ext cx="1650916" cy="16085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20394" y="1571453"/>
            <a:ext cx="1504950" cy="1724025"/>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08719" y="157755"/>
            <a:ext cx="1707056" cy="1525775"/>
          </a:xfrm>
          <a:prstGeom prst="rect">
            <a:avLst/>
          </a:prstGeom>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14961" y="3808227"/>
            <a:ext cx="1655806" cy="1608585"/>
          </a:xfrm>
          <a:prstGeom prst="rect">
            <a:avLst/>
          </a:prstGeom>
        </p:spPr>
      </p:pic>
      <p:sp>
        <p:nvSpPr>
          <p:cNvPr id="11" name="TextBox 10"/>
          <p:cNvSpPr txBox="1"/>
          <p:nvPr/>
        </p:nvSpPr>
        <p:spPr>
          <a:xfrm>
            <a:off x="2130259" y="1476411"/>
            <a:ext cx="2936934" cy="1938992"/>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16 year old, Basildon resident. </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Liam values the opportunity to learn </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the trades and prove himself with </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an employer.</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Progressed onto a paid position and we continue to support his Functional Skills in Maths and English to help him progress onto an apprenticeship. He recently passed his CSCS test first time.</a:t>
            </a:r>
          </a:p>
        </p:txBody>
      </p:sp>
      <p:sp>
        <p:nvSpPr>
          <p:cNvPr id="12" name="TextBox 11"/>
          <p:cNvSpPr txBox="1"/>
          <p:nvPr/>
        </p:nvSpPr>
        <p:spPr>
          <a:xfrm>
            <a:off x="2140104" y="3719764"/>
            <a:ext cx="2871334" cy="1200329"/>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17 year old, Basildon resident, has always enjoyed working with his hands.</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Connor completed the 8 week programme and found a paid ground work opportunity.</a:t>
            </a:r>
          </a:p>
        </p:txBody>
      </p:sp>
      <p:sp>
        <p:nvSpPr>
          <p:cNvPr id="13" name="TextBox 12"/>
          <p:cNvSpPr txBox="1"/>
          <p:nvPr/>
        </p:nvSpPr>
        <p:spPr>
          <a:xfrm>
            <a:off x="7142581" y="1477427"/>
            <a:ext cx="2687065" cy="1200329"/>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16 year old, Canvey Island resident. He particularly enjoyed plumbing.</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Kyle completed the 8 week programme and found a paid kitchen fitting opportunity close to home.</a:t>
            </a:r>
          </a:p>
        </p:txBody>
      </p:sp>
      <p:sp>
        <p:nvSpPr>
          <p:cNvPr id="14" name="TextBox 13"/>
          <p:cNvSpPr txBox="1"/>
          <p:nvPr/>
        </p:nvSpPr>
        <p:spPr>
          <a:xfrm>
            <a:off x="7251915" y="3728407"/>
            <a:ext cx="2613819" cy="2308324"/>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16 year old, Basildon resident. </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He is a polite, well mannered </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and a conscientious hard worker.</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Progressed onto a paid position </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and we continue to support his Functional skills to progress on </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to an apprenticeship. He recently passed his Level 1 Maths.</a:t>
            </a:r>
          </a:p>
          <a:p>
            <a:endParaRPr lang="en-GB" sz="1200" dirty="0">
              <a:solidFill>
                <a:schemeClr val="bg1"/>
              </a:solidFill>
              <a:latin typeface="Arial" panose="020B0604020202020204" pitchFamily="34" charset="0"/>
              <a:cs typeface="Arial" panose="020B0604020202020204" pitchFamily="34" charset="0"/>
            </a:endParaRPr>
          </a:p>
          <a:p>
            <a:endParaRPr lang="en-GB" sz="1200" dirty="0">
              <a:solidFill>
                <a:schemeClr val="bg1"/>
              </a:solidFill>
              <a:latin typeface="Arial" panose="020B0604020202020204" pitchFamily="34" charset="0"/>
              <a:cs typeface="Arial" panose="020B0604020202020204" pitchFamily="34" charset="0"/>
            </a:endParaRPr>
          </a:p>
          <a:p>
            <a:endParaRPr lang="en-GB" sz="12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24218" y="-23382"/>
            <a:ext cx="7172460" cy="1159099"/>
          </a:xfrm>
        </p:spPr>
        <p:txBody>
          <a:bodyPr>
            <a:normAutofit/>
          </a:bodyPr>
          <a:lstStyle/>
          <a:p>
            <a:r>
              <a:rPr lang="en-GB" sz="3200" b="1" dirty="0">
                <a:solidFill>
                  <a:schemeClr val="bg1"/>
                </a:solidFill>
                <a:latin typeface="Arial" panose="020B0604020202020204" pitchFamily="34" charset="0"/>
                <a:cs typeface="Arial" panose="020B0604020202020204" pitchFamily="34" charset="0"/>
              </a:rPr>
              <a:t>BasWorx </a:t>
            </a:r>
            <a:r>
              <a:rPr lang="en-GB" sz="3200" dirty="0">
                <a:solidFill>
                  <a:schemeClr val="bg1"/>
                </a:solidFill>
                <a:latin typeface="Arial" panose="020B0604020202020204" pitchFamily="34" charset="0"/>
                <a:cs typeface="Arial" panose="020B0604020202020204" pitchFamily="34" charset="0"/>
              </a:rPr>
              <a:t>|</a:t>
            </a:r>
            <a:r>
              <a:rPr lang="en-GB" sz="3200" b="1" dirty="0">
                <a:solidFill>
                  <a:schemeClr val="bg1"/>
                </a:solidFill>
                <a:latin typeface="Arial" panose="020B0604020202020204" pitchFamily="34" charset="0"/>
                <a:cs typeface="Arial" panose="020B0604020202020204" pitchFamily="34" charset="0"/>
              </a:rPr>
              <a:t> </a:t>
            </a:r>
            <a:r>
              <a:rPr lang="en-GB" sz="3200" dirty="0">
                <a:solidFill>
                  <a:schemeClr val="bg1"/>
                </a:solidFill>
                <a:latin typeface="Arial" panose="020B0604020202020204" pitchFamily="34" charset="0"/>
                <a:cs typeface="Arial" panose="020B0604020202020204" pitchFamily="34" charset="0"/>
              </a:rPr>
              <a:t>Traineeship</a:t>
            </a:r>
            <a:endParaRPr lang="en-GB" sz="3200" dirty="0">
              <a:solidFill>
                <a:schemeClr val="bg1"/>
              </a:solidFill>
            </a:endParaRPr>
          </a:p>
        </p:txBody>
      </p:sp>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6727" y="6006734"/>
            <a:ext cx="995730" cy="618560"/>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57913" y="6006734"/>
            <a:ext cx="1633201" cy="355422"/>
          </a:xfrm>
          <a:prstGeom prst="rect">
            <a:avLst/>
          </a:prstGeom>
        </p:spPr>
      </p:pic>
    </p:spTree>
    <p:extLst>
      <p:ext uri="{BB962C8B-B14F-4D97-AF65-F5344CB8AC3E}">
        <p14:creationId xmlns:p14="http://schemas.microsoft.com/office/powerpoint/2010/main" val="1804750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8400" y="1767374"/>
            <a:ext cx="5034566" cy="4976019"/>
          </a:xfrm>
        </p:spPr>
        <p:txBody>
          <a:bodyPr/>
          <a:lstStyle/>
          <a:p>
            <a:pPr marL="0" lvl="0" indent="0">
              <a:buNone/>
            </a:pPr>
            <a:endParaRPr lang="en-GB" sz="2000" b="1" dirty="0">
              <a:solidFill>
                <a:srgbClr val="636F77"/>
              </a:solidFill>
              <a:latin typeface="Arial" panose="020B0604020202020204" pitchFamily="34" charset="0"/>
              <a:cs typeface="Arial" panose="020B0604020202020204" pitchFamily="34" charset="0"/>
            </a:endParaRPr>
          </a:p>
          <a:p>
            <a:pPr marL="0" lvl="0" indent="0">
              <a:buNone/>
            </a:pPr>
            <a:r>
              <a:rPr lang="en-GB" sz="2000" b="1" dirty="0">
                <a:solidFill>
                  <a:srgbClr val="636F77"/>
                </a:solidFill>
                <a:latin typeface="Arial" panose="020B0604020202020204" pitchFamily="34" charset="0"/>
                <a:cs typeface="Arial" panose="020B0604020202020204" pitchFamily="34" charset="0"/>
              </a:rPr>
              <a:t>	  Chris</a:t>
            </a:r>
          </a:p>
          <a:p>
            <a:pPr marL="0" indent="0">
              <a:buNone/>
            </a:pPr>
            <a:endParaRPr lang="en-GB" dirty="0">
              <a:solidFill>
                <a:srgbClr val="636F77"/>
              </a:solidFill>
            </a:endParaRPr>
          </a:p>
        </p:txBody>
      </p:sp>
      <p:sp>
        <p:nvSpPr>
          <p:cNvPr id="17" name="Rectangle 5"/>
          <p:cNvSpPr/>
          <p:nvPr/>
        </p:nvSpPr>
        <p:spPr>
          <a:xfrm rot="10800000" flipV="1">
            <a:off x="-329278" y="-372137"/>
            <a:ext cx="8414970" cy="2245366"/>
          </a:xfrm>
          <a:custGeom>
            <a:avLst/>
            <a:gdLst>
              <a:gd name="connsiteX0" fmla="*/ 0 w 3732580"/>
              <a:gd name="connsiteY0" fmla="*/ 0 h 1103971"/>
              <a:gd name="connsiteX1" fmla="*/ 3732580 w 3732580"/>
              <a:gd name="connsiteY1" fmla="*/ 0 h 1103971"/>
              <a:gd name="connsiteX2" fmla="*/ 3732580 w 3732580"/>
              <a:gd name="connsiteY2" fmla="*/ 1103971 h 1103971"/>
              <a:gd name="connsiteX3" fmla="*/ 0 w 3732580"/>
              <a:gd name="connsiteY3" fmla="*/ 1103971 h 1103971"/>
              <a:gd name="connsiteX4" fmla="*/ 0 w 3732580"/>
              <a:gd name="connsiteY4" fmla="*/ 0 h 1103971"/>
              <a:gd name="connsiteX0" fmla="*/ 0 w 3732580"/>
              <a:gd name="connsiteY0" fmla="*/ 0 h 1137424"/>
              <a:gd name="connsiteX1" fmla="*/ 3732580 w 3732580"/>
              <a:gd name="connsiteY1" fmla="*/ 0 h 1137424"/>
              <a:gd name="connsiteX2" fmla="*/ 3732580 w 3732580"/>
              <a:gd name="connsiteY2" fmla="*/ 1103971 h 1137424"/>
              <a:gd name="connsiteX3" fmla="*/ 2397512 w 3732580"/>
              <a:gd name="connsiteY3" fmla="*/ 1137424 h 1137424"/>
              <a:gd name="connsiteX4" fmla="*/ 0 w 3732580"/>
              <a:gd name="connsiteY4" fmla="*/ 0 h 1137424"/>
              <a:gd name="connsiteX0" fmla="*/ 0 w 3732580"/>
              <a:gd name="connsiteY0" fmla="*/ 0 h 1137424"/>
              <a:gd name="connsiteX1" fmla="*/ 3732580 w 3732580"/>
              <a:gd name="connsiteY1" fmla="*/ 0 h 1137424"/>
              <a:gd name="connsiteX2" fmla="*/ 3732580 w 3732580"/>
              <a:gd name="connsiteY2" fmla="*/ 680225 h 1137424"/>
              <a:gd name="connsiteX3" fmla="*/ 2397512 w 3732580"/>
              <a:gd name="connsiteY3" fmla="*/ 1137424 h 1137424"/>
              <a:gd name="connsiteX4" fmla="*/ 0 w 3732580"/>
              <a:gd name="connsiteY4" fmla="*/ 0 h 1137424"/>
              <a:gd name="connsiteX0" fmla="*/ 0 w 3732580"/>
              <a:gd name="connsiteY0" fmla="*/ 0 h 1069691"/>
              <a:gd name="connsiteX1" fmla="*/ 3732580 w 3732580"/>
              <a:gd name="connsiteY1" fmla="*/ 0 h 1069691"/>
              <a:gd name="connsiteX2" fmla="*/ 3732580 w 3732580"/>
              <a:gd name="connsiteY2" fmla="*/ 680225 h 1069691"/>
              <a:gd name="connsiteX3" fmla="*/ 2986447 w 3732580"/>
              <a:gd name="connsiteY3" fmla="*/ 1069691 h 1069691"/>
              <a:gd name="connsiteX4" fmla="*/ 0 w 3732580"/>
              <a:gd name="connsiteY4" fmla="*/ 0 h 1069691"/>
              <a:gd name="connsiteX0" fmla="*/ 0 w 3732580"/>
              <a:gd name="connsiteY0" fmla="*/ 0 h 1052163"/>
              <a:gd name="connsiteX1" fmla="*/ 3732580 w 3732580"/>
              <a:gd name="connsiteY1" fmla="*/ 0 h 1052163"/>
              <a:gd name="connsiteX2" fmla="*/ 3732580 w 3732580"/>
              <a:gd name="connsiteY2" fmla="*/ 680225 h 1052163"/>
              <a:gd name="connsiteX3" fmla="*/ 2367231 w 3732580"/>
              <a:gd name="connsiteY3" fmla="*/ 1052163 h 1052163"/>
              <a:gd name="connsiteX4" fmla="*/ 0 w 3732580"/>
              <a:gd name="connsiteY4" fmla="*/ 0 h 1052163"/>
              <a:gd name="connsiteX0" fmla="*/ 0 w 3732580"/>
              <a:gd name="connsiteY0" fmla="*/ 0 h 1058005"/>
              <a:gd name="connsiteX1" fmla="*/ 3732580 w 3732580"/>
              <a:gd name="connsiteY1" fmla="*/ 0 h 1058005"/>
              <a:gd name="connsiteX2" fmla="*/ 3732580 w 3732580"/>
              <a:gd name="connsiteY2" fmla="*/ 680225 h 1058005"/>
              <a:gd name="connsiteX3" fmla="*/ 2946923 w 3732580"/>
              <a:gd name="connsiteY3" fmla="*/ 1058005 h 1058005"/>
              <a:gd name="connsiteX4" fmla="*/ 0 w 3732580"/>
              <a:gd name="connsiteY4" fmla="*/ 0 h 1058005"/>
              <a:gd name="connsiteX0" fmla="*/ 0 w 3732580"/>
              <a:gd name="connsiteY0" fmla="*/ 0 h 1058005"/>
              <a:gd name="connsiteX1" fmla="*/ 3732580 w 3732580"/>
              <a:gd name="connsiteY1" fmla="*/ 0 h 1058005"/>
              <a:gd name="connsiteX2" fmla="*/ 3732580 w 3732580"/>
              <a:gd name="connsiteY2" fmla="*/ 423151 h 1058005"/>
              <a:gd name="connsiteX3" fmla="*/ 2946923 w 3732580"/>
              <a:gd name="connsiteY3" fmla="*/ 1058005 h 1058005"/>
              <a:gd name="connsiteX4" fmla="*/ 0 w 3732580"/>
              <a:gd name="connsiteY4" fmla="*/ 0 h 105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580" h="1058005">
                <a:moveTo>
                  <a:pt x="0" y="0"/>
                </a:moveTo>
                <a:lnTo>
                  <a:pt x="3732580" y="0"/>
                </a:lnTo>
                <a:lnTo>
                  <a:pt x="3732580" y="423151"/>
                </a:lnTo>
                <a:lnTo>
                  <a:pt x="2946923" y="1058005"/>
                </a:lnTo>
                <a:lnTo>
                  <a:pt x="0" y="0"/>
                </a:lnTo>
                <a:close/>
              </a:path>
            </a:pathLst>
          </a:cu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20123" y="-337055"/>
            <a:ext cx="7172460" cy="1748384"/>
          </a:xfrm>
        </p:spPr>
        <p:txBody>
          <a:bodyPr>
            <a:normAutofit/>
          </a:bodyPr>
          <a:lstStyle/>
          <a:p>
            <a:pPr>
              <a:lnSpc>
                <a:spcPct val="150000"/>
              </a:lnSpc>
            </a:pPr>
            <a:r>
              <a:rPr lang="en-GB" sz="2800" b="1" dirty="0">
                <a:solidFill>
                  <a:schemeClr val="bg1"/>
                </a:solidFill>
                <a:latin typeface="Arial" panose="020B0604020202020204" pitchFamily="34" charset="0"/>
                <a:cs typeface="Arial" panose="020B0604020202020204" pitchFamily="34" charset="0"/>
              </a:rPr>
              <a:t>BasWorx </a:t>
            </a:r>
            <a:r>
              <a:rPr lang="en-GB" sz="2800" dirty="0">
                <a:solidFill>
                  <a:schemeClr val="bg1"/>
                </a:solidFill>
                <a:latin typeface="Arial" panose="020B0604020202020204" pitchFamily="34" charset="0"/>
                <a:cs typeface="Arial" panose="020B0604020202020204" pitchFamily="34" charset="0"/>
              </a:rPr>
              <a:t>|</a:t>
            </a:r>
            <a:r>
              <a:rPr lang="en-GB" sz="2800" b="1" dirty="0">
                <a:solidFill>
                  <a:schemeClr val="bg1"/>
                </a:solidFill>
                <a:latin typeface="Arial" panose="020B0604020202020204" pitchFamily="34" charset="0"/>
                <a:cs typeface="Arial" panose="020B0604020202020204" pitchFamily="34" charset="0"/>
              </a:rPr>
              <a:t> </a:t>
            </a:r>
            <a:r>
              <a:rPr lang="en-GB" sz="2800" dirty="0">
                <a:solidFill>
                  <a:schemeClr val="bg1"/>
                </a:solidFill>
                <a:latin typeface="Arial" panose="020B0604020202020204" pitchFamily="34" charset="0"/>
                <a:cs typeface="Arial" panose="020B0604020202020204" pitchFamily="34" charset="0"/>
              </a:rPr>
              <a:t>Work Academy</a:t>
            </a:r>
            <a:endParaRPr lang="en-GB" sz="2800" dirty="0">
              <a:solidFill>
                <a:schemeClr val="bg1"/>
              </a:solidFill>
            </a:endParaRPr>
          </a:p>
        </p:txBody>
      </p:sp>
      <p:pic>
        <p:nvPicPr>
          <p:cNvPr id="18" name="Picture 17"/>
          <p:cNvPicPr>
            <a:picLocks noChangeAspect="1"/>
          </p:cNvPicPr>
          <p:nvPr/>
        </p:nvPicPr>
        <p:blipFill>
          <a:blip r:embed="rId2"/>
          <a:stretch>
            <a:fillRect/>
          </a:stretch>
        </p:blipFill>
        <p:spPr>
          <a:xfrm>
            <a:off x="315373" y="2273312"/>
            <a:ext cx="2175778" cy="3041649"/>
          </a:xfrm>
          <a:prstGeom prst="rect">
            <a:avLst/>
          </a:prstGeom>
        </p:spPr>
      </p:pic>
      <p:sp>
        <p:nvSpPr>
          <p:cNvPr id="19" name="TextBox 18"/>
          <p:cNvSpPr txBox="1"/>
          <p:nvPr/>
        </p:nvSpPr>
        <p:spPr>
          <a:xfrm>
            <a:off x="2687504" y="2567540"/>
            <a:ext cx="3541271" cy="2862322"/>
          </a:xfrm>
          <a:prstGeom prst="rect">
            <a:avLst/>
          </a:prstGeom>
          <a:noFill/>
        </p:spPr>
        <p:txBody>
          <a:bodyPr wrap="square" rtlCol="0">
            <a:spAutoFit/>
          </a:bodyPr>
          <a:lstStyle/>
          <a:p>
            <a:r>
              <a:rPr lang="en-GB" sz="1200" dirty="0">
                <a:solidFill>
                  <a:srgbClr val="636F77"/>
                </a:solidFill>
                <a:latin typeface="Arial" panose="020B0604020202020204" pitchFamily="34" charset="0"/>
                <a:cs typeface="Arial" panose="020B0604020202020204" pitchFamily="34" charset="0"/>
              </a:rPr>
              <a:t>Chris now 46, has been a Basildon resident since he was 26. Worked as a Warehouse Manager for over 20 years, but was unfortunately made redundant in August 2016. This is the first time he has found himself unemployed and he was job hunting for 9 months before BasWorx. He had applied for </a:t>
            </a:r>
            <a:r>
              <a:rPr lang="en-GB" sz="1200" b="1" dirty="0">
                <a:solidFill>
                  <a:srgbClr val="636F77"/>
                </a:solidFill>
                <a:latin typeface="Arial" panose="020B0604020202020204" pitchFamily="34" charset="0"/>
                <a:cs typeface="Arial" panose="020B0604020202020204" pitchFamily="34" charset="0"/>
              </a:rPr>
              <a:t>353 jobs </a:t>
            </a:r>
            <a:r>
              <a:rPr lang="en-GB" sz="1200" dirty="0">
                <a:solidFill>
                  <a:srgbClr val="636F77"/>
                </a:solidFill>
                <a:latin typeface="Arial" panose="020B0604020202020204" pitchFamily="34" charset="0"/>
                <a:cs typeface="Arial" panose="020B0604020202020204" pitchFamily="34" charset="0"/>
              </a:rPr>
              <a:t>with only one of these progressing to interview stage.</a:t>
            </a:r>
          </a:p>
          <a:p>
            <a:endParaRPr lang="en-GB" sz="1200" dirty="0">
              <a:solidFill>
                <a:srgbClr val="636F77"/>
              </a:solidFill>
              <a:latin typeface="Arial" panose="020B0604020202020204" pitchFamily="34" charset="0"/>
              <a:cs typeface="Arial" panose="020B0604020202020204" pitchFamily="34" charset="0"/>
            </a:endParaRPr>
          </a:p>
          <a:p>
            <a:r>
              <a:rPr lang="en-GB" sz="1200" dirty="0">
                <a:solidFill>
                  <a:srgbClr val="636F77"/>
                </a:solidFill>
                <a:latin typeface="Arial" panose="020B0604020202020204" pitchFamily="34" charset="0"/>
                <a:cs typeface="Arial" panose="020B0604020202020204" pitchFamily="34" charset="0"/>
              </a:rPr>
              <a:t>Chris has a family including a partner and 4 children to support between the ages of 4 and 13.</a:t>
            </a:r>
          </a:p>
          <a:p>
            <a:endParaRPr lang="en-GB" sz="1200" dirty="0">
              <a:solidFill>
                <a:srgbClr val="636F77"/>
              </a:solidFill>
              <a:latin typeface="Arial" panose="020B0604020202020204" pitchFamily="34" charset="0"/>
              <a:cs typeface="Arial" panose="020B0604020202020204" pitchFamily="34" charset="0"/>
            </a:endParaRPr>
          </a:p>
          <a:p>
            <a:r>
              <a:rPr lang="en-GB" sz="1200" dirty="0">
                <a:solidFill>
                  <a:srgbClr val="636F77"/>
                </a:solidFill>
                <a:latin typeface="Arial" panose="020B0604020202020204" pitchFamily="34" charset="0"/>
                <a:cs typeface="Arial" panose="020B0604020202020204" pitchFamily="34" charset="0"/>
              </a:rPr>
              <a:t>Chris walks everywhere to save money including an hour walk to site every day which shows his commitment and motivation.</a:t>
            </a:r>
          </a:p>
        </p:txBody>
      </p:sp>
      <p:sp>
        <p:nvSpPr>
          <p:cNvPr id="4" name="Oval Callout 3"/>
          <p:cNvSpPr/>
          <p:nvPr/>
        </p:nvSpPr>
        <p:spPr>
          <a:xfrm>
            <a:off x="9023247" y="2035427"/>
            <a:ext cx="2456593" cy="1754048"/>
          </a:xfrm>
          <a:prstGeom prst="wedgeEllipseCallout">
            <a:avLst>
              <a:gd name="adj1" fmla="val -32126"/>
              <a:gd name="adj2" fmla="val 56057"/>
            </a:avLst>
          </a:prstGeom>
          <a:solidFill>
            <a:srgbClr val="734D8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I’ve really enjoyed the comradery, the programme has brought people together from different aspects of life.</a:t>
            </a:r>
          </a:p>
        </p:txBody>
      </p:sp>
      <p:sp>
        <p:nvSpPr>
          <p:cNvPr id="5" name="Rectangular Callout 4"/>
          <p:cNvSpPr/>
          <p:nvPr/>
        </p:nvSpPr>
        <p:spPr>
          <a:xfrm>
            <a:off x="7020570" y="552491"/>
            <a:ext cx="2295713" cy="1574673"/>
          </a:xfrm>
          <a:prstGeom prst="wedgeRectCallout">
            <a:avLst>
              <a:gd name="adj1" fmla="val -33487"/>
              <a:gd name="adj2" fmla="val 67944"/>
            </a:avLst>
          </a:prstGeom>
          <a:solidFill>
            <a:srgbClr val="E58E1A"/>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It’s been really good for my confidence and self worth, even my partner has noticed </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a big change in me. It wasn’t good for me being stuck indoors applying for jobs for </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4 hours a day.</a:t>
            </a:r>
          </a:p>
        </p:txBody>
      </p:sp>
      <p:sp>
        <p:nvSpPr>
          <p:cNvPr id="6" name="Rounded Rectangular Callout 5"/>
          <p:cNvSpPr/>
          <p:nvPr/>
        </p:nvSpPr>
        <p:spPr>
          <a:xfrm>
            <a:off x="6431737" y="3756036"/>
            <a:ext cx="2878907" cy="1864709"/>
          </a:xfrm>
          <a:prstGeom prst="wedgeRoundRectCallout">
            <a:avLst>
              <a:gd name="adj1" fmla="val -33312"/>
              <a:gd name="adj2" fmla="val 66113"/>
              <a:gd name="adj3" fmla="val 16667"/>
            </a:avLst>
          </a:prstGeom>
          <a:solidFill>
            <a:srgbClr val="E58E1A"/>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I’m starting from nothing, no one can survive on £101 a fortnight this is the lowest I’ll ever be now. </a:t>
            </a:r>
          </a:p>
          <a:p>
            <a:pPr algn="ctr"/>
            <a:r>
              <a:rPr lang="en-GB" sz="1100" dirty="0">
                <a:solidFill>
                  <a:schemeClr val="bg1"/>
                </a:solidFill>
                <a:latin typeface="Arial" panose="020B0604020202020204" pitchFamily="34" charset="0"/>
                <a:cs typeface="Arial" panose="020B0604020202020204" pitchFamily="34" charset="0"/>
              </a:rPr>
              <a:t>I like a challenge and want to see what I can achieve. Hopefully there will be the opportunity to make use of my management skills here too.</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252" y="6006734"/>
            <a:ext cx="995730" cy="618559"/>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7438" y="6006734"/>
            <a:ext cx="1633201" cy="355423"/>
          </a:xfrm>
          <a:prstGeom prst="rect">
            <a:avLst/>
          </a:prstGeom>
        </p:spPr>
      </p:pic>
      <p:sp>
        <p:nvSpPr>
          <p:cNvPr id="7" name="TextBox 6"/>
          <p:cNvSpPr txBox="1"/>
          <p:nvPr/>
        </p:nvSpPr>
        <p:spPr>
          <a:xfrm>
            <a:off x="5233987" y="2590800"/>
            <a:ext cx="65" cy="276999"/>
          </a:xfrm>
          <a:prstGeom prst="rect">
            <a:avLst/>
          </a:prstGeom>
          <a:noFill/>
        </p:spPr>
        <p:txBody>
          <a:bodyPr wrap="none" lIns="0" tIns="0" rIns="0" bIns="0" rtlCol="0">
            <a:spAutoFit/>
          </a:bodyPr>
          <a:lstStyle/>
          <a:p>
            <a:endParaRPr lang="en-GB" dirty="0"/>
          </a:p>
        </p:txBody>
      </p:sp>
      <p:sp>
        <p:nvSpPr>
          <p:cNvPr id="8" name="TextBox 7"/>
          <p:cNvSpPr txBox="1"/>
          <p:nvPr/>
        </p:nvSpPr>
        <p:spPr>
          <a:xfrm>
            <a:off x="7026392" y="541920"/>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21" name="TextBox 20"/>
          <p:cNvSpPr txBox="1"/>
          <p:nvPr/>
        </p:nvSpPr>
        <p:spPr>
          <a:xfrm>
            <a:off x="8544260" y="1631957"/>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22" name="TextBox 21"/>
          <p:cNvSpPr txBox="1"/>
          <p:nvPr/>
        </p:nvSpPr>
        <p:spPr>
          <a:xfrm>
            <a:off x="9258947" y="2285363"/>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24" name="TextBox 23"/>
          <p:cNvSpPr txBox="1"/>
          <p:nvPr/>
        </p:nvSpPr>
        <p:spPr>
          <a:xfrm>
            <a:off x="10891115" y="3003925"/>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25" name="TextBox 24"/>
          <p:cNvSpPr txBox="1"/>
          <p:nvPr/>
        </p:nvSpPr>
        <p:spPr>
          <a:xfrm>
            <a:off x="6430611" y="3913969"/>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26" name="TextBox 25"/>
          <p:cNvSpPr txBox="1"/>
          <p:nvPr/>
        </p:nvSpPr>
        <p:spPr>
          <a:xfrm>
            <a:off x="8681904" y="4984956"/>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27" name="Rectangular Callout 26"/>
          <p:cNvSpPr/>
          <p:nvPr/>
        </p:nvSpPr>
        <p:spPr>
          <a:xfrm>
            <a:off x="9599331" y="4823797"/>
            <a:ext cx="2354545" cy="1450138"/>
          </a:xfrm>
          <a:prstGeom prst="wedgeRectCallout">
            <a:avLst>
              <a:gd name="adj1" fmla="val -33487"/>
              <a:gd name="adj2" fmla="val 67944"/>
            </a:avLst>
          </a:prstGeom>
          <a:solidFill>
            <a:srgbClr val="734D8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a:solidFill>
                  <a:schemeClr val="bg1"/>
                </a:solidFill>
                <a:latin typeface="Arial" panose="020B0604020202020204" pitchFamily="34" charset="0"/>
                <a:cs typeface="Arial" panose="020B0604020202020204" pitchFamily="34" charset="0"/>
              </a:rPr>
              <a:t>It’s good to find a training </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course like this which provides genuine opportunities for people and builds confidence.</a:t>
            </a:r>
          </a:p>
        </p:txBody>
      </p:sp>
      <p:sp>
        <p:nvSpPr>
          <p:cNvPr id="28" name="TextBox 27"/>
          <p:cNvSpPr txBox="1"/>
          <p:nvPr/>
        </p:nvSpPr>
        <p:spPr>
          <a:xfrm>
            <a:off x="9692276" y="5015047"/>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sp>
        <p:nvSpPr>
          <p:cNvPr id="29" name="TextBox 28"/>
          <p:cNvSpPr txBox="1"/>
          <p:nvPr/>
        </p:nvSpPr>
        <p:spPr>
          <a:xfrm>
            <a:off x="11387347" y="5582143"/>
            <a:ext cx="595105"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t>
            </a:r>
          </a:p>
        </p:txBody>
      </p:sp>
      <p:cxnSp>
        <p:nvCxnSpPr>
          <p:cNvPr id="30" name="Straight Connector 29"/>
          <p:cNvCxnSpPr/>
          <p:nvPr/>
        </p:nvCxnSpPr>
        <p:spPr>
          <a:xfrm>
            <a:off x="2790825" y="2536401"/>
            <a:ext cx="3305175" cy="0"/>
          </a:xfrm>
          <a:prstGeom prst="line">
            <a:avLst/>
          </a:prstGeom>
          <a:ln w="12700">
            <a:solidFill>
              <a:srgbClr val="E58E1A"/>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08719" y="157755"/>
            <a:ext cx="1707056" cy="1525775"/>
          </a:xfrm>
          <a:prstGeom prst="rect">
            <a:avLst/>
          </a:prstGeom>
        </p:spPr>
      </p:pic>
    </p:spTree>
    <p:extLst>
      <p:ext uri="{BB962C8B-B14F-4D97-AF65-F5344CB8AC3E}">
        <p14:creationId xmlns:p14="http://schemas.microsoft.com/office/powerpoint/2010/main" val="4208741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5518</TotalTime>
  <Words>1925</Words>
  <Application>Microsoft Office PowerPoint</Application>
  <PresentationFormat>Widescreen</PresentationFormat>
  <Paragraphs>231</Paragraphs>
  <Slides>18</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Office Theme</vt:lpstr>
      <vt:lpstr>PowerPoint Presentation</vt:lpstr>
      <vt:lpstr>The Contract</vt:lpstr>
      <vt:lpstr>PowerPoint Presentation</vt:lpstr>
      <vt:lpstr>PowerPoint Presentation</vt:lpstr>
      <vt:lpstr>PowerPoint Presentation</vt:lpstr>
      <vt:lpstr>PowerPoint Presentation</vt:lpstr>
      <vt:lpstr>PowerPoint Presentation</vt:lpstr>
      <vt:lpstr>BasWorx | Traineeship</vt:lpstr>
      <vt:lpstr>BasWorx | Work Academy</vt:lpstr>
      <vt:lpstr>BasWorx | Work Academy</vt:lpstr>
      <vt:lpstr>BasWorx Training</vt:lpstr>
      <vt:lpstr>BasWorx</vt:lpstr>
      <vt:lpstr>Progression Route</vt:lpstr>
      <vt:lpstr>PowerPoint Presentation</vt:lpstr>
      <vt:lpstr>What next…</vt:lpstr>
      <vt:lpstr>Social Value Achievements</vt:lpstr>
      <vt:lpstr>PowerPoint Presentation</vt:lpstr>
      <vt:lpstr> </vt:lpstr>
    </vt:vector>
  </TitlesOfParts>
  <Company>Lovell Partnerships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KYRIAKOU, Natasha (LPRES)</dc:creator>
  <cp:lastModifiedBy>Liz Circuit</cp:lastModifiedBy>
  <cp:revision>236</cp:revision>
  <cp:lastPrinted>2017-05-10T10:59:29Z</cp:lastPrinted>
  <dcterms:created xsi:type="dcterms:W3CDTF">2015-09-11T11:39:56Z</dcterms:created>
  <dcterms:modified xsi:type="dcterms:W3CDTF">2017-05-17T06:14:05Z</dcterms:modified>
</cp:coreProperties>
</file>