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ink/ink1.xml" ContentType="application/inkml+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comments/modernComment_7FFFF858_FB69EB69.xml" ContentType="application/vnd.ms-powerpoint.comment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omments/modernComment_7FFFF859_476D59C1.xml" ContentType="application/vnd.ms-powerpoint.comments+xml"/>
  <Override PartName="/ppt/comments/modernComment_7FFFF86E_A3742F4E.xml" ContentType="application/vnd.ms-powerpoint.comments+xml"/>
  <Override PartName="/ppt/notesSlides/notesSlide73.xml" ContentType="application/vnd.openxmlformats-officedocument.presentationml.notesSlide+xml"/>
  <Override PartName="/ppt/comments/modernComment_7FFFF872_4311B9A6.xml" ContentType="application/vnd.ms-powerpoint.comments+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tags/tag4.xml" ContentType="application/vnd.openxmlformats-officedocument.presentationml.tags+xml"/>
  <Override PartName="/ppt/notesSlides/notesSlide8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tags/tag19.xml" ContentType="application/vnd.openxmlformats-officedocument.presentationml.tags+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4" r:id="rId5"/>
    <p:sldMasterId id="2147483666" r:id="rId6"/>
    <p:sldMasterId id="2147483668" r:id="rId7"/>
    <p:sldMasterId id="2147483670" r:id="rId8"/>
    <p:sldMasterId id="2147483673" r:id="rId9"/>
  </p:sldMasterIdLst>
  <p:notesMasterIdLst>
    <p:notesMasterId r:id="rId170"/>
  </p:notesMasterIdLst>
  <p:sldIdLst>
    <p:sldId id="256" r:id="rId10"/>
    <p:sldId id="257" r:id="rId11"/>
    <p:sldId id="258" r:id="rId12"/>
    <p:sldId id="2147473118" r:id="rId13"/>
    <p:sldId id="260" r:id="rId14"/>
    <p:sldId id="2147473120" r:id="rId15"/>
    <p:sldId id="2147473132" r:id="rId16"/>
    <p:sldId id="2147473122" r:id="rId17"/>
    <p:sldId id="2147473133" r:id="rId18"/>
    <p:sldId id="387" r:id="rId19"/>
    <p:sldId id="380" r:id="rId20"/>
    <p:sldId id="346" r:id="rId21"/>
    <p:sldId id="355" r:id="rId22"/>
    <p:sldId id="2147473134" r:id="rId23"/>
    <p:sldId id="2147473135" r:id="rId24"/>
    <p:sldId id="2147473136" r:id="rId25"/>
    <p:sldId id="2147473137" r:id="rId26"/>
    <p:sldId id="331" r:id="rId27"/>
    <p:sldId id="360" r:id="rId28"/>
    <p:sldId id="2147473138" r:id="rId29"/>
    <p:sldId id="2147473139" r:id="rId30"/>
    <p:sldId id="383" r:id="rId31"/>
    <p:sldId id="384" r:id="rId32"/>
    <p:sldId id="379" r:id="rId33"/>
    <p:sldId id="2147473140" r:id="rId34"/>
    <p:sldId id="2147473141" r:id="rId35"/>
    <p:sldId id="388" r:id="rId36"/>
    <p:sldId id="386" r:id="rId37"/>
    <p:sldId id="385" r:id="rId38"/>
    <p:sldId id="263" r:id="rId39"/>
    <p:sldId id="259" r:id="rId40"/>
    <p:sldId id="286" r:id="rId41"/>
    <p:sldId id="287" r:id="rId42"/>
    <p:sldId id="288" r:id="rId43"/>
    <p:sldId id="289" r:id="rId44"/>
    <p:sldId id="290" r:id="rId45"/>
    <p:sldId id="291" r:id="rId46"/>
    <p:sldId id="292" r:id="rId47"/>
    <p:sldId id="293" r:id="rId48"/>
    <p:sldId id="294" r:id="rId49"/>
    <p:sldId id="295" r:id="rId50"/>
    <p:sldId id="266" r:id="rId51"/>
    <p:sldId id="296" r:id="rId52"/>
    <p:sldId id="268" r:id="rId53"/>
    <p:sldId id="297" r:id="rId54"/>
    <p:sldId id="2147473124" r:id="rId55"/>
    <p:sldId id="269" r:id="rId56"/>
    <p:sldId id="270" r:id="rId57"/>
    <p:sldId id="271" r:id="rId58"/>
    <p:sldId id="272" r:id="rId59"/>
    <p:sldId id="273" r:id="rId60"/>
    <p:sldId id="274" r:id="rId61"/>
    <p:sldId id="275" r:id="rId62"/>
    <p:sldId id="276" r:id="rId63"/>
    <p:sldId id="277" r:id="rId64"/>
    <p:sldId id="278" r:id="rId65"/>
    <p:sldId id="279" r:id="rId66"/>
    <p:sldId id="280" r:id="rId67"/>
    <p:sldId id="281" r:id="rId68"/>
    <p:sldId id="282" r:id="rId69"/>
    <p:sldId id="283" r:id="rId70"/>
    <p:sldId id="284" r:id="rId71"/>
    <p:sldId id="264" r:id="rId72"/>
    <p:sldId id="298" r:id="rId73"/>
    <p:sldId id="299" r:id="rId74"/>
    <p:sldId id="2147473126" r:id="rId75"/>
    <p:sldId id="353" r:id="rId76"/>
    <p:sldId id="357" r:id="rId77"/>
    <p:sldId id="375" r:id="rId78"/>
    <p:sldId id="371" r:id="rId79"/>
    <p:sldId id="372" r:id="rId80"/>
    <p:sldId id="373" r:id="rId81"/>
    <p:sldId id="354" r:id="rId82"/>
    <p:sldId id="378" r:id="rId83"/>
    <p:sldId id="363" r:id="rId84"/>
    <p:sldId id="374" r:id="rId85"/>
    <p:sldId id="362" r:id="rId86"/>
    <p:sldId id="370" r:id="rId87"/>
    <p:sldId id="376" r:id="rId88"/>
    <p:sldId id="356" r:id="rId89"/>
    <p:sldId id="377" r:id="rId90"/>
    <p:sldId id="367" r:id="rId91"/>
    <p:sldId id="364" r:id="rId92"/>
    <p:sldId id="366" r:id="rId93"/>
    <p:sldId id="369" r:id="rId94"/>
    <p:sldId id="368" r:id="rId95"/>
    <p:sldId id="344" r:id="rId96"/>
    <p:sldId id="2147473128" r:id="rId97"/>
    <p:sldId id="2147481715" r:id="rId98"/>
    <p:sldId id="2147481717" r:id="rId99"/>
    <p:sldId id="2147481693" r:id="rId100"/>
    <p:sldId id="2147481699" r:id="rId101"/>
    <p:sldId id="2147481708" r:id="rId102"/>
    <p:sldId id="2147481687" r:id="rId103"/>
    <p:sldId id="2147481705" r:id="rId104"/>
    <p:sldId id="2147481713" r:id="rId105"/>
    <p:sldId id="2147481706" r:id="rId106"/>
    <p:sldId id="2147481707" r:id="rId107"/>
    <p:sldId id="322" r:id="rId108"/>
    <p:sldId id="2147481703" r:id="rId109"/>
    <p:sldId id="2147481688" r:id="rId110"/>
    <p:sldId id="337" r:id="rId111"/>
    <p:sldId id="340" r:id="rId112"/>
    <p:sldId id="300" r:id="rId113"/>
    <p:sldId id="323" r:id="rId114"/>
    <p:sldId id="324" r:id="rId115"/>
    <p:sldId id="327" r:id="rId116"/>
    <p:sldId id="2147481685" r:id="rId117"/>
    <p:sldId id="326" r:id="rId118"/>
    <p:sldId id="306" r:id="rId119"/>
    <p:sldId id="307" r:id="rId120"/>
    <p:sldId id="2147481682" r:id="rId121"/>
    <p:sldId id="2147481697" r:id="rId122"/>
    <p:sldId id="339" r:id="rId123"/>
    <p:sldId id="328" r:id="rId124"/>
    <p:sldId id="329" r:id="rId125"/>
    <p:sldId id="341" r:id="rId126"/>
    <p:sldId id="2147481681" r:id="rId127"/>
    <p:sldId id="332" r:id="rId128"/>
    <p:sldId id="2147481691" r:id="rId129"/>
    <p:sldId id="2147481689" r:id="rId130"/>
    <p:sldId id="2147481710" r:id="rId131"/>
    <p:sldId id="2147481709" r:id="rId132"/>
    <p:sldId id="2147481714" r:id="rId133"/>
    <p:sldId id="330" r:id="rId134"/>
    <p:sldId id="2147481718" r:id="rId135"/>
    <p:sldId id="2147481671" r:id="rId136"/>
    <p:sldId id="2147481669" r:id="rId137"/>
    <p:sldId id="2147481716" r:id="rId138"/>
    <p:sldId id="2147473130" r:id="rId139"/>
    <p:sldId id="2147473098" r:id="rId140"/>
    <p:sldId id="2147472616" r:id="rId141"/>
    <p:sldId id="2147473099" r:id="rId142"/>
    <p:sldId id="2147473100" r:id="rId143"/>
    <p:sldId id="2147472332" r:id="rId144"/>
    <p:sldId id="2147471449" r:id="rId145"/>
    <p:sldId id="2147472333" r:id="rId146"/>
    <p:sldId id="2147473102" r:id="rId147"/>
    <p:sldId id="2147473103" r:id="rId148"/>
    <p:sldId id="2147473104" r:id="rId149"/>
    <p:sldId id="2147473108" r:id="rId150"/>
    <p:sldId id="2147473109" r:id="rId151"/>
    <p:sldId id="2147473105" r:id="rId152"/>
    <p:sldId id="2147473106" r:id="rId153"/>
    <p:sldId id="2147473107" r:id="rId154"/>
    <p:sldId id="2147473110" r:id="rId155"/>
    <p:sldId id="2147473111" r:id="rId156"/>
    <p:sldId id="2147473112" r:id="rId157"/>
    <p:sldId id="2147473113" r:id="rId158"/>
    <p:sldId id="2147473114" r:id="rId159"/>
    <p:sldId id="2147473115" r:id="rId160"/>
    <p:sldId id="2147473116" r:id="rId161"/>
    <p:sldId id="2147473095" r:id="rId162"/>
    <p:sldId id="2147473117" r:id="rId163"/>
    <p:sldId id="2147473058" r:id="rId164"/>
    <p:sldId id="2147473087" r:id="rId165"/>
    <p:sldId id="2147473101" r:id="rId166"/>
    <p:sldId id="2147473022" r:id="rId167"/>
    <p:sldId id="262" r:id="rId168"/>
    <p:sldId id="265" r:id="rId169"/>
  </p:sldIdLst>
  <p:sldSz cx="9144000" cy="6858000" type="screen4x3"/>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D2F783D-0B13-0ACB-2FF8-EDBE27174975}" name="Will Routh" initials="WR" userId="S::will.routh@chirpyheat.com::73730e0b-d673-4b2d-93ec-df58c1b9ff5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04C7B5-28C9-458B-B036-1CCC3BFA9B77}" v="83" dt="2026-06-28T19:08:36.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30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8.xml"/><Relationship Id="rId21" Type="http://schemas.openxmlformats.org/officeDocument/2006/relationships/slide" Target="slides/slide12.xml"/><Relationship Id="rId42" Type="http://schemas.openxmlformats.org/officeDocument/2006/relationships/slide" Target="slides/slide33.xml"/><Relationship Id="rId63" Type="http://schemas.openxmlformats.org/officeDocument/2006/relationships/slide" Target="slides/slide54.xml"/><Relationship Id="rId84" Type="http://schemas.openxmlformats.org/officeDocument/2006/relationships/slide" Target="slides/slide75.xml"/><Relationship Id="rId138" Type="http://schemas.openxmlformats.org/officeDocument/2006/relationships/slide" Target="slides/slide129.xml"/><Relationship Id="rId159" Type="http://schemas.openxmlformats.org/officeDocument/2006/relationships/slide" Target="slides/slide150.xml"/><Relationship Id="rId170" Type="http://schemas.openxmlformats.org/officeDocument/2006/relationships/notesMaster" Target="notesMasters/notesMaster1.xml"/><Relationship Id="rId107" Type="http://schemas.openxmlformats.org/officeDocument/2006/relationships/slide" Target="slides/slide98.xml"/><Relationship Id="rId11" Type="http://schemas.openxmlformats.org/officeDocument/2006/relationships/slide" Target="slides/slide2.xml"/><Relationship Id="rId32" Type="http://schemas.openxmlformats.org/officeDocument/2006/relationships/slide" Target="slides/slide23.xml"/><Relationship Id="rId53" Type="http://schemas.openxmlformats.org/officeDocument/2006/relationships/slide" Target="slides/slide44.xml"/><Relationship Id="rId74" Type="http://schemas.openxmlformats.org/officeDocument/2006/relationships/slide" Target="slides/slide65.xml"/><Relationship Id="rId128" Type="http://schemas.openxmlformats.org/officeDocument/2006/relationships/slide" Target="slides/slide119.xml"/><Relationship Id="rId149" Type="http://schemas.openxmlformats.org/officeDocument/2006/relationships/slide" Target="slides/slide140.xml"/><Relationship Id="rId5" Type="http://schemas.openxmlformats.org/officeDocument/2006/relationships/slideMaster" Target="slideMasters/slideMaster2.xml"/><Relationship Id="rId95" Type="http://schemas.openxmlformats.org/officeDocument/2006/relationships/slide" Target="slides/slide86.xml"/><Relationship Id="rId160" Type="http://schemas.openxmlformats.org/officeDocument/2006/relationships/slide" Target="slides/slide151.xml"/><Relationship Id="rId22" Type="http://schemas.openxmlformats.org/officeDocument/2006/relationships/slide" Target="slides/slide13.xml"/><Relationship Id="rId43" Type="http://schemas.openxmlformats.org/officeDocument/2006/relationships/slide" Target="slides/slide34.xml"/><Relationship Id="rId64" Type="http://schemas.openxmlformats.org/officeDocument/2006/relationships/slide" Target="slides/slide55.xml"/><Relationship Id="rId118" Type="http://schemas.openxmlformats.org/officeDocument/2006/relationships/slide" Target="slides/slide109.xml"/><Relationship Id="rId139" Type="http://schemas.openxmlformats.org/officeDocument/2006/relationships/slide" Target="slides/slide130.xml"/><Relationship Id="rId85" Type="http://schemas.openxmlformats.org/officeDocument/2006/relationships/slide" Target="slides/slide76.xml"/><Relationship Id="rId150" Type="http://schemas.openxmlformats.org/officeDocument/2006/relationships/slide" Target="slides/slide141.xml"/><Relationship Id="rId171" Type="http://schemas.openxmlformats.org/officeDocument/2006/relationships/presProps" Target="presProps.xml"/><Relationship Id="rId12" Type="http://schemas.openxmlformats.org/officeDocument/2006/relationships/slide" Target="slides/slide3.xml"/><Relationship Id="rId33" Type="http://schemas.openxmlformats.org/officeDocument/2006/relationships/slide" Target="slides/slide24.xml"/><Relationship Id="rId108" Type="http://schemas.openxmlformats.org/officeDocument/2006/relationships/slide" Target="slides/slide99.xml"/><Relationship Id="rId129" Type="http://schemas.openxmlformats.org/officeDocument/2006/relationships/slide" Target="slides/slide120.xml"/><Relationship Id="rId54" Type="http://schemas.openxmlformats.org/officeDocument/2006/relationships/slide" Target="slides/slide45.xml"/><Relationship Id="rId75" Type="http://schemas.openxmlformats.org/officeDocument/2006/relationships/slide" Target="slides/slide66.xml"/><Relationship Id="rId96" Type="http://schemas.openxmlformats.org/officeDocument/2006/relationships/slide" Target="slides/slide87.xml"/><Relationship Id="rId140" Type="http://schemas.openxmlformats.org/officeDocument/2006/relationships/slide" Target="slides/slide131.xml"/><Relationship Id="rId161" Type="http://schemas.openxmlformats.org/officeDocument/2006/relationships/slide" Target="slides/slide152.xml"/><Relationship Id="rId6" Type="http://schemas.openxmlformats.org/officeDocument/2006/relationships/slideMaster" Target="slideMasters/slideMaster3.xml"/><Relationship Id="rId23" Type="http://schemas.openxmlformats.org/officeDocument/2006/relationships/slide" Target="slides/slide14.xml"/><Relationship Id="rId28" Type="http://schemas.openxmlformats.org/officeDocument/2006/relationships/slide" Target="slides/slide19.xml"/><Relationship Id="rId49" Type="http://schemas.openxmlformats.org/officeDocument/2006/relationships/slide" Target="slides/slide40.xml"/><Relationship Id="rId114" Type="http://schemas.openxmlformats.org/officeDocument/2006/relationships/slide" Target="slides/slide105.xml"/><Relationship Id="rId119" Type="http://schemas.openxmlformats.org/officeDocument/2006/relationships/slide" Target="slides/slide110.xml"/><Relationship Id="rId44" Type="http://schemas.openxmlformats.org/officeDocument/2006/relationships/slide" Target="slides/slide35.xml"/><Relationship Id="rId60" Type="http://schemas.openxmlformats.org/officeDocument/2006/relationships/slide" Target="slides/slide51.xml"/><Relationship Id="rId65" Type="http://schemas.openxmlformats.org/officeDocument/2006/relationships/slide" Target="slides/slide56.xml"/><Relationship Id="rId81" Type="http://schemas.openxmlformats.org/officeDocument/2006/relationships/slide" Target="slides/slide72.xml"/><Relationship Id="rId86" Type="http://schemas.openxmlformats.org/officeDocument/2006/relationships/slide" Target="slides/slide77.xml"/><Relationship Id="rId130" Type="http://schemas.openxmlformats.org/officeDocument/2006/relationships/slide" Target="slides/slide121.xml"/><Relationship Id="rId135" Type="http://schemas.openxmlformats.org/officeDocument/2006/relationships/slide" Target="slides/slide126.xml"/><Relationship Id="rId151" Type="http://schemas.openxmlformats.org/officeDocument/2006/relationships/slide" Target="slides/slide142.xml"/><Relationship Id="rId156" Type="http://schemas.openxmlformats.org/officeDocument/2006/relationships/slide" Target="slides/slide147.xml"/><Relationship Id="rId177" Type="http://schemas.microsoft.com/office/2018/10/relationships/authors" Target="authors.xml"/><Relationship Id="rId172" Type="http://schemas.openxmlformats.org/officeDocument/2006/relationships/viewProps" Target="viewProps.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109" Type="http://schemas.openxmlformats.org/officeDocument/2006/relationships/slide" Target="slides/slide10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slide" Target="slides/slide88.xml"/><Relationship Id="rId104" Type="http://schemas.openxmlformats.org/officeDocument/2006/relationships/slide" Target="slides/slide95.xml"/><Relationship Id="rId120" Type="http://schemas.openxmlformats.org/officeDocument/2006/relationships/slide" Target="slides/slide111.xml"/><Relationship Id="rId125" Type="http://schemas.openxmlformats.org/officeDocument/2006/relationships/slide" Target="slides/slide116.xml"/><Relationship Id="rId141" Type="http://schemas.openxmlformats.org/officeDocument/2006/relationships/slide" Target="slides/slide132.xml"/><Relationship Id="rId146" Type="http://schemas.openxmlformats.org/officeDocument/2006/relationships/slide" Target="slides/slide137.xml"/><Relationship Id="rId167" Type="http://schemas.openxmlformats.org/officeDocument/2006/relationships/slide" Target="slides/slide158.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slide" Target="slides/slide83.xml"/><Relationship Id="rId162" Type="http://schemas.openxmlformats.org/officeDocument/2006/relationships/slide" Target="slides/slide153.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110" Type="http://schemas.openxmlformats.org/officeDocument/2006/relationships/slide" Target="slides/slide101.xml"/><Relationship Id="rId115" Type="http://schemas.openxmlformats.org/officeDocument/2006/relationships/slide" Target="slides/slide106.xml"/><Relationship Id="rId131" Type="http://schemas.openxmlformats.org/officeDocument/2006/relationships/slide" Target="slides/slide122.xml"/><Relationship Id="rId136" Type="http://schemas.openxmlformats.org/officeDocument/2006/relationships/slide" Target="slides/slide127.xml"/><Relationship Id="rId157" Type="http://schemas.openxmlformats.org/officeDocument/2006/relationships/slide" Target="slides/slide148.xml"/><Relationship Id="rId61" Type="http://schemas.openxmlformats.org/officeDocument/2006/relationships/slide" Target="slides/slide52.xml"/><Relationship Id="rId82" Type="http://schemas.openxmlformats.org/officeDocument/2006/relationships/slide" Target="slides/slide73.xml"/><Relationship Id="rId152" Type="http://schemas.openxmlformats.org/officeDocument/2006/relationships/slide" Target="slides/slide143.xml"/><Relationship Id="rId173" Type="http://schemas.openxmlformats.org/officeDocument/2006/relationships/theme" Target="theme/theme1.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slide" Target="slides/slide91.xml"/><Relationship Id="rId105" Type="http://schemas.openxmlformats.org/officeDocument/2006/relationships/slide" Target="slides/slide96.xml"/><Relationship Id="rId126" Type="http://schemas.openxmlformats.org/officeDocument/2006/relationships/slide" Target="slides/slide117.xml"/><Relationship Id="rId147" Type="http://schemas.openxmlformats.org/officeDocument/2006/relationships/slide" Target="slides/slide138.xml"/><Relationship Id="rId168" Type="http://schemas.openxmlformats.org/officeDocument/2006/relationships/slide" Target="slides/slide159.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slide" Target="slides/slide89.xml"/><Relationship Id="rId121" Type="http://schemas.openxmlformats.org/officeDocument/2006/relationships/slide" Target="slides/slide112.xml"/><Relationship Id="rId142" Type="http://schemas.openxmlformats.org/officeDocument/2006/relationships/slide" Target="slides/slide133.xml"/><Relationship Id="rId163" Type="http://schemas.openxmlformats.org/officeDocument/2006/relationships/slide" Target="slides/slide154.xml"/><Relationship Id="rId3" Type="http://schemas.openxmlformats.org/officeDocument/2006/relationships/customXml" Target="../customXml/item3.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 Id="rId116" Type="http://schemas.openxmlformats.org/officeDocument/2006/relationships/slide" Target="slides/slide107.xml"/><Relationship Id="rId137" Type="http://schemas.openxmlformats.org/officeDocument/2006/relationships/slide" Target="slides/slide128.xml"/><Relationship Id="rId158" Type="http://schemas.openxmlformats.org/officeDocument/2006/relationships/slide" Target="slides/slide149.xml"/><Relationship Id="rId20" Type="http://schemas.openxmlformats.org/officeDocument/2006/relationships/slide" Target="slides/slide11.xml"/><Relationship Id="rId41" Type="http://schemas.openxmlformats.org/officeDocument/2006/relationships/slide" Target="slides/slide32.xml"/><Relationship Id="rId62" Type="http://schemas.openxmlformats.org/officeDocument/2006/relationships/slide" Target="slides/slide53.xml"/><Relationship Id="rId83" Type="http://schemas.openxmlformats.org/officeDocument/2006/relationships/slide" Target="slides/slide74.xml"/><Relationship Id="rId88" Type="http://schemas.openxmlformats.org/officeDocument/2006/relationships/slide" Target="slides/slide79.xml"/><Relationship Id="rId111" Type="http://schemas.openxmlformats.org/officeDocument/2006/relationships/slide" Target="slides/slide102.xml"/><Relationship Id="rId132" Type="http://schemas.openxmlformats.org/officeDocument/2006/relationships/slide" Target="slides/slide123.xml"/><Relationship Id="rId153" Type="http://schemas.openxmlformats.org/officeDocument/2006/relationships/slide" Target="slides/slide144.xml"/><Relationship Id="rId174" Type="http://schemas.openxmlformats.org/officeDocument/2006/relationships/tableStyles" Target="tableStyles.xml"/><Relationship Id="rId15" Type="http://schemas.openxmlformats.org/officeDocument/2006/relationships/slide" Target="slides/slide6.xml"/><Relationship Id="rId36" Type="http://schemas.openxmlformats.org/officeDocument/2006/relationships/slide" Target="slides/slide27.xml"/><Relationship Id="rId57" Type="http://schemas.openxmlformats.org/officeDocument/2006/relationships/slide" Target="slides/slide48.xml"/><Relationship Id="rId106" Type="http://schemas.openxmlformats.org/officeDocument/2006/relationships/slide" Target="slides/slide97.xml"/><Relationship Id="rId127" Type="http://schemas.openxmlformats.org/officeDocument/2006/relationships/slide" Target="slides/slide118.xml"/><Relationship Id="rId10" Type="http://schemas.openxmlformats.org/officeDocument/2006/relationships/slide" Target="slides/slide1.xml"/><Relationship Id="rId31" Type="http://schemas.openxmlformats.org/officeDocument/2006/relationships/slide" Target="slides/slide22.xml"/><Relationship Id="rId52" Type="http://schemas.openxmlformats.org/officeDocument/2006/relationships/slide" Target="slides/slide43.xml"/><Relationship Id="rId73" Type="http://schemas.openxmlformats.org/officeDocument/2006/relationships/slide" Target="slides/slide64.xml"/><Relationship Id="rId78" Type="http://schemas.openxmlformats.org/officeDocument/2006/relationships/slide" Target="slides/slide69.xml"/><Relationship Id="rId94" Type="http://schemas.openxmlformats.org/officeDocument/2006/relationships/slide" Target="slides/slide85.xml"/><Relationship Id="rId99" Type="http://schemas.openxmlformats.org/officeDocument/2006/relationships/slide" Target="slides/slide90.xml"/><Relationship Id="rId101" Type="http://schemas.openxmlformats.org/officeDocument/2006/relationships/slide" Target="slides/slide92.xml"/><Relationship Id="rId122" Type="http://schemas.openxmlformats.org/officeDocument/2006/relationships/slide" Target="slides/slide113.xml"/><Relationship Id="rId143" Type="http://schemas.openxmlformats.org/officeDocument/2006/relationships/slide" Target="slides/slide134.xml"/><Relationship Id="rId148" Type="http://schemas.openxmlformats.org/officeDocument/2006/relationships/slide" Target="slides/slide139.xml"/><Relationship Id="rId164" Type="http://schemas.openxmlformats.org/officeDocument/2006/relationships/slide" Target="slides/slide155.xml"/><Relationship Id="rId169" Type="http://schemas.openxmlformats.org/officeDocument/2006/relationships/slide" Target="slides/slide160.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17.xml"/><Relationship Id="rId47" Type="http://schemas.openxmlformats.org/officeDocument/2006/relationships/slide" Target="slides/slide38.xml"/><Relationship Id="rId68" Type="http://schemas.openxmlformats.org/officeDocument/2006/relationships/slide" Target="slides/slide59.xml"/><Relationship Id="rId89" Type="http://schemas.openxmlformats.org/officeDocument/2006/relationships/slide" Target="slides/slide80.xml"/><Relationship Id="rId112" Type="http://schemas.openxmlformats.org/officeDocument/2006/relationships/slide" Target="slides/slide103.xml"/><Relationship Id="rId133" Type="http://schemas.openxmlformats.org/officeDocument/2006/relationships/slide" Target="slides/slide124.xml"/><Relationship Id="rId154" Type="http://schemas.openxmlformats.org/officeDocument/2006/relationships/slide" Target="slides/slide145.xml"/><Relationship Id="rId175" Type="http://schemas.microsoft.com/office/2016/11/relationships/changesInfo" Target="changesInfos/changesInfo1.xml"/><Relationship Id="rId16" Type="http://schemas.openxmlformats.org/officeDocument/2006/relationships/slide" Target="slides/slide7.xml"/><Relationship Id="rId37" Type="http://schemas.openxmlformats.org/officeDocument/2006/relationships/slide" Target="slides/slide28.xml"/><Relationship Id="rId58" Type="http://schemas.openxmlformats.org/officeDocument/2006/relationships/slide" Target="slides/slide49.xml"/><Relationship Id="rId79" Type="http://schemas.openxmlformats.org/officeDocument/2006/relationships/slide" Target="slides/slide70.xml"/><Relationship Id="rId102" Type="http://schemas.openxmlformats.org/officeDocument/2006/relationships/slide" Target="slides/slide93.xml"/><Relationship Id="rId123" Type="http://schemas.openxmlformats.org/officeDocument/2006/relationships/slide" Target="slides/slide114.xml"/><Relationship Id="rId144" Type="http://schemas.openxmlformats.org/officeDocument/2006/relationships/slide" Target="slides/slide135.xml"/><Relationship Id="rId90" Type="http://schemas.openxmlformats.org/officeDocument/2006/relationships/slide" Target="slides/slide81.xml"/><Relationship Id="rId165" Type="http://schemas.openxmlformats.org/officeDocument/2006/relationships/slide" Target="slides/slide156.xml"/><Relationship Id="rId27" Type="http://schemas.openxmlformats.org/officeDocument/2006/relationships/slide" Target="slides/slide18.xml"/><Relationship Id="rId48" Type="http://schemas.openxmlformats.org/officeDocument/2006/relationships/slide" Target="slides/slide39.xml"/><Relationship Id="rId69" Type="http://schemas.openxmlformats.org/officeDocument/2006/relationships/slide" Target="slides/slide60.xml"/><Relationship Id="rId113" Type="http://schemas.openxmlformats.org/officeDocument/2006/relationships/slide" Target="slides/slide104.xml"/><Relationship Id="rId134" Type="http://schemas.openxmlformats.org/officeDocument/2006/relationships/slide" Target="slides/slide125.xml"/><Relationship Id="rId80" Type="http://schemas.openxmlformats.org/officeDocument/2006/relationships/slide" Target="slides/slide71.xml"/><Relationship Id="rId155" Type="http://schemas.openxmlformats.org/officeDocument/2006/relationships/slide" Target="slides/slide146.xml"/><Relationship Id="rId176" Type="http://schemas.microsoft.com/office/2015/10/relationships/revisionInfo" Target="revisionInfo.xml"/><Relationship Id="rId17" Type="http://schemas.openxmlformats.org/officeDocument/2006/relationships/slide" Target="slides/slide8.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slide" Target="slides/slide94.xml"/><Relationship Id="rId124" Type="http://schemas.openxmlformats.org/officeDocument/2006/relationships/slide" Target="slides/slide115.xml"/><Relationship Id="rId70" Type="http://schemas.openxmlformats.org/officeDocument/2006/relationships/slide" Target="slides/slide61.xml"/><Relationship Id="rId91" Type="http://schemas.openxmlformats.org/officeDocument/2006/relationships/slide" Target="slides/slide82.xml"/><Relationship Id="rId145" Type="http://schemas.openxmlformats.org/officeDocument/2006/relationships/slide" Target="slides/slide136.xml"/><Relationship Id="rId166" Type="http://schemas.openxmlformats.org/officeDocument/2006/relationships/slide" Target="slides/slide157.xml"/><Relationship Id="rId1" Type="http://schemas.openxmlformats.org/officeDocument/2006/relationships/customXml" Target="../customXml/item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ffie Matthaiou" userId="02d32c3a-a36e-4116-8a13-6779029c894f" providerId="ADAL" clId="{89E20938-17D4-48A1-AFDD-4FBB269ACF7E}"/>
    <pc:docChg chg="undo custSel addSld delSld modSld sldOrd">
      <pc:chgData name="Effie Matthaiou" userId="02d32c3a-a36e-4116-8a13-6779029c894f" providerId="ADAL" clId="{89E20938-17D4-48A1-AFDD-4FBB269ACF7E}" dt="2026-06-28T19:08:45.182" v="246"/>
      <pc:docMkLst>
        <pc:docMk/>
      </pc:docMkLst>
      <pc:sldChg chg="modSp mod">
        <pc:chgData name="Effie Matthaiou" userId="02d32c3a-a36e-4116-8a13-6779029c894f" providerId="ADAL" clId="{89E20938-17D4-48A1-AFDD-4FBB269ACF7E}" dt="2026-06-28T08:44:17.147" v="241" actId="20577"/>
        <pc:sldMkLst>
          <pc:docMk/>
          <pc:sldMk cId="0" sldId="256"/>
        </pc:sldMkLst>
        <pc:spChg chg="mod">
          <ac:chgData name="Effie Matthaiou" userId="02d32c3a-a36e-4116-8a13-6779029c894f" providerId="ADAL" clId="{89E20938-17D4-48A1-AFDD-4FBB269ACF7E}" dt="2026-06-28T08:44:17.147" v="241" actId="20577"/>
          <ac:spMkLst>
            <pc:docMk/>
            <pc:sldMk cId="0" sldId="256"/>
            <ac:spMk id="7" creationId="{00000000-0000-0000-0000-000000000000}"/>
          </ac:spMkLst>
        </pc:spChg>
        <pc:spChg chg="mod">
          <ac:chgData name="Effie Matthaiou" userId="02d32c3a-a36e-4116-8a13-6779029c894f" providerId="ADAL" clId="{89E20938-17D4-48A1-AFDD-4FBB269ACF7E}" dt="2026-06-25T14:23:53.127" v="60" actId="20577"/>
          <ac:spMkLst>
            <pc:docMk/>
            <pc:sldMk cId="0" sldId="256"/>
            <ac:spMk id="9" creationId="{00000000-0000-0000-0000-000000000000}"/>
          </ac:spMkLst>
        </pc:spChg>
      </pc:sldChg>
      <pc:sldChg chg="modSp mod">
        <pc:chgData name="Effie Matthaiou" userId="02d32c3a-a36e-4116-8a13-6779029c894f" providerId="ADAL" clId="{89E20938-17D4-48A1-AFDD-4FBB269ACF7E}" dt="2026-06-25T14:36:23.228" v="63" actId="20577"/>
        <pc:sldMkLst>
          <pc:docMk/>
          <pc:sldMk cId="0" sldId="257"/>
        </pc:sldMkLst>
        <pc:spChg chg="mod">
          <ac:chgData name="Effie Matthaiou" userId="02d32c3a-a36e-4116-8a13-6779029c894f" providerId="ADAL" clId="{89E20938-17D4-48A1-AFDD-4FBB269ACF7E}" dt="2026-06-25T14:24:13.154" v="61"/>
          <ac:spMkLst>
            <pc:docMk/>
            <pc:sldMk cId="0" sldId="257"/>
            <ac:spMk id="7" creationId="{00000000-0000-0000-0000-000000000000}"/>
          </ac:spMkLst>
        </pc:spChg>
        <pc:spChg chg="mod">
          <ac:chgData name="Effie Matthaiou" userId="02d32c3a-a36e-4116-8a13-6779029c894f" providerId="ADAL" clId="{89E20938-17D4-48A1-AFDD-4FBB269ACF7E}" dt="2026-06-25T14:36:23.228" v="63" actId="20577"/>
          <ac:spMkLst>
            <pc:docMk/>
            <pc:sldMk cId="0" sldId="257"/>
            <ac:spMk id="9" creationId="{00000000-0000-0000-0000-000000000000}"/>
          </ac:spMkLst>
        </pc:spChg>
      </pc:sldChg>
      <pc:sldChg chg="add del setBg">
        <pc:chgData name="Effie Matthaiou" userId="02d32c3a-a36e-4116-8a13-6779029c894f" providerId="ADAL" clId="{89E20938-17D4-48A1-AFDD-4FBB269ACF7E}" dt="2026-06-26T20:37:18.340" v="132"/>
        <pc:sldMkLst>
          <pc:docMk/>
          <pc:sldMk cId="0" sldId="259"/>
        </pc:sldMkLst>
      </pc:sldChg>
      <pc:sldChg chg="modSp mod">
        <pc:chgData name="Effie Matthaiou" userId="02d32c3a-a36e-4116-8a13-6779029c894f" providerId="ADAL" clId="{89E20938-17D4-48A1-AFDD-4FBB269ACF7E}" dt="2026-06-26T20:35:01.292" v="120" actId="6549"/>
        <pc:sldMkLst>
          <pc:docMk/>
          <pc:sldMk cId="0" sldId="260"/>
        </pc:sldMkLst>
        <pc:spChg chg="mod">
          <ac:chgData name="Effie Matthaiou" userId="02d32c3a-a36e-4116-8a13-6779029c894f" providerId="ADAL" clId="{89E20938-17D4-48A1-AFDD-4FBB269ACF7E}" dt="2026-06-26T20:35:01.292" v="120" actId="6549"/>
          <ac:spMkLst>
            <pc:docMk/>
            <pc:sldMk cId="0" sldId="260"/>
            <ac:spMk id="3" creationId="{00000000-0000-0000-0000-000000000000}"/>
          </ac:spMkLst>
        </pc:spChg>
      </pc:sldChg>
      <pc:sldChg chg="modSp mod">
        <pc:chgData name="Effie Matthaiou" userId="02d32c3a-a36e-4116-8a13-6779029c894f" providerId="ADAL" clId="{89E20938-17D4-48A1-AFDD-4FBB269ACF7E}" dt="2026-06-28T08:43:54.389" v="237" actId="20577"/>
        <pc:sldMkLst>
          <pc:docMk/>
          <pc:sldMk cId="0" sldId="262"/>
        </pc:sldMkLst>
        <pc:spChg chg="mod">
          <ac:chgData name="Effie Matthaiou" userId="02d32c3a-a36e-4116-8a13-6779029c894f" providerId="ADAL" clId="{89E20938-17D4-48A1-AFDD-4FBB269ACF7E}" dt="2026-06-28T08:43:54.389" v="237" actId="20577"/>
          <ac:spMkLst>
            <pc:docMk/>
            <pc:sldMk cId="0" sldId="262"/>
            <ac:spMk id="3" creationId="{00000000-0000-0000-0000-000000000000}"/>
          </ac:spMkLst>
        </pc:spChg>
      </pc:sldChg>
      <pc:sldChg chg="modSp mod ord">
        <pc:chgData name="Effie Matthaiou" userId="02d32c3a-a36e-4116-8a13-6779029c894f" providerId="ADAL" clId="{89E20938-17D4-48A1-AFDD-4FBB269ACF7E}" dt="2026-06-28T14:53:42.054" v="244" actId="14100"/>
        <pc:sldMkLst>
          <pc:docMk/>
          <pc:sldMk cId="1275044452" sldId="263"/>
        </pc:sldMkLst>
        <pc:spChg chg="mod">
          <ac:chgData name="Effie Matthaiou" userId="02d32c3a-a36e-4116-8a13-6779029c894f" providerId="ADAL" clId="{89E20938-17D4-48A1-AFDD-4FBB269ACF7E}" dt="2026-06-28T14:53:42.054" v="244" actId="14100"/>
          <ac:spMkLst>
            <pc:docMk/>
            <pc:sldMk cId="1275044452" sldId="263"/>
            <ac:spMk id="10" creationId="{00000000-0000-0000-0000-000000000000}"/>
          </ac:spMkLst>
        </pc:spChg>
      </pc:sldChg>
      <pc:sldChg chg="modSp mod ord">
        <pc:chgData name="Effie Matthaiou" userId="02d32c3a-a36e-4116-8a13-6779029c894f" providerId="ADAL" clId="{89E20938-17D4-48A1-AFDD-4FBB269ACF7E}" dt="2026-06-28T08:43:11.689" v="219" actId="20577"/>
        <pc:sldMkLst>
          <pc:docMk/>
          <pc:sldMk cId="1480486146" sldId="264"/>
        </pc:sldMkLst>
        <pc:spChg chg="mod">
          <ac:chgData name="Effie Matthaiou" userId="02d32c3a-a36e-4116-8a13-6779029c894f" providerId="ADAL" clId="{89E20938-17D4-48A1-AFDD-4FBB269ACF7E}" dt="2026-06-28T08:42:58.256" v="201" actId="14100"/>
          <ac:spMkLst>
            <pc:docMk/>
            <pc:sldMk cId="1480486146" sldId="264"/>
            <ac:spMk id="11" creationId="{00000000-0000-0000-0000-000000000000}"/>
          </ac:spMkLst>
        </pc:spChg>
        <pc:spChg chg="mod">
          <ac:chgData name="Effie Matthaiou" userId="02d32c3a-a36e-4116-8a13-6779029c894f" providerId="ADAL" clId="{89E20938-17D4-48A1-AFDD-4FBB269ACF7E}" dt="2026-06-28T08:43:04.774" v="203" actId="14100"/>
          <ac:spMkLst>
            <pc:docMk/>
            <pc:sldMk cId="1480486146" sldId="264"/>
            <ac:spMk id="13" creationId="{00000000-0000-0000-0000-000000000000}"/>
          </ac:spMkLst>
        </pc:spChg>
        <pc:spChg chg="mod">
          <ac:chgData name="Effie Matthaiou" userId="02d32c3a-a36e-4116-8a13-6779029c894f" providerId="ADAL" clId="{89E20938-17D4-48A1-AFDD-4FBB269ACF7E}" dt="2026-06-28T08:43:11.689" v="219" actId="20577"/>
          <ac:spMkLst>
            <pc:docMk/>
            <pc:sldMk cId="1480486146" sldId="264"/>
            <ac:spMk id="14" creationId="{00000000-0000-0000-0000-000000000000}"/>
          </ac:spMkLst>
        </pc:spChg>
      </pc:sldChg>
      <pc:sldChg chg="modSp mod">
        <pc:chgData name="Effie Matthaiou" userId="02d32c3a-a36e-4116-8a13-6779029c894f" providerId="ADAL" clId="{89E20938-17D4-48A1-AFDD-4FBB269ACF7E}" dt="2026-06-28T08:41:18.515" v="186" actId="20577"/>
        <pc:sldMkLst>
          <pc:docMk/>
          <pc:sldMk cId="743201230" sldId="265"/>
        </pc:sldMkLst>
        <pc:spChg chg="mod">
          <ac:chgData name="Effie Matthaiou" userId="02d32c3a-a36e-4116-8a13-6779029c894f" providerId="ADAL" clId="{89E20938-17D4-48A1-AFDD-4FBB269ACF7E}" dt="2026-06-28T08:41:18.515" v="186" actId="20577"/>
          <ac:spMkLst>
            <pc:docMk/>
            <pc:sldMk cId="743201230" sldId="265"/>
            <ac:spMk id="5" creationId="{36B9030B-B809-7B61-F551-A0F2D6302408}"/>
          </ac:spMkLst>
        </pc:spChg>
      </pc:sldChg>
      <pc:sldChg chg="add setBg modNotes">
        <pc:chgData name="Effie Matthaiou" userId="02d32c3a-a36e-4116-8a13-6779029c894f" providerId="ADAL" clId="{89E20938-17D4-48A1-AFDD-4FBB269ACF7E}" dt="2026-06-25T16:15:00.473" v="81"/>
        <pc:sldMkLst>
          <pc:docMk/>
          <pc:sldMk cId="2314739314" sldId="266"/>
        </pc:sldMkLst>
      </pc:sldChg>
      <pc:sldChg chg="add setBg modNotes">
        <pc:chgData name="Effie Matthaiou" userId="02d32c3a-a36e-4116-8a13-6779029c894f" providerId="ADAL" clId="{89E20938-17D4-48A1-AFDD-4FBB269ACF7E}" dt="2026-06-25T16:15:01.497" v="83"/>
        <pc:sldMkLst>
          <pc:docMk/>
          <pc:sldMk cId="18066014" sldId="268"/>
        </pc:sldMkLst>
      </pc:sldChg>
      <pc:sldChg chg="add">
        <pc:chgData name="Effie Matthaiou" userId="02d32c3a-a36e-4116-8a13-6779029c894f" providerId="ADAL" clId="{89E20938-17D4-48A1-AFDD-4FBB269ACF7E}" dt="2026-06-25T14:19:57.167" v="4"/>
        <pc:sldMkLst>
          <pc:docMk/>
          <pc:sldMk cId="1684454351" sldId="269"/>
        </pc:sldMkLst>
      </pc:sldChg>
      <pc:sldChg chg="add mod modClrScheme chgLayout">
        <pc:chgData name="Effie Matthaiou" userId="02d32c3a-a36e-4116-8a13-6779029c894f" providerId="ADAL" clId="{89E20938-17D4-48A1-AFDD-4FBB269ACF7E}" dt="2026-06-28T19:08:45.182" v="246"/>
        <pc:sldMkLst>
          <pc:docMk/>
          <pc:sldMk cId="1621788585" sldId="270"/>
        </pc:sldMkLst>
      </pc:sldChg>
      <pc:sldChg chg="add mod modClrScheme chgLayout">
        <pc:chgData name="Effie Matthaiou" userId="02d32c3a-a36e-4116-8a13-6779029c894f" providerId="ADAL" clId="{89E20938-17D4-48A1-AFDD-4FBB269ACF7E}" dt="2026-06-28T19:08:45.182" v="246"/>
        <pc:sldMkLst>
          <pc:docMk/>
          <pc:sldMk cId="2823043879" sldId="271"/>
        </pc:sldMkLst>
      </pc:sldChg>
      <pc:sldChg chg="add">
        <pc:chgData name="Effie Matthaiou" userId="02d32c3a-a36e-4116-8a13-6779029c894f" providerId="ADAL" clId="{89E20938-17D4-48A1-AFDD-4FBB269ACF7E}" dt="2026-06-25T14:19:59.154" v="7"/>
        <pc:sldMkLst>
          <pc:docMk/>
          <pc:sldMk cId="2480535346" sldId="272"/>
        </pc:sldMkLst>
      </pc:sldChg>
      <pc:sldChg chg="add mod modClrScheme chgLayout">
        <pc:chgData name="Effie Matthaiou" userId="02d32c3a-a36e-4116-8a13-6779029c894f" providerId="ADAL" clId="{89E20938-17D4-48A1-AFDD-4FBB269ACF7E}" dt="2026-06-28T19:08:45.182" v="246"/>
        <pc:sldMkLst>
          <pc:docMk/>
          <pc:sldMk cId="3929059908" sldId="273"/>
        </pc:sldMkLst>
      </pc:sldChg>
      <pc:sldChg chg="add mod modClrScheme chgLayout">
        <pc:chgData name="Effie Matthaiou" userId="02d32c3a-a36e-4116-8a13-6779029c894f" providerId="ADAL" clId="{89E20938-17D4-48A1-AFDD-4FBB269ACF7E}" dt="2026-06-28T19:08:45.182" v="246"/>
        <pc:sldMkLst>
          <pc:docMk/>
          <pc:sldMk cId="3152448067" sldId="274"/>
        </pc:sldMkLst>
      </pc:sldChg>
      <pc:sldChg chg="add mod modClrScheme chgLayout">
        <pc:chgData name="Effie Matthaiou" userId="02d32c3a-a36e-4116-8a13-6779029c894f" providerId="ADAL" clId="{89E20938-17D4-48A1-AFDD-4FBB269ACF7E}" dt="2026-06-28T19:08:45.182" v="246"/>
        <pc:sldMkLst>
          <pc:docMk/>
          <pc:sldMk cId="3111350503" sldId="275"/>
        </pc:sldMkLst>
      </pc:sldChg>
      <pc:sldChg chg="add mod modClrScheme chgLayout">
        <pc:chgData name="Effie Matthaiou" userId="02d32c3a-a36e-4116-8a13-6779029c894f" providerId="ADAL" clId="{89E20938-17D4-48A1-AFDD-4FBB269ACF7E}" dt="2026-06-28T19:08:45.182" v="246"/>
        <pc:sldMkLst>
          <pc:docMk/>
          <pc:sldMk cId="4074033861" sldId="276"/>
        </pc:sldMkLst>
      </pc:sldChg>
      <pc:sldChg chg="add mod modClrScheme chgLayout">
        <pc:chgData name="Effie Matthaiou" userId="02d32c3a-a36e-4116-8a13-6779029c894f" providerId="ADAL" clId="{89E20938-17D4-48A1-AFDD-4FBB269ACF7E}" dt="2026-06-28T19:08:45.182" v="246"/>
        <pc:sldMkLst>
          <pc:docMk/>
          <pc:sldMk cId="406287219" sldId="277"/>
        </pc:sldMkLst>
      </pc:sldChg>
      <pc:sldChg chg="add mod modClrScheme chgLayout">
        <pc:chgData name="Effie Matthaiou" userId="02d32c3a-a36e-4116-8a13-6779029c894f" providerId="ADAL" clId="{89E20938-17D4-48A1-AFDD-4FBB269ACF7E}" dt="2026-06-28T19:08:45.182" v="246"/>
        <pc:sldMkLst>
          <pc:docMk/>
          <pc:sldMk cId="3293460807" sldId="278"/>
        </pc:sldMkLst>
      </pc:sldChg>
      <pc:sldChg chg="add mod modClrScheme chgLayout">
        <pc:chgData name="Effie Matthaiou" userId="02d32c3a-a36e-4116-8a13-6779029c894f" providerId="ADAL" clId="{89E20938-17D4-48A1-AFDD-4FBB269ACF7E}" dt="2026-06-28T19:08:45.182" v="246"/>
        <pc:sldMkLst>
          <pc:docMk/>
          <pc:sldMk cId="333599554" sldId="279"/>
        </pc:sldMkLst>
      </pc:sldChg>
      <pc:sldChg chg="add">
        <pc:chgData name="Effie Matthaiou" userId="02d32c3a-a36e-4116-8a13-6779029c894f" providerId="ADAL" clId="{89E20938-17D4-48A1-AFDD-4FBB269ACF7E}" dt="2026-06-25T14:20:07.494" v="15"/>
        <pc:sldMkLst>
          <pc:docMk/>
          <pc:sldMk cId="1631797629" sldId="280"/>
        </pc:sldMkLst>
      </pc:sldChg>
      <pc:sldChg chg="add mod modClrScheme chgLayout">
        <pc:chgData name="Effie Matthaiou" userId="02d32c3a-a36e-4116-8a13-6779029c894f" providerId="ADAL" clId="{89E20938-17D4-48A1-AFDD-4FBB269ACF7E}" dt="2026-06-28T19:08:45.182" v="246"/>
        <pc:sldMkLst>
          <pc:docMk/>
          <pc:sldMk cId="2661283166" sldId="281"/>
        </pc:sldMkLst>
      </pc:sldChg>
      <pc:sldChg chg="modSp add mod">
        <pc:chgData name="Effie Matthaiou" userId="02d32c3a-a36e-4116-8a13-6779029c894f" providerId="ADAL" clId="{89E20938-17D4-48A1-AFDD-4FBB269ACF7E}" dt="2026-06-25T14:20:09.589" v="18" actId="27636"/>
        <pc:sldMkLst>
          <pc:docMk/>
          <pc:sldMk cId="2134411265" sldId="282"/>
        </pc:sldMkLst>
        <pc:spChg chg="mod">
          <ac:chgData name="Effie Matthaiou" userId="02d32c3a-a36e-4116-8a13-6779029c894f" providerId="ADAL" clId="{89E20938-17D4-48A1-AFDD-4FBB269ACF7E}" dt="2026-06-25T14:20:09.589" v="18" actId="27636"/>
          <ac:spMkLst>
            <pc:docMk/>
            <pc:sldMk cId="2134411265" sldId="282"/>
            <ac:spMk id="6" creationId="{00000000-0000-0000-0000-000000000000}"/>
          </ac:spMkLst>
        </pc:spChg>
      </pc:sldChg>
      <pc:sldChg chg="add mod modClrScheme chgLayout">
        <pc:chgData name="Effie Matthaiou" userId="02d32c3a-a36e-4116-8a13-6779029c894f" providerId="ADAL" clId="{89E20938-17D4-48A1-AFDD-4FBB269ACF7E}" dt="2026-06-28T19:08:45.182" v="246"/>
        <pc:sldMkLst>
          <pc:docMk/>
          <pc:sldMk cId="1844084003" sldId="283"/>
        </pc:sldMkLst>
      </pc:sldChg>
      <pc:sldChg chg="add mod modClrScheme chgLayout">
        <pc:chgData name="Effie Matthaiou" userId="02d32c3a-a36e-4116-8a13-6779029c894f" providerId="ADAL" clId="{89E20938-17D4-48A1-AFDD-4FBB269ACF7E}" dt="2026-06-28T19:08:45.182" v="246"/>
        <pc:sldMkLst>
          <pc:docMk/>
          <pc:sldMk cId="3765750823" sldId="284"/>
        </pc:sldMkLst>
      </pc:sldChg>
      <pc:sldChg chg="add setBg modNotes">
        <pc:chgData name="Effie Matthaiou" userId="02d32c3a-a36e-4116-8a13-6779029c894f" providerId="ADAL" clId="{89E20938-17D4-48A1-AFDD-4FBB269ACF7E}" dt="2026-06-25T16:14:48.601" v="71"/>
        <pc:sldMkLst>
          <pc:docMk/>
          <pc:sldMk cId="2332705389" sldId="286"/>
        </pc:sldMkLst>
      </pc:sldChg>
      <pc:sldChg chg="add">
        <pc:chgData name="Effie Matthaiou" userId="02d32c3a-a36e-4116-8a13-6779029c894f" providerId="ADAL" clId="{89E20938-17D4-48A1-AFDD-4FBB269ACF7E}" dt="2026-06-25T16:14:51.043" v="72"/>
        <pc:sldMkLst>
          <pc:docMk/>
          <pc:sldMk cId="1158824148" sldId="287"/>
        </pc:sldMkLst>
      </pc:sldChg>
      <pc:sldChg chg="add setBg modNotes">
        <pc:chgData name="Effie Matthaiou" userId="02d32c3a-a36e-4116-8a13-6779029c894f" providerId="ADAL" clId="{89E20938-17D4-48A1-AFDD-4FBB269ACF7E}" dt="2026-06-25T16:14:51.662" v="73"/>
        <pc:sldMkLst>
          <pc:docMk/>
          <pc:sldMk cId="3404772654" sldId="288"/>
        </pc:sldMkLst>
      </pc:sldChg>
      <pc:sldChg chg="add">
        <pc:chgData name="Effie Matthaiou" userId="02d32c3a-a36e-4116-8a13-6779029c894f" providerId="ADAL" clId="{89E20938-17D4-48A1-AFDD-4FBB269ACF7E}" dt="2026-06-25T16:14:52.544" v="74"/>
        <pc:sldMkLst>
          <pc:docMk/>
          <pc:sldMk cId="997431409" sldId="289"/>
        </pc:sldMkLst>
      </pc:sldChg>
      <pc:sldChg chg="add">
        <pc:chgData name="Effie Matthaiou" userId="02d32c3a-a36e-4116-8a13-6779029c894f" providerId="ADAL" clId="{89E20938-17D4-48A1-AFDD-4FBB269ACF7E}" dt="2026-06-25T16:14:53.100" v="75"/>
        <pc:sldMkLst>
          <pc:docMk/>
          <pc:sldMk cId="2288403163" sldId="290"/>
        </pc:sldMkLst>
      </pc:sldChg>
      <pc:sldChg chg="add">
        <pc:chgData name="Effie Matthaiou" userId="02d32c3a-a36e-4116-8a13-6779029c894f" providerId="ADAL" clId="{89E20938-17D4-48A1-AFDD-4FBB269ACF7E}" dt="2026-06-25T16:14:56.002" v="76"/>
        <pc:sldMkLst>
          <pc:docMk/>
          <pc:sldMk cId="226921725" sldId="291"/>
        </pc:sldMkLst>
      </pc:sldChg>
      <pc:sldChg chg="add">
        <pc:chgData name="Effie Matthaiou" userId="02d32c3a-a36e-4116-8a13-6779029c894f" providerId="ADAL" clId="{89E20938-17D4-48A1-AFDD-4FBB269ACF7E}" dt="2026-06-25T16:14:56.481" v="77"/>
        <pc:sldMkLst>
          <pc:docMk/>
          <pc:sldMk cId="4128060848" sldId="292"/>
        </pc:sldMkLst>
      </pc:sldChg>
      <pc:sldChg chg="add">
        <pc:chgData name="Effie Matthaiou" userId="02d32c3a-a36e-4116-8a13-6779029c894f" providerId="ADAL" clId="{89E20938-17D4-48A1-AFDD-4FBB269ACF7E}" dt="2026-06-25T16:14:56.975" v="78"/>
        <pc:sldMkLst>
          <pc:docMk/>
          <pc:sldMk cId="3162826842" sldId="293"/>
        </pc:sldMkLst>
      </pc:sldChg>
      <pc:sldChg chg="add">
        <pc:chgData name="Effie Matthaiou" userId="02d32c3a-a36e-4116-8a13-6779029c894f" providerId="ADAL" clId="{89E20938-17D4-48A1-AFDD-4FBB269ACF7E}" dt="2026-06-25T16:14:57.484" v="79"/>
        <pc:sldMkLst>
          <pc:docMk/>
          <pc:sldMk cId="104159706" sldId="294"/>
        </pc:sldMkLst>
      </pc:sldChg>
      <pc:sldChg chg="add setBg modNotes">
        <pc:chgData name="Effie Matthaiou" userId="02d32c3a-a36e-4116-8a13-6779029c894f" providerId="ADAL" clId="{89E20938-17D4-48A1-AFDD-4FBB269ACF7E}" dt="2026-06-25T16:14:58.145" v="80"/>
        <pc:sldMkLst>
          <pc:docMk/>
          <pc:sldMk cId="3614673134" sldId="295"/>
        </pc:sldMkLst>
      </pc:sldChg>
      <pc:sldChg chg="add">
        <pc:chgData name="Effie Matthaiou" userId="02d32c3a-a36e-4116-8a13-6779029c894f" providerId="ADAL" clId="{89E20938-17D4-48A1-AFDD-4FBB269ACF7E}" dt="2026-06-25T16:15:00.954" v="82"/>
        <pc:sldMkLst>
          <pc:docMk/>
          <pc:sldMk cId="2687073387" sldId="296"/>
        </pc:sldMkLst>
      </pc:sldChg>
      <pc:sldChg chg="add">
        <pc:chgData name="Effie Matthaiou" userId="02d32c3a-a36e-4116-8a13-6779029c894f" providerId="ADAL" clId="{89E20938-17D4-48A1-AFDD-4FBB269ACF7E}" dt="2026-06-25T16:15:02.157" v="84"/>
        <pc:sldMkLst>
          <pc:docMk/>
          <pc:sldMk cId="569269545" sldId="297"/>
        </pc:sldMkLst>
      </pc:sldChg>
      <pc:sldChg chg="ord">
        <pc:chgData name="Effie Matthaiou" userId="02d32c3a-a36e-4116-8a13-6779029c894f" providerId="ADAL" clId="{89E20938-17D4-48A1-AFDD-4FBB269ACF7E}" dt="2026-06-26T20:44:04.385" v="167"/>
        <pc:sldMkLst>
          <pc:docMk/>
          <pc:sldMk cId="3186513697" sldId="298"/>
        </pc:sldMkLst>
      </pc:sldChg>
      <pc:sldChg chg="modSp mod ord">
        <pc:chgData name="Effie Matthaiou" userId="02d32c3a-a36e-4116-8a13-6779029c894f" providerId="ADAL" clId="{89E20938-17D4-48A1-AFDD-4FBB269ACF7E}" dt="2026-06-26T20:45:22.319" v="174" actId="14100"/>
        <pc:sldMkLst>
          <pc:docMk/>
          <pc:sldMk cId="2799074498" sldId="299"/>
        </pc:sldMkLst>
        <pc:picChg chg="mod">
          <ac:chgData name="Effie Matthaiou" userId="02d32c3a-a36e-4116-8a13-6779029c894f" providerId="ADAL" clId="{89E20938-17D4-48A1-AFDD-4FBB269ACF7E}" dt="2026-06-26T20:45:22.319" v="174" actId="14100"/>
          <ac:picMkLst>
            <pc:docMk/>
            <pc:sldMk cId="2799074498" sldId="299"/>
            <ac:picMk id="11" creationId="{254C60A1-48AA-749A-A469-16C7F28E00DC}"/>
          </ac:picMkLst>
        </pc:picChg>
      </pc:sldChg>
      <pc:sldChg chg="add">
        <pc:chgData name="Effie Matthaiou" userId="02d32c3a-a36e-4116-8a13-6779029c894f" providerId="ADAL" clId="{89E20938-17D4-48A1-AFDD-4FBB269ACF7E}" dt="2026-06-28T19:08:36.119" v="245"/>
        <pc:sldMkLst>
          <pc:docMk/>
          <pc:sldMk cId="2490829425" sldId="300"/>
        </pc:sldMkLst>
      </pc:sldChg>
      <pc:sldChg chg="add">
        <pc:chgData name="Effie Matthaiou" userId="02d32c3a-a36e-4116-8a13-6779029c894f" providerId="ADAL" clId="{89E20938-17D4-48A1-AFDD-4FBB269ACF7E}" dt="2026-06-28T19:08:36.119" v="245"/>
        <pc:sldMkLst>
          <pc:docMk/>
          <pc:sldMk cId="3552391514" sldId="306"/>
        </pc:sldMkLst>
      </pc:sldChg>
      <pc:sldChg chg="add">
        <pc:chgData name="Effie Matthaiou" userId="02d32c3a-a36e-4116-8a13-6779029c894f" providerId="ADAL" clId="{89E20938-17D4-48A1-AFDD-4FBB269ACF7E}" dt="2026-06-28T19:08:36.119" v="245"/>
        <pc:sldMkLst>
          <pc:docMk/>
          <pc:sldMk cId="2477119630" sldId="307"/>
        </pc:sldMkLst>
      </pc:sldChg>
      <pc:sldChg chg="add">
        <pc:chgData name="Effie Matthaiou" userId="02d32c3a-a36e-4116-8a13-6779029c894f" providerId="ADAL" clId="{89E20938-17D4-48A1-AFDD-4FBB269ACF7E}" dt="2026-06-28T19:08:36.119" v="245"/>
        <pc:sldMkLst>
          <pc:docMk/>
          <pc:sldMk cId="837155182" sldId="322"/>
        </pc:sldMkLst>
      </pc:sldChg>
      <pc:sldChg chg="add">
        <pc:chgData name="Effie Matthaiou" userId="02d32c3a-a36e-4116-8a13-6779029c894f" providerId="ADAL" clId="{89E20938-17D4-48A1-AFDD-4FBB269ACF7E}" dt="2026-06-28T19:08:36.119" v="245"/>
        <pc:sldMkLst>
          <pc:docMk/>
          <pc:sldMk cId="1313643433" sldId="323"/>
        </pc:sldMkLst>
      </pc:sldChg>
      <pc:sldChg chg="add">
        <pc:chgData name="Effie Matthaiou" userId="02d32c3a-a36e-4116-8a13-6779029c894f" providerId="ADAL" clId="{89E20938-17D4-48A1-AFDD-4FBB269ACF7E}" dt="2026-06-28T19:08:36.119" v="245"/>
        <pc:sldMkLst>
          <pc:docMk/>
          <pc:sldMk cId="700539724" sldId="324"/>
        </pc:sldMkLst>
      </pc:sldChg>
      <pc:sldChg chg="add">
        <pc:chgData name="Effie Matthaiou" userId="02d32c3a-a36e-4116-8a13-6779029c894f" providerId="ADAL" clId="{89E20938-17D4-48A1-AFDD-4FBB269ACF7E}" dt="2026-06-28T19:08:36.119" v="245"/>
        <pc:sldMkLst>
          <pc:docMk/>
          <pc:sldMk cId="2217376401" sldId="326"/>
        </pc:sldMkLst>
      </pc:sldChg>
      <pc:sldChg chg="add">
        <pc:chgData name="Effie Matthaiou" userId="02d32c3a-a36e-4116-8a13-6779029c894f" providerId="ADAL" clId="{89E20938-17D4-48A1-AFDD-4FBB269ACF7E}" dt="2026-06-28T19:08:36.119" v="245"/>
        <pc:sldMkLst>
          <pc:docMk/>
          <pc:sldMk cId="264681268" sldId="327"/>
        </pc:sldMkLst>
      </pc:sldChg>
      <pc:sldChg chg="add">
        <pc:chgData name="Effie Matthaiou" userId="02d32c3a-a36e-4116-8a13-6779029c894f" providerId="ADAL" clId="{89E20938-17D4-48A1-AFDD-4FBB269ACF7E}" dt="2026-06-28T19:08:36.119" v="245"/>
        <pc:sldMkLst>
          <pc:docMk/>
          <pc:sldMk cId="1392648061" sldId="328"/>
        </pc:sldMkLst>
      </pc:sldChg>
      <pc:sldChg chg="add">
        <pc:chgData name="Effie Matthaiou" userId="02d32c3a-a36e-4116-8a13-6779029c894f" providerId="ADAL" clId="{89E20938-17D4-48A1-AFDD-4FBB269ACF7E}" dt="2026-06-28T19:08:36.119" v="245"/>
        <pc:sldMkLst>
          <pc:docMk/>
          <pc:sldMk cId="2542552358" sldId="329"/>
        </pc:sldMkLst>
      </pc:sldChg>
      <pc:sldChg chg="add">
        <pc:chgData name="Effie Matthaiou" userId="02d32c3a-a36e-4116-8a13-6779029c894f" providerId="ADAL" clId="{89E20938-17D4-48A1-AFDD-4FBB269ACF7E}" dt="2026-06-28T19:08:36.119" v="245"/>
        <pc:sldMkLst>
          <pc:docMk/>
          <pc:sldMk cId="2982287497" sldId="330"/>
        </pc:sldMkLst>
      </pc:sldChg>
      <pc:sldChg chg="add">
        <pc:chgData name="Effie Matthaiou" userId="02d32c3a-a36e-4116-8a13-6779029c894f" providerId="ADAL" clId="{89E20938-17D4-48A1-AFDD-4FBB269ACF7E}" dt="2026-06-28T14:51:53.129" v="242"/>
        <pc:sldMkLst>
          <pc:docMk/>
          <pc:sldMk cId="574365329" sldId="331"/>
        </pc:sldMkLst>
      </pc:sldChg>
      <pc:sldChg chg="add">
        <pc:chgData name="Effie Matthaiou" userId="02d32c3a-a36e-4116-8a13-6779029c894f" providerId="ADAL" clId="{89E20938-17D4-48A1-AFDD-4FBB269ACF7E}" dt="2026-06-28T19:08:36.119" v="245"/>
        <pc:sldMkLst>
          <pc:docMk/>
          <pc:sldMk cId="1783616568" sldId="332"/>
        </pc:sldMkLst>
      </pc:sldChg>
      <pc:sldChg chg="add">
        <pc:chgData name="Effie Matthaiou" userId="02d32c3a-a36e-4116-8a13-6779029c894f" providerId="ADAL" clId="{89E20938-17D4-48A1-AFDD-4FBB269ACF7E}" dt="2026-06-28T19:08:36.119" v="245"/>
        <pc:sldMkLst>
          <pc:docMk/>
          <pc:sldMk cId="2542505142" sldId="337"/>
        </pc:sldMkLst>
      </pc:sldChg>
      <pc:sldChg chg="add">
        <pc:chgData name="Effie Matthaiou" userId="02d32c3a-a36e-4116-8a13-6779029c894f" providerId="ADAL" clId="{89E20938-17D4-48A1-AFDD-4FBB269ACF7E}" dt="2026-06-28T19:08:36.119" v="245"/>
        <pc:sldMkLst>
          <pc:docMk/>
          <pc:sldMk cId="3548418140" sldId="339"/>
        </pc:sldMkLst>
      </pc:sldChg>
      <pc:sldChg chg="add">
        <pc:chgData name="Effie Matthaiou" userId="02d32c3a-a36e-4116-8a13-6779029c894f" providerId="ADAL" clId="{89E20938-17D4-48A1-AFDD-4FBB269ACF7E}" dt="2026-06-28T19:08:36.119" v="245"/>
        <pc:sldMkLst>
          <pc:docMk/>
          <pc:sldMk cId="3871503147" sldId="340"/>
        </pc:sldMkLst>
      </pc:sldChg>
      <pc:sldChg chg="add">
        <pc:chgData name="Effie Matthaiou" userId="02d32c3a-a36e-4116-8a13-6779029c894f" providerId="ADAL" clId="{89E20938-17D4-48A1-AFDD-4FBB269ACF7E}" dt="2026-06-28T19:08:36.119" v="245"/>
        <pc:sldMkLst>
          <pc:docMk/>
          <pc:sldMk cId="1471773822" sldId="341"/>
        </pc:sldMkLst>
      </pc:sldChg>
      <pc:sldChg chg="add">
        <pc:chgData name="Effie Matthaiou" userId="02d32c3a-a36e-4116-8a13-6779029c894f" providerId="ADAL" clId="{89E20938-17D4-48A1-AFDD-4FBB269ACF7E}" dt="2026-06-27T14:51:02.789" v="179"/>
        <pc:sldMkLst>
          <pc:docMk/>
          <pc:sldMk cId="3080116523" sldId="344"/>
        </pc:sldMkLst>
      </pc:sldChg>
      <pc:sldChg chg="add">
        <pc:chgData name="Effie Matthaiou" userId="02d32c3a-a36e-4116-8a13-6779029c894f" providerId="ADAL" clId="{89E20938-17D4-48A1-AFDD-4FBB269ACF7E}" dt="2026-06-28T14:51:53.129" v="242"/>
        <pc:sldMkLst>
          <pc:docMk/>
          <pc:sldMk cId="2456256302" sldId="346"/>
        </pc:sldMkLst>
      </pc:sldChg>
      <pc:sldChg chg="add">
        <pc:chgData name="Effie Matthaiou" userId="02d32c3a-a36e-4116-8a13-6779029c894f" providerId="ADAL" clId="{89E20938-17D4-48A1-AFDD-4FBB269ACF7E}" dt="2026-06-27T14:51:02.789" v="179"/>
        <pc:sldMkLst>
          <pc:docMk/>
          <pc:sldMk cId="931510442" sldId="353"/>
        </pc:sldMkLst>
      </pc:sldChg>
      <pc:sldChg chg="add">
        <pc:chgData name="Effie Matthaiou" userId="02d32c3a-a36e-4116-8a13-6779029c894f" providerId="ADAL" clId="{89E20938-17D4-48A1-AFDD-4FBB269ACF7E}" dt="2026-06-27T14:51:02.789" v="179"/>
        <pc:sldMkLst>
          <pc:docMk/>
          <pc:sldMk cId="3544021259" sldId="354"/>
        </pc:sldMkLst>
      </pc:sldChg>
      <pc:sldChg chg="add">
        <pc:chgData name="Effie Matthaiou" userId="02d32c3a-a36e-4116-8a13-6779029c894f" providerId="ADAL" clId="{89E20938-17D4-48A1-AFDD-4FBB269ACF7E}" dt="2026-06-28T14:51:53.129" v="242"/>
        <pc:sldMkLst>
          <pc:docMk/>
          <pc:sldMk cId="2997754526" sldId="355"/>
        </pc:sldMkLst>
      </pc:sldChg>
      <pc:sldChg chg="add">
        <pc:chgData name="Effie Matthaiou" userId="02d32c3a-a36e-4116-8a13-6779029c894f" providerId="ADAL" clId="{89E20938-17D4-48A1-AFDD-4FBB269ACF7E}" dt="2026-06-27T14:51:02.789" v="179"/>
        <pc:sldMkLst>
          <pc:docMk/>
          <pc:sldMk cId="194541718" sldId="356"/>
        </pc:sldMkLst>
      </pc:sldChg>
      <pc:sldChg chg="add">
        <pc:chgData name="Effie Matthaiou" userId="02d32c3a-a36e-4116-8a13-6779029c894f" providerId="ADAL" clId="{89E20938-17D4-48A1-AFDD-4FBB269ACF7E}" dt="2026-06-27T14:51:02.789" v="179"/>
        <pc:sldMkLst>
          <pc:docMk/>
          <pc:sldMk cId="1536367847" sldId="357"/>
        </pc:sldMkLst>
      </pc:sldChg>
      <pc:sldChg chg="add">
        <pc:chgData name="Effie Matthaiou" userId="02d32c3a-a36e-4116-8a13-6779029c894f" providerId="ADAL" clId="{89E20938-17D4-48A1-AFDD-4FBB269ACF7E}" dt="2026-06-28T14:51:53.129" v="242"/>
        <pc:sldMkLst>
          <pc:docMk/>
          <pc:sldMk cId="3398267754" sldId="360"/>
        </pc:sldMkLst>
      </pc:sldChg>
      <pc:sldChg chg="add">
        <pc:chgData name="Effie Matthaiou" userId="02d32c3a-a36e-4116-8a13-6779029c894f" providerId="ADAL" clId="{89E20938-17D4-48A1-AFDD-4FBB269ACF7E}" dt="2026-06-27T14:51:02.789" v="179"/>
        <pc:sldMkLst>
          <pc:docMk/>
          <pc:sldMk cId="478673172" sldId="362"/>
        </pc:sldMkLst>
      </pc:sldChg>
      <pc:sldChg chg="add">
        <pc:chgData name="Effie Matthaiou" userId="02d32c3a-a36e-4116-8a13-6779029c894f" providerId="ADAL" clId="{89E20938-17D4-48A1-AFDD-4FBB269ACF7E}" dt="2026-06-27T14:51:02.789" v="179"/>
        <pc:sldMkLst>
          <pc:docMk/>
          <pc:sldMk cId="2256844268" sldId="363"/>
        </pc:sldMkLst>
      </pc:sldChg>
      <pc:sldChg chg="add">
        <pc:chgData name="Effie Matthaiou" userId="02d32c3a-a36e-4116-8a13-6779029c894f" providerId="ADAL" clId="{89E20938-17D4-48A1-AFDD-4FBB269ACF7E}" dt="2026-06-27T14:51:02.789" v="179"/>
        <pc:sldMkLst>
          <pc:docMk/>
          <pc:sldMk cId="342052823" sldId="364"/>
        </pc:sldMkLst>
      </pc:sldChg>
      <pc:sldChg chg="add">
        <pc:chgData name="Effie Matthaiou" userId="02d32c3a-a36e-4116-8a13-6779029c894f" providerId="ADAL" clId="{89E20938-17D4-48A1-AFDD-4FBB269ACF7E}" dt="2026-06-27T14:51:02.789" v="179"/>
        <pc:sldMkLst>
          <pc:docMk/>
          <pc:sldMk cId="3724372478" sldId="366"/>
        </pc:sldMkLst>
      </pc:sldChg>
      <pc:sldChg chg="add">
        <pc:chgData name="Effie Matthaiou" userId="02d32c3a-a36e-4116-8a13-6779029c894f" providerId="ADAL" clId="{89E20938-17D4-48A1-AFDD-4FBB269ACF7E}" dt="2026-06-27T14:51:02.789" v="179"/>
        <pc:sldMkLst>
          <pc:docMk/>
          <pc:sldMk cId="3731069696" sldId="367"/>
        </pc:sldMkLst>
      </pc:sldChg>
      <pc:sldChg chg="add">
        <pc:chgData name="Effie Matthaiou" userId="02d32c3a-a36e-4116-8a13-6779029c894f" providerId="ADAL" clId="{89E20938-17D4-48A1-AFDD-4FBB269ACF7E}" dt="2026-06-27T14:51:02.789" v="179"/>
        <pc:sldMkLst>
          <pc:docMk/>
          <pc:sldMk cId="2173558325" sldId="368"/>
        </pc:sldMkLst>
      </pc:sldChg>
      <pc:sldChg chg="add">
        <pc:chgData name="Effie Matthaiou" userId="02d32c3a-a36e-4116-8a13-6779029c894f" providerId="ADAL" clId="{89E20938-17D4-48A1-AFDD-4FBB269ACF7E}" dt="2026-06-27T14:51:02.789" v="179"/>
        <pc:sldMkLst>
          <pc:docMk/>
          <pc:sldMk cId="2899904862" sldId="369"/>
        </pc:sldMkLst>
      </pc:sldChg>
      <pc:sldChg chg="add">
        <pc:chgData name="Effie Matthaiou" userId="02d32c3a-a36e-4116-8a13-6779029c894f" providerId="ADAL" clId="{89E20938-17D4-48A1-AFDD-4FBB269ACF7E}" dt="2026-06-27T14:51:02.789" v="179"/>
        <pc:sldMkLst>
          <pc:docMk/>
          <pc:sldMk cId="2278312185" sldId="370"/>
        </pc:sldMkLst>
      </pc:sldChg>
      <pc:sldChg chg="add">
        <pc:chgData name="Effie Matthaiou" userId="02d32c3a-a36e-4116-8a13-6779029c894f" providerId="ADAL" clId="{89E20938-17D4-48A1-AFDD-4FBB269ACF7E}" dt="2026-06-27T14:51:02.789" v="179"/>
        <pc:sldMkLst>
          <pc:docMk/>
          <pc:sldMk cId="202144999" sldId="371"/>
        </pc:sldMkLst>
      </pc:sldChg>
      <pc:sldChg chg="add">
        <pc:chgData name="Effie Matthaiou" userId="02d32c3a-a36e-4116-8a13-6779029c894f" providerId="ADAL" clId="{89E20938-17D4-48A1-AFDD-4FBB269ACF7E}" dt="2026-06-27T14:51:02.789" v="179"/>
        <pc:sldMkLst>
          <pc:docMk/>
          <pc:sldMk cId="1891459657" sldId="372"/>
        </pc:sldMkLst>
      </pc:sldChg>
      <pc:sldChg chg="add">
        <pc:chgData name="Effie Matthaiou" userId="02d32c3a-a36e-4116-8a13-6779029c894f" providerId="ADAL" clId="{89E20938-17D4-48A1-AFDD-4FBB269ACF7E}" dt="2026-06-27T14:51:02.789" v="179"/>
        <pc:sldMkLst>
          <pc:docMk/>
          <pc:sldMk cId="721383193" sldId="373"/>
        </pc:sldMkLst>
      </pc:sldChg>
      <pc:sldChg chg="add">
        <pc:chgData name="Effie Matthaiou" userId="02d32c3a-a36e-4116-8a13-6779029c894f" providerId="ADAL" clId="{89E20938-17D4-48A1-AFDD-4FBB269ACF7E}" dt="2026-06-27T14:51:02.789" v="179"/>
        <pc:sldMkLst>
          <pc:docMk/>
          <pc:sldMk cId="1438942736" sldId="374"/>
        </pc:sldMkLst>
      </pc:sldChg>
      <pc:sldChg chg="add">
        <pc:chgData name="Effie Matthaiou" userId="02d32c3a-a36e-4116-8a13-6779029c894f" providerId="ADAL" clId="{89E20938-17D4-48A1-AFDD-4FBB269ACF7E}" dt="2026-06-27T14:51:02.789" v="179"/>
        <pc:sldMkLst>
          <pc:docMk/>
          <pc:sldMk cId="1648894077" sldId="375"/>
        </pc:sldMkLst>
      </pc:sldChg>
      <pc:sldChg chg="add">
        <pc:chgData name="Effie Matthaiou" userId="02d32c3a-a36e-4116-8a13-6779029c894f" providerId="ADAL" clId="{89E20938-17D4-48A1-AFDD-4FBB269ACF7E}" dt="2026-06-27T14:51:02.789" v="179"/>
        <pc:sldMkLst>
          <pc:docMk/>
          <pc:sldMk cId="3840413619" sldId="376"/>
        </pc:sldMkLst>
      </pc:sldChg>
      <pc:sldChg chg="add">
        <pc:chgData name="Effie Matthaiou" userId="02d32c3a-a36e-4116-8a13-6779029c894f" providerId="ADAL" clId="{89E20938-17D4-48A1-AFDD-4FBB269ACF7E}" dt="2026-06-27T14:51:02.789" v="179"/>
        <pc:sldMkLst>
          <pc:docMk/>
          <pc:sldMk cId="2659998709" sldId="377"/>
        </pc:sldMkLst>
      </pc:sldChg>
      <pc:sldChg chg="add">
        <pc:chgData name="Effie Matthaiou" userId="02d32c3a-a36e-4116-8a13-6779029c894f" providerId="ADAL" clId="{89E20938-17D4-48A1-AFDD-4FBB269ACF7E}" dt="2026-06-27T14:51:02.789" v="179"/>
        <pc:sldMkLst>
          <pc:docMk/>
          <pc:sldMk cId="3878801942" sldId="378"/>
        </pc:sldMkLst>
      </pc:sldChg>
      <pc:sldChg chg="add">
        <pc:chgData name="Effie Matthaiou" userId="02d32c3a-a36e-4116-8a13-6779029c894f" providerId="ADAL" clId="{89E20938-17D4-48A1-AFDD-4FBB269ACF7E}" dt="2026-06-28T14:51:53.129" v="242"/>
        <pc:sldMkLst>
          <pc:docMk/>
          <pc:sldMk cId="3623704937" sldId="379"/>
        </pc:sldMkLst>
      </pc:sldChg>
      <pc:sldChg chg="add">
        <pc:chgData name="Effie Matthaiou" userId="02d32c3a-a36e-4116-8a13-6779029c894f" providerId="ADAL" clId="{89E20938-17D4-48A1-AFDD-4FBB269ACF7E}" dt="2026-06-28T14:51:53.129" v="242"/>
        <pc:sldMkLst>
          <pc:docMk/>
          <pc:sldMk cId="3561983898" sldId="380"/>
        </pc:sldMkLst>
      </pc:sldChg>
      <pc:sldChg chg="add">
        <pc:chgData name="Effie Matthaiou" userId="02d32c3a-a36e-4116-8a13-6779029c894f" providerId="ADAL" clId="{89E20938-17D4-48A1-AFDD-4FBB269ACF7E}" dt="2026-06-28T14:51:53.129" v="242"/>
        <pc:sldMkLst>
          <pc:docMk/>
          <pc:sldMk cId="2530416404" sldId="383"/>
        </pc:sldMkLst>
      </pc:sldChg>
      <pc:sldChg chg="add">
        <pc:chgData name="Effie Matthaiou" userId="02d32c3a-a36e-4116-8a13-6779029c894f" providerId="ADAL" clId="{89E20938-17D4-48A1-AFDD-4FBB269ACF7E}" dt="2026-06-28T14:51:53.129" v="242"/>
        <pc:sldMkLst>
          <pc:docMk/>
          <pc:sldMk cId="1319869122" sldId="384"/>
        </pc:sldMkLst>
      </pc:sldChg>
      <pc:sldChg chg="add">
        <pc:chgData name="Effie Matthaiou" userId="02d32c3a-a36e-4116-8a13-6779029c894f" providerId="ADAL" clId="{89E20938-17D4-48A1-AFDD-4FBB269ACF7E}" dt="2026-06-28T14:51:53.129" v="242"/>
        <pc:sldMkLst>
          <pc:docMk/>
          <pc:sldMk cId="3835693393" sldId="385"/>
        </pc:sldMkLst>
      </pc:sldChg>
      <pc:sldChg chg="add">
        <pc:chgData name="Effie Matthaiou" userId="02d32c3a-a36e-4116-8a13-6779029c894f" providerId="ADAL" clId="{89E20938-17D4-48A1-AFDD-4FBB269ACF7E}" dt="2026-06-28T14:51:53.129" v="242"/>
        <pc:sldMkLst>
          <pc:docMk/>
          <pc:sldMk cId="896509428" sldId="386"/>
        </pc:sldMkLst>
      </pc:sldChg>
      <pc:sldChg chg="add">
        <pc:chgData name="Effie Matthaiou" userId="02d32c3a-a36e-4116-8a13-6779029c894f" providerId="ADAL" clId="{89E20938-17D4-48A1-AFDD-4FBB269ACF7E}" dt="2026-06-28T14:51:53.129" v="242"/>
        <pc:sldMkLst>
          <pc:docMk/>
          <pc:sldMk cId="1525732428" sldId="387"/>
        </pc:sldMkLst>
      </pc:sldChg>
      <pc:sldChg chg="add">
        <pc:chgData name="Effie Matthaiou" userId="02d32c3a-a36e-4116-8a13-6779029c894f" providerId="ADAL" clId="{89E20938-17D4-48A1-AFDD-4FBB269ACF7E}" dt="2026-06-28T14:51:53.129" v="242"/>
        <pc:sldMkLst>
          <pc:docMk/>
          <pc:sldMk cId="1934934055" sldId="388"/>
        </pc:sldMkLst>
      </pc:sldChg>
      <pc:sldChg chg="add">
        <pc:chgData name="Effie Matthaiou" userId="02d32c3a-a36e-4116-8a13-6779029c894f" providerId="ADAL" clId="{89E20938-17D4-48A1-AFDD-4FBB269ACF7E}" dt="2026-06-26T15:06:21.447" v="91"/>
        <pc:sldMkLst>
          <pc:docMk/>
          <pc:sldMk cId="356980685" sldId="2147471449"/>
        </pc:sldMkLst>
      </pc:sldChg>
      <pc:sldChg chg="add modTransition">
        <pc:chgData name="Effie Matthaiou" userId="02d32c3a-a36e-4116-8a13-6779029c894f" providerId="ADAL" clId="{89E20938-17D4-48A1-AFDD-4FBB269ACF7E}" dt="2026-06-26T15:06:20.798" v="90"/>
        <pc:sldMkLst>
          <pc:docMk/>
          <pc:sldMk cId="2841516269" sldId="2147472332"/>
        </pc:sldMkLst>
      </pc:sldChg>
      <pc:sldChg chg="add modTransition">
        <pc:chgData name="Effie Matthaiou" userId="02d32c3a-a36e-4116-8a13-6779029c894f" providerId="ADAL" clId="{89E20938-17D4-48A1-AFDD-4FBB269ACF7E}" dt="2026-06-26T15:06:22.645" v="92"/>
        <pc:sldMkLst>
          <pc:docMk/>
          <pc:sldMk cId="3153081880" sldId="2147472333"/>
        </pc:sldMkLst>
      </pc:sldChg>
      <pc:sldChg chg="add setBg">
        <pc:chgData name="Effie Matthaiou" userId="02d32c3a-a36e-4116-8a13-6779029c894f" providerId="ADAL" clId="{89E20938-17D4-48A1-AFDD-4FBB269ACF7E}" dt="2026-06-26T15:06:18.582" v="87"/>
        <pc:sldMkLst>
          <pc:docMk/>
          <pc:sldMk cId="2981965726" sldId="2147472616"/>
        </pc:sldMkLst>
      </pc:sldChg>
      <pc:sldChg chg="add">
        <pc:chgData name="Effie Matthaiou" userId="02d32c3a-a36e-4116-8a13-6779029c894f" providerId="ADAL" clId="{89E20938-17D4-48A1-AFDD-4FBB269ACF7E}" dt="2026-06-26T15:06:47.813" v="114"/>
        <pc:sldMkLst>
          <pc:docMk/>
          <pc:sldMk cId="2571609467" sldId="2147473022"/>
        </pc:sldMkLst>
      </pc:sldChg>
      <pc:sldChg chg="add">
        <pc:chgData name="Effie Matthaiou" userId="02d32c3a-a36e-4116-8a13-6779029c894f" providerId="ADAL" clId="{89E20938-17D4-48A1-AFDD-4FBB269ACF7E}" dt="2026-06-26T15:06:43.521" v="110"/>
        <pc:sldMkLst>
          <pc:docMk/>
          <pc:sldMk cId="2088923557" sldId="2147473058"/>
        </pc:sldMkLst>
      </pc:sldChg>
      <pc:sldChg chg="add">
        <pc:chgData name="Effie Matthaiou" userId="02d32c3a-a36e-4116-8a13-6779029c894f" providerId="ADAL" clId="{89E20938-17D4-48A1-AFDD-4FBB269ACF7E}" dt="2026-06-26T15:06:44.174" v="111"/>
        <pc:sldMkLst>
          <pc:docMk/>
          <pc:sldMk cId="2586797951" sldId="2147473087"/>
        </pc:sldMkLst>
      </pc:sldChg>
      <pc:sldChg chg="add">
        <pc:chgData name="Effie Matthaiou" userId="02d32c3a-a36e-4116-8a13-6779029c894f" providerId="ADAL" clId="{89E20938-17D4-48A1-AFDD-4FBB269ACF7E}" dt="2026-06-26T15:06:42.429" v="108"/>
        <pc:sldMkLst>
          <pc:docMk/>
          <pc:sldMk cId="1439601814" sldId="2147473095"/>
        </pc:sldMkLst>
      </pc:sldChg>
      <pc:sldChg chg="add">
        <pc:chgData name="Effie Matthaiou" userId="02d32c3a-a36e-4116-8a13-6779029c894f" providerId="ADAL" clId="{89E20938-17D4-48A1-AFDD-4FBB269ACF7E}" dt="2026-06-26T15:06:17.011" v="86"/>
        <pc:sldMkLst>
          <pc:docMk/>
          <pc:sldMk cId="1754308982" sldId="2147473098"/>
        </pc:sldMkLst>
      </pc:sldChg>
      <pc:sldChg chg="add setBg">
        <pc:chgData name="Effie Matthaiou" userId="02d32c3a-a36e-4116-8a13-6779029c894f" providerId="ADAL" clId="{89E20938-17D4-48A1-AFDD-4FBB269ACF7E}" dt="2026-06-26T15:06:19.447" v="88"/>
        <pc:sldMkLst>
          <pc:docMk/>
          <pc:sldMk cId="2059080448" sldId="2147473099"/>
        </pc:sldMkLst>
      </pc:sldChg>
      <pc:sldChg chg="add setBg">
        <pc:chgData name="Effie Matthaiou" userId="02d32c3a-a36e-4116-8a13-6779029c894f" providerId="ADAL" clId="{89E20938-17D4-48A1-AFDD-4FBB269ACF7E}" dt="2026-06-26T15:06:20.143" v="89"/>
        <pc:sldMkLst>
          <pc:docMk/>
          <pc:sldMk cId="3584342293" sldId="2147473100"/>
        </pc:sldMkLst>
      </pc:sldChg>
      <pc:sldChg chg="add setBg">
        <pc:chgData name="Effie Matthaiou" userId="02d32c3a-a36e-4116-8a13-6779029c894f" providerId="ADAL" clId="{89E20938-17D4-48A1-AFDD-4FBB269ACF7E}" dt="2026-06-26T15:06:44.756" v="112"/>
        <pc:sldMkLst>
          <pc:docMk/>
          <pc:sldMk cId="3103227426" sldId="2147473101"/>
        </pc:sldMkLst>
      </pc:sldChg>
      <pc:sldChg chg="add setBg">
        <pc:chgData name="Effie Matthaiou" userId="02d32c3a-a36e-4116-8a13-6779029c894f" providerId="ADAL" clId="{89E20938-17D4-48A1-AFDD-4FBB269ACF7E}" dt="2026-06-26T15:06:26.225" v="93"/>
        <pc:sldMkLst>
          <pc:docMk/>
          <pc:sldMk cId="1439633317" sldId="2147473102"/>
        </pc:sldMkLst>
      </pc:sldChg>
      <pc:sldChg chg="add">
        <pc:chgData name="Effie Matthaiou" userId="02d32c3a-a36e-4116-8a13-6779029c894f" providerId="ADAL" clId="{89E20938-17D4-48A1-AFDD-4FBB269ACF7E}" dt="2026-06-26T15:06:26.914" v="94"/>
        <pc:sldMkLst>
          <pc:docMk/>
          <pc:sldMk cId="2220616479" sldId="2147473103"/>
        </pc:sldMkLst>
      </pc:sldChg>
      <pc:sldChg chg="add setBg">
        <pc:chgData name="Effie Matthaiou" userId="02d32c3a-a36e-4116-8a13-6779029c894f" providerId="ADAL" clId="{89E20938-17D4-48A1-AFDD-4FBB269ACF7E}" dt="2026-06-26T15:06:27.416" v="95"/>
        <pc:sldMkLst>
          <pc:docMk/>
          <pc:sldMk cId="1943692841" sldId="2147473104"/>
        </pc:sldMkLst>
      </pc:sldChg>
      <pc:sldChg chg="add setBg">
        <pc:chgData name="Effie Matthaiou" userId="02d32c3a-a36e-4116-8a13-6779029c894f" providerId="ADAL" clId="{89E20938-17D4-48A1-AFDD-4FBB269ACF7E}" dt="2026-06-26T15:06:29.466" v="98"/>
        <pc:sldMkLst>
          <pc:docMk/>
          <pc:sldMk cId="3646479521" sldId="2147473105"/>
        </pc:sldMkLst>
      </pc:sldChg>
      <pc:sldChg chg="add setBg">
        <pc:chgData name="Effie Matthaiou" userId="02d32c3a-a36e-4116-8a13-6779029c894f" providerId="ADAL" clId="{89E20938-17D4-48A1-AFDD-4FBB269ACF7E}" dt="2026-06-26T15:06:32.985" v="99"/>
        <pc:sldMkLst>
          <pc:docMk/>
          <pc:sldMk cId="3404495395" sldId="2147473106"/>
        </pc:sldMkLst>
      </pc:sldChg>
      <pc:sldChg chg="add setBg">
        <pc:chgData name="Effie Matthaiou" userId="02d32c3a-a36e-4116-8a13-6779029c894f" providerId="ADAL" clId="{89E20938-17D4-48A1-AFDD-4FBB269ACF7E}" dt="2026-06-26T15:06:33.676" v="100"/>
        <pc:sldMkLst>
          <pc:docMk/>
          <pc:sldMk cId="1659959201" sldId="2147473107"/>
        </pc:sldMkLst>
      </pc:sldChg>
      <pc:sldChg chg="add setBg">
        <pc:chgData name="Effie Matthaiou" userId="02d32c3a-a36e-4116-8a13-6779029c894f" providerId="ADAL" clId="{89E20938-17D4-48A1-AFDD-4FBB269ACF7E}" dt="2026-06-26T15:06:27.979" v="96"/>
        <pc:sldMkLst>
          <pc:docMk/>
          <pc:sldMk cId="3805825630" sldId="2147473108"/>
        </pc:sldMkLst>
      </pc:sldChg>
      <pc:sldChg chg="add setBg">
        <pc:chgData name="Effie Matthaiou" userId="02d32c3a-a36e-4116-8a13-6779029c894f" providerId="ADAL" clId="{89E20938-17D4-48A1-AFDD-4FBB269ACF7E}" dt="2026-06-26T15:06:28.974" v="97"/>
        <pc:sldMkLst>
          <pc:docMk/>
          <pc:sldMk cId="1243960440" sldId="2147473109"/>
        </pc:sldMkLst>
      </pc:sldChg>
      <pc:sldChg chg="add setBg">
        <pc:chgData name="Effie Matthaiou" userId="02d32c3a-a36e-4116-8a13-6779029c894f" providerId="ADAL" clId="{89E20938-17D4-48A1-AFDD-4FBB269ACF7E}" dt="2026-06-26T15:06:34.187" v="101"/>
        <pc:sldMkLst>
          <pc:docMk/>
          <pc:sldMk cId="441836542" sldId="2147473110"/>
        </pc:sldMkLst>
      </pc:sldChg>
      <pc:sldChg chg="add setBg">
        <pc:chgData name="Effie Matthaiou" userId="02d32c3a-a36e-4116-8a13-6779029c894f" providerId="ADAL" clId="{89E20938-17D4-48A1-AFDD-4FBB269ACF7E}" dt="2026-06-26T15:06:34.750" v="102"/>
        <pc:sldMkLst>
          <pc:docMk/>
          <pc:sldMk cId="2306791218" sldId="2147473111"/>
        </pc:sldMkLst>
      </pc:sldChg>
      <pc:sldChg chg="add setBg">
        <pc:chgData name="Effie Matthaiou" userId="02d32c3a-a36e-4116-8a13-6779029c894f" providerId="ADAL" clId="{89E20938-17D4-48A1-AFDD-4FBB269ACF7E}" dt="2026-06-26T15:06:35.503" v="103"/>
        <pc:sldMkLst>
          <pc:docMk/>
          <pc:sldMk cId="639790007" sldId="2147473112"/>
        </pc:sldMkLst>
      </pc:sldChg>
      <pc:sldChg chg="add setBg">
        <pc:chgData name="Effie Matthaiou" userId="02d32c3a-a36e-4116-8a13-6779029c894f" providerId="ADAL" clId="{89E20938-17D4-48A1-AFDD-4FBB269ACF7E}" dt="2026-06-26T15:06:36.114" v="104"/>
        <pc:sldMkLst>
          <pc:docMk/>
          <pc:sldMk cId="2019379515" sldId="2147473113"/>
        </pc:sldMkLst>
      </pc:sldChg>
      <pc:sldChg chg="add setBg">
        <pc:chgData name="Effie Matthaiou" userId="02d32c3a-a36e-4116-8a13-6779029c894f" providerId="ADAL" clId="{89E20938-17D4-48A1-AFDD-4FBB269ACF7E}" dt="2026-06-26T15:06:36.870" v="105"/>
        <pc:sldMkLst>
          <pc:docMk/>
          <pc:sldMk cId="3498230627" sldId="2147473114"/>
        </pc:sldMkLst>
      </pc:sldChg>
      <pc:sldChg chg="add setBg">
        <pc:chgData name="Effie Matthaiou" userId="02d32c3a-a36e-4116-8a13-6779029c894f" providerId="ADAL" clId="{89E20938-17D4-48A1-AFDD-4FBB269ACF7E}" dt="2026-06-26T15:06:40.355" v="106"/>
        <pc:sldMkLst>
          <pc:docMk/>
          <pc:sldMk cId="201624164" sldId="2147473115"/>
        </pc:sldMkLst>
      </pc:sldChg>
      <pc:sldChg chg="add setBg">
        <pc:chgData name="Effie Matthaiou" userId="02d32c3a-a36e-4116-8a13-6779029c894f" providerId="ADAL" clId="{89E20938-17D4-48A1-AFDD-4FBB269ACF7E}" dt="2026-06-26T15:06:40.988" v="107"/>
        <pc:sldMkLst>
          <pc:docMk/>
          <pc:sldMk cId="2471496110" sldId="2147473116"/>
        </pc:sldMkLst>
      </pc:sldChg>
      <pc:sldChg chg="add setBg">
        <pc:chgData name="Effie Matthaiou" userId="02d32c3a-a36e-4116-8a13-6779029c894f" providerId="ADAL" clId="{89E20938-17D4-48A1-AFDD-4FBB269ACF7E}" dt="2026-06-26T15:06:42.995" v="109"/>
        <pc:sldMkLst>
          <pc:docMk/>
          <pc:sldMk cId="3723460704" sldId="2147473117"/>
        </pc:sldMkLst>
      </pc:sldChg>
      <pc:sldChg chg="modSp add mod setBg">
        <pc:chgData name="Effie Matthaiou" userId="02d32c3a-a36e-4116-8a13-6779029c894f" providerId="ADAL" clId="{89E20938-17D4-48A1-AFDD-4FBB269ACF7E}" dt="2026-06-26T20:41:52.863" v="159" actId="6549"/>
        <pc:sldMkLst>
          <pc:docMk/>
          <pc:sldMk cId="0" sldId="2147473118"/>
        </pc:sldMkLst>
        <pc:spChg chg="mod">
          <ac:chgData name="Effie Matthaiou" userId="02d32c3a-a36e-4116-8a13-6779029c894f" providerId="ADAL" clId="{89E20938-17D4-48A1-AFDD-4FBB269ACF7E}" dt="2026-06-26T20:34:36.097" v="119" actId="6549"/>
          <ac:spMkLst>
            <pc:docMk/>
            <pc:sldMk cId="0" sldId="2147473118"/>
            <ac:spMk id="2" creationId="{00000000-0000-0000-0000-000000000000}"/>
          </ac:spMkLst>
        </pc:spChg>
        <pc:spChg chg="mod">
          <ac:chgData name="Effie Matthaiou" userId="02d32c3a-a36e-4116-8a13-6779029c894f" providerId="ADAL" clId="{89E20938-17D4-48A1-AFDD-4FBB269ACF7E}" dt="2026-06-26T20:41:52.863" v="159" actId="6549"/>
          <ac:spMkLst>
            <pc:docMk/>
            <pc:sldMk cId="0" sldId="2147473118"/>
            <ac:spMk id="12" creationId="{00000000-0000-0000-0000-000000000000}"/>
          </ac:spMkLst>
        </pc:spChg>
      </pc:sldChg>
      <pc:sldChg chg="modSp add mod setBg">
        <pc:chgData name="Effie Matthaiou" userId="02d32c3a-a36e-4116-8a13-6779029c894f" providerId="ADAL" clId="{89E20938-17D4-48A1-AFDD-4FBB269ACF7E}" dt="2026-06-26T20:36:01.999" v="123" actId="6549"/>
        <pc:sldMkLst>
          <pc:docMk/>
          <pc:sldMk cId="0" sldId="2147473120"/>
        </pc:sldMkLst>
        <pc:spChg chg="mod">
          <ac:chgData name="Effie Matthaiou" userId="02d32c3a-a36e-4116-8a13-6779029c894f" providerId="ADAL" clId="{89E20938-17D4-48A1-AFDD-4FBB269ACF7E}" dt="2026-06-26T20:36:01.999" v="123" actId="6549"/>
          <ac:spMkLst>
            <pc:docMk/>
            <pc:sldMk cId="0" sldId="2147473120"/>
            <ac:spMk id="2" creationId="{00000000-0000-0000-0000-000000000000}"/>
          </ac:spMkLst>
        </pc:spChg>
      </pc:sldChg>
      <pc:sldChg chg="add setBg">
        <pc:chgData name="Effie Matthaiou" userId="02d32c3a-a36e-4116-8a13-6779029c894f" providerId="ADAL" clId="{89E20938-17D4-48A1-AFDD-4FBB269ACF7E}" dt="2026-06-26T20:36:39.321" v="125"/>
        <pc:sldMkLst>
          <pc:docMk/>
          <pc:sldMk cId="0" sldId="2147473122"/>
        </pc:sldMkLst>
      </pc:sldChg>
      <pc:sldChg chg="add setBg">
        <pc:chgData name="Effie Matthaiou" userId="02d32c3a-a36e-4116-8a13-6779029c894f" providerId="ADAL" clId="{89E20938-17D4-48A1-AFDD-4FBB269ACF7E}" dt="2026-06-26T20:37:49.566" v="137"/>
        <pc:sldMkLst>
          <pc:docMk/>
          <pc:sldMk cId="0" sldId="2147473124"/>
        </pc:sldMkLst>
      </pc:sldChg>
      <pc:sldChg chg="add del setBg">
        <pc:chgData name="Effie Matthaiou" userId="02d32c3a-a36e-4116-8a13-6779029c894f" providerId="ADAL" clId="{89E20938-17D4-48A1-AFDD-4FBB269ACF7E}" dt="2026-06-26T20:39:28.299" v="144"/>
        <pc:sldMkLst>
          <pc:docMk/>
          <pc:sldMk cId="0" sldId="2147473126"/>
        </pc:sldMkLst>
      </pc:sldChg>
      <pc:sldChg chg="add ord setBg">
        <pc:chgData name="Effie Matthaiou" userId="02d32c3a-a36e-4116-8a13-6779029c894f" providerId="ADAL" clId="{89E20938-17D4-48A1-AFDD-4FBB269ACF7E}" dt="2026-06-26T20:45:57.412" v="178"/>
        <pc:sldMkLst>
          <pc:docMk/>
          <pc:sldMk cId="0" sldId="2147473128"/>
        </pc:sldMkLst>
      </pc:sldChg>
      <pc:sldChg chg="add setBg">
        <pc:chgData name="Effie Matthaiou" userId="02d32c3a-a36e-4116-8a13-6779029c894f" providerId="ADAL" clId="{89E20938-17D4-48A1-AFDD-4FBB269ACF7E}" dt="2026-06-26T20:40:03.827" v="150"/>
        <pc:sldMkLst>
          <pc:docMk/>
          <pc:sldMk cId="0" sldId="2147473130"/>
        </pc:sldMkLst>
      </pc:sldChg>
      <pc:sldChg chg="modSp add mod ord setBg">
        <pc:chgData name="Effie Matthaiou" userId="02d32c3a-a36e-4116-8a13-6779029c894f" providerId="ADAL" clId="{89E20938-17D4-48A1-AFDD-4FBB269ACF7E}" dt="2026-06-28T08:42:10.046" v="193" actId="20577"/>
        <pc:sldMkLst>
          <pc:docMk/>
          <pc:sldMk cId="0" sldId="2147473132"/>
        </pc:sldMkLst>
        <pc:spChg chg="mod">
          <ac:chgData name="Effie Matthaiou" userId="02d32c3a-a36e-4116-8a13-6779029c894f" providerId="ADAL" clId="{89E20938-17D4-48A1-AFDD-4FBB269ACF7E}" dt="2026-06-26T20:44:19.908" v="170" actId="6549"/>
          <ac:spMkLst>
            <pc:docMk/>
            <pc:sldMk cId="0" sldId="2147473132"/>
            <ac:spMk id="2" creationId="{00000000-0000-0000-0000-000000000000}"/>
          </ac:spMkLst>
        </pc:spChg>
        <pc:spChg chg="mod">
          <ac:chgData name="Effie Matthaiou" userId="02d32c3a-a36e-4116-8a13-6779029c894f" providerId="ADAL" clId="{89E20938-17D4-48A1-AFDD-4FBB269ACF7E}" dt="2026-06-28T08:42:10.046" v="193" actId="20577"/>
          <ac:spMkLst>
            <pc:docMk/>
            <pc:sldMk cId="0" sldId="2147473132"/>
            <ac:spMk id="6" creationId="{00000000-0000-0000-0000-000000000000}"/>
          </ac:spMkLst>
        </pc:spChg>
      </pc:sldChg>
      <pc:sldChg chg="add">
        <pc:chgData name="Effie Matthaiou" userId="02d32c3a-a36e-4116-8a13-6779029c894f" providerId="ADAL" clId="{89E20938-17D4-48A1-AFDD-4FBB269ACF7E}" dt="2026-06-28T14:51:53.129" v="242"/>
        <pc:sldMkLst>
          <pc:docMk/>
          <pc:sldMk cId="4289856214" sldId="2147473133"/>
        </pc:sldMkLst>
      </pc:sldChg>
      <pc:sldChg chg="add">
        <pc:chgData name="Effie Matthaiou" userId="02d32c3a-a36e-4116-8a13-6779029c894f" providerId="ADAL" clId="{89E20938-17D4-48A1-AFDD-4FBB269ACF7E}" dt="2026-06-28T14:51:53.129" v="242"/>
        <pc:sldMkLst>
          <pc:docMk/>
          <pc:sldMk cId="4022981087" sldId="2147473134"/>
        </pc:sldMkLst>
      </pc:sldChg>
      <pc:sldChg chg="add">
        <pc:chgData name="Effie Matthaiou" userId="02d32c3a-a36e-4116-8a13-6779029c894f" providerId="ADAL" clId="{89E20938-17D4-48A1-AFDD-4FBB269ACF7E}" dt="2026-06-28T14:51:53.129" v="242"/>
        <pc:sldMkLst>
          <pc:docMk/>
          <pc:sldMk cId="589153535" sldId="2147473135"/>
        </pc:sldMkLst>
      </pc:sldChg>
      <pc:sldChg chg="add">
        <pc:chgData name="Effie Matthaiou" userId="02d32c3a-a36e-4116-8a13-6779029c894f" providerId="ADAL" clId="{89E20938-17D4-48A1-AFDD-4FBB269ACF7E}" dt="2026-06-28T14:51:53.129" v="242"/>
        <pc:sldMkLst>
          <pc:docMk/>
          <pc:sldMk cId="309065733" sldId="2147473136"/>
        </pc:sldMkLst>
      </pc:sldChg>
      <pc:sldChg chg="add">
        <pc:chgData name="Effie Matthaiou" userId="02d32c3a-a36e-4116-8a13-6779029c894f" providerId="ADAL" clId="{89E20938-17D4-48A1-AFDD-4FBB269ACF7E}" dt="2026-06-28T14:51:53.129" v="242"/>
        <pc:sldMkLst>
          <pc:docMk/>
          <pc:sldMk cId="2451646315" sldId="2147473137"/>
        </pc:sldMkLst>
      </pc:sldChg>
      <pc:sldChg chg="add">
        <pc:chgData name="Effie Matthaiou" userId="02d32c3a-a36e-4116-8a13-6779029c894f" providerId="ADAL" clId="{89E20938-17D4-48A1-AFDD-4FBB269ACF7E}" dt="2026-06-28T14:51:53.129" v="242"/>
        <pc:sldMkLst>
          <pc:docMk/>
          <pc:sldMk cId="3811867815" sldId="2147473138"/>
        </pc:sldMkLst>
      </pc:sldChg>
      <pc:sldChg chg="add">
        <pc:chgData name="Effie Matthaiou" userId="02d32c3a-a36e-4116-8a13-6779029c894f" providerId="ADAL" clId="{89E20938-17D4-48A1-AFDD-4FBB269ACF7E}" dt="2026-06-28T14:51:53.129" v="242"/>
        <pc:sldMkLst>
          <pc:docMk/>
          <pc:sldMk cId="4272989906" sldId="2147473139"/>
        </pc:sldMkLst>
      </pc:sldChg>
      <pc:sldChg chg="add">
        <pc:chgData name="Effie Matthaiou" userId="02d32c3a-a36e-4116-8a13-6779029c894f" providerId="ADAL" clId="{89E20938-17D4-48A1-AFDD-4FBB269ACF7E}" dt="2026-06-28T14:51:53.129" v="242"/>
        <pc:sldMkLst>
          <pc:docMk/>
          <pc:sldMk cId="2780688389" sldId="2147473140"/>
        </pc:sldMkLst>
      </pc:sldChg>
      <pc:sldChg chg="add">
        <pc:chgData name="Effie Matthaiou" userId="02d32c3a-a36e-4116-8a13-6779029c894f" providerId="ADAL" clId="{89E20938-17D4-48A1-AFDD-4FBB269ACF7E}" dt="2026-06-28T14:51:53.129" v="242"/>
        <pc:sldMkLst>
          <pc:docMk/>
          <pc:sldMk cId="2635784562" sldId="2147473141"/>
        </pc:sldMkLst>
      </pc:sldChg>
      <pc:sldChg chg="add">
        <pc:chgData name="Effie Matthaiou" userId="02d32c3a-a36e-4116-8a13-6779029c894f" providerId="ADAL" clId="{89E20938-17D4-48A1-AFDD-4FBB269ACF7E}" dt="2026-06-28T19:08:36.119" v="245"/>
        <pc:sldMkLst>
          <pc:docMk/>
          <pc:sldMk cId="3506327294" sldId="2147481669"/>
        </pc:sldMkLst>
      </pc:sldChg>
      <pc:sldChg chg="add">
        <pc:chgData name="Effie Matthaiou" userId="02d32c3a-a36e-4116-8a13-6779029c894f" providerId="ADAL" clId="{89E20938-17D4-48A1-AFDD-4FBB269ACF7E}" dt="2026-06-28T19:08:36.119" v="245"/>
        <pc:sldMkLst>
          <pc:docMk/>
          <pc:sldMk cId="23933157" sldId="2147481671"/>
        </pc:sldMkLst>
      </pc:sldChg>
      <pc:sldChg chg="add">
        <pc:chgData name="Effie Matthaiou" userId="02d32c3a-a36e-4116-8a13-6779029c894f" providerId="ADAL" clId="{89E20938-17D4-48A1-AFDD-4FBB269ACF7E}" dt="2026-06-28T19:08:36.119" v="245"/>
        <pc:sldMkLst>
          <pc:docMk/>
          <pc:sldMk cId="500814516" sldId="2147481681"/>
        </pc:sldMkLst>
      </pc:sldChg>
      <pc:sldChg chg="add">
        <pc:chgData name="Effie Matthaiou" userId="02d32c3a-a36e-4116-8a13-6779029c894f" providerId="ADAL" clId="{89E20938-17D4-48A1-AFDD-4FBB269ACF7E}" dt="2026-06-28T19:08:36.119" v="245"/>
        <pc:sldMkLst>
          <pc:docMk/>
          <pc:sldMk cId="751841576" sldId="2147481682"/>
        </pc:sldMkLst>
      </pc:sldChg>
      <pc:sldChg chg="add">
        <pc:chgData name="Effie Matthaiou" userId="02d32c3a-a36e-4116-8a13-6779029c894f" providerId="ADAL" clId="{89E20938-17D4-48A1-AFDD-4FBB269ACF7E}" dt="2026-06-28T19:08:36.119" v="245"/>
        <pc:sldMkLst>
          <pc:docMk/>
          <pc:sldMk cId="4281593830" sldId="2147481685"/>
        </pc:sldMkLst>
      </pc:sldChg>
      <pc:sldChg chg="add">
        <pc:chgData name="Effie Matthaiou" userId="02d32c3a-a36e-4116-8a13-6779029c894f" providerId="ADAL" clId="{89E20938-17D4-48A1-AFDD-4FBB269ACF7E}" dt="2026-06-28T19:08:36.119" v="245"/>
        <pc:sldMkLst>
          <pc:docMk/>
          <pc:sldMk cId="3123077422" sldId="2147481687"/>
        </pc:sldMkLst>
      </pc:sldChg>
      <pc:sldChg chg="add">
        <pc:chgData name="Effie Matthaiou" userId="02d32c3a-a36e-4116-8a13-6779029c894f" providerId="ADAL" clId="{89E20938-17D4-48A1-AFDD-4FBB269ACF7E}" dt="2026-06-28T19:08:36.119" v="245"/>
        <pc:sldMkLst>
          <pc:docMk/>
          <pc:sldMk cId="4218022761" sldId="2147481688"/>
        </pc:sldMkLst>
      </pc:sldChg>
      <pc:sldChg chg="add">
        <pc:chgData name="Effie Matthaiou" userId="02d32c3a-a36e-4116-8a13-6779029c894f" providerId="ADAL" clId="{89E20938-17D4-48A1-AFDD-4FBB269ACF7E}" dt="2026-06-28T19:08:36.119" v="245"/>
        <pc:sldMkLst>
          <pc:docMk/>
          <pc:sldMk cId="1198348737" sldId="2147481689"/>
        </pc:sldMkLst>
      </pc:sldChg>
      <pc:sldChg chg="add">
        <pc:chgData name="Effie Matthaiou" userId="02d32c3a-a36e-4116-8a13-6779029c894f" providerId="ADAL" clId="{89E20938-17D4-48A1-AFDD-4FBB269ACF7E}" dt="2026-06-28T19:08:36.119" v="245"/>
        <pc:sldMkLst>
          <pc:docMk/>
          <pc:sldMk cId="569715120" sldId="2147481691"/>
        </pc:sldMkLst>
      </pc:sldChg>
      <pc:sldChg chg="add">
        <pc:chgData name="Effie Matthaiou" userId="02d32c3a-a36e-4116-8a13-6779029c894f" providerId="ADAL" clId="{89E20938-17D4-48A1-AFDD-4FBB269ACF7E}" dt="2026-06-28T19:08:36.119" v="245"/>
        <pc:sldMkLst>
          <pc:docMk/>
          <pc:sldMk cId="1570616323" sldId="2147481693"/>
        </pc:sldMkLst>
      </pc:sldChg>
      <pc:sldChg chg="add">
        <pc:chgData name="Effie Matthaiou" userId="02d32c3a-a36e-4116-8a13-6779029c894f" providerId="ADAL" clId="{89E20938-17D4-48A1-AFDD-4FBB269ACF7E}" dt="2026-06-28T19:08:36.119" v="245"/>
        <pc:sldMkLst>
          <pc:docMk/>
          <pc:sldMk cId="3642125388" sldId="2147481697"/>
        </pc:sldMkLst>
      </pc:sldChg>
      <pc:sldChg chg="add">
        <pc:chgData name="Effie Matthaiou" userId="02d32c3a-a36e-4116-8a13-6779029c894f" providerId="ADAL" clId="{89E20938-17D4-48A1-AFDD-4FBB269ACF7E}" dt="2026-06-28T19:08:36.119" v="245"/>
        <pc:sldMkLst>
          <pc:docMk/>
          <pc:sldMk cId="3954426876" sldId="2147481699"/>
        </pc:sldMkLst>
      </pc:sldChg>
      <pc:sldChg chg="add">
        <pc:chgData name="Effie Matthaiou" userId="02d32c3a-a36e-4116-8a13-6779029c894f" providerId="ADAL" clId="{89E20938-17D4-48A1-AFDD-4FBB269ACF7E}" dt="2026-06-28T19:08:36.119" v="245"/>
        <pc:sldMkLst>
          <pc:docMk/>
          <pc:sldMk cId="2664980961" sldId="2147481703"/>
        </pc:sldMkLst>
      </pc:sldChg>
      <pc:sldChg chg="add">
        <pc:chgData name="Effie Matthaiou" userId="02d32c3a-a36e-4116-8a13-6779029c894f" providerId="ADAL" clId="{89E20938-17D4-48A1-AFDD-4FBB269ACF7E}" dt="2026-06-28T19:08:36.119" v="245"/>
        <pc:sldMkLst>
          <pc:docMk/>
          <pc:sldMk cId="1907562278" sldId="2147481705"/>
        </pc:sldMkLst>
      </pc:sldChg>
      <pc:sldChg chg="add">
        <pc:chgData name="Effie Matthaiou" userId="02d32c3a-a36e-4116-8a13-6779029c894f" providerId="ADAL" clId="{89E20938-17D4-48A1-AFDD-4FBB269ACF7E}" dt="2026-06-28T19:08:36.119" v="245"/>
        <pc:sldMkLst>
          <pc:docMk/>
          <pc:sldMk cId="3864124517" sldId="2147481706"/>
        </pc:sldMkLst>
      </pc:sldChg>
      <pc:sldChg chg="add">
        <pc:chgData name="Effie Matthaiou" userId="02d32c3a-a36e-4116-8a13-6779029c894f" providerId="ADAL" clId="{89E20938-17D4-48A1-AFDD-4FBB269ACF7E}" dt="2026-06-28T19:08:36.119" v="245"/>
        <pc:sldMkLst>
          <pc:docMk/>
          <pc:sldMk cId="1751286428" sldId="2147481707"/>
        </pc:sldMkLst>
      </pc:sldChg>
      <pc:sldChg chg="add">
        <pc:chgData name="Effie Matthaiou" userId="02d32c3a-a36e-4116-8a13-6779029c894f" providerId="ADAL" clId="{89E20938-17D4-48A1-AFDD-4FBB269ACF7E}" dt="2026-06-28T19:08:36.119" v="245"/>
        <pc:sldMkLst>
          <pc:docMk/>
          <pc:sldMk cId="3183270676" sldId="2147481708"/>
        </pc:sldMkLst>
      </pc:sldChg>
      <pc:sldChg chg="add">
        <pc:chgData name="Effie Matthaiou" userId="02d32c3a-a36e-4116-8a13-6779029c894f" providerId="ADAL" clId="{89E20938-17D4-48A1-AFDD-4FBB269ACF7E}" dt="2026-06-28T19:08:36.119" v="245"/>
        <pc:sldMkLst>
          <pc:docMk/>
          <pc:sldMk cId="3032800916" sldId="2147481709"/>
        </pc:sldMkLst>
      </pc:sldChg>
      <pc:sldChg chg="add">
        <pc:chgData name="Effie Matthaiou" userId="02d32c3a-a36e-4116-8a13-6779029c894f" providerId="ADAL" clId="{89E20938-17D4-48A1-AFDD-4FBB269ACF7E}" dt="2026-06-28T19:08:36.119" v="245"/>
        <pc:sldMkLst>
          <pc:docMk/>
          <pc:sldMk cId="2742300494" sldId="2147481710"/>
        </pc:sldMkLst>
      </pc:sldChg>
      <pc:sldChg chg="add">
        <pc:chgData name="Effie Matthaiou" userId="02d32c3a-a36e-4116-8a13-6779029c894f" providerId="ADAL" clId="{89E20938-17D4-48A1-AFDD-4FBB269ACF7E}" dt="2026-06-28T19:08:36.119" v="245"/>
        <pc:sldMkLst>
          <pc:docMk/>
          <pc:sldMk cId="510672575" sldId="2147481713"/>
        </pc:sldMkLst>
      </pc:sldChg>
      <pc:sldChg chg="add">
        <pc:chgData name="Effie Matthaiou" userId="02d32c3a-a36e-4116-8a13-6779029c894f" providerId="ADAL" clId="{89E20938-17D4-48A1-AFDD-4FBB269ACF7E}" dt="2026-06-28T19:08:36.119" v="245"/>
        <pc:sldMkLst>
          <pc:docMk/>
          <pc:sldMk cId="1125235110" sldId="2147481714"/>
        </pc:sldMkLst>
      </pc:sldChg>
      <pc:sldChg chg="add">
        <pc:chgData name="Effie Matthaiou" userId="02d32c3a-a36e-4116-8a13-6779029c894f" providerId="ADAL" clId="{89E20938-17D4-48A1-AFDD-4FBB269ACF7E}" dt="2026-06-28T19:08:36.119" v="245"/>
        <pc:sldMkLst>
          <pc:docMk/>
          <pc:sldMk cId="1818493236" sldId="2147481715"/>
        </pc:sldMkLst>
      </pc:sldChg>
      <pc:sldChg chg="add">
        <pc:chgData name="Effie Matthaiou" userId="02d32c3a-a36e-4116-8a13-6779029c894f" providerId="ADAL" clId="{89E20938-17D4-48A1-AFDD-4FBB269ACF7E}" dt="2026-06-28T19:08:36.119" v="245"/>
        <pc:sldMkLst>
          <pc:docMk/>
          <pc:sldMk cId="2254133012" sldId="2147481716"/>
        </pc:sldMkLst>
      </pc:sldChg>
      <pc:sldChg chg="add">
        <pc:chgData name="Effie Matthaiou" userId="02d32c3a-a36e-4116-8a13-6779029c894f" providerId="ADAL" clId="{89E20938-17D4-48A1-AFDD-4FBB269ACF7E}" dt="2026-06-28T19:08:36.119" v="245"/>
        <pc:sldMkLst>
          <pc:docMk/>
          <pc:sldMk cId="2966401923" sldId="2147481717"/>
        </pc:sldMkLst>
      </pc:sldChg>
      <pc:sldChg chg="add">
        <pc:chgData name="Effie Matthaiou" userId="02d32c3a-a36e-4116-8a13-6779029c894f" providerId="ADAL" clId="{89E20938-17D4-48A1-AFDD-4FBB269ACF7E}" dt="2026-06-28T19:08:36.119" v="245"/>
        <pc:sldMkLst>
          <pc:docMk/>
          <pc:sldMk cId="3424098337" sldId="2147481718"/>
        </pc:sldMkLst>
      </pc:sldChg>
    </pc:docChg>
  </pc:docChgLst>
  <pc:docChgLst>
    <pc:chgData name="Steve Coles" userId="4dff7ce3-eef2-4853-9d6d-49cb7c08e13d" providerId="ADAL" clId="{E06466CD-625B-43FC-9B0C-47AC3D0ACD52}"/>
    <pc:docChg chg="modSld">
      <pc:chgData name="Steve Coles" userId="4dff7ce3-eef2-4853-9d6d-49cb7c08e13d" providerId="ADAL" clId="{E06466CD-625B-43FC-9B0C-47AC3D0ACD52}" dt="2026-06-28T23:45:14.461" v="12" actId="20577"/>
      <pc:docMkLst>
        <pc:docMk/>
      </pc:docMkLst>
      <pc:sldChg chg="modSp mod">
        <pc:chgData name="Steve Coles" userId="4dff7ce3-eef2-4853-9d6d-49cb7c08e13d" providerId="ADAL" clId="{E06466CD-625B-43FC-9B0C-47AC3D0ACD52}" dt="2026-06-28T23:45:14.461" v="12" actId="20577"/>
        <pc:sldMkLst>
          <pc:docMk/>
          <pc:sldMk cId="0" sldId="257"/>
        </pc:sldMkLst>
        <pc:spChg chg="mod">
          <ac:chgData name="Steve Coles" userId="4dff7ce3-eef2-4853-9d6d-49cb7c08e13d" providerId="ADAL" clId="{E06466CD-625B-43FC-9B0C-47AC3D0ACD52}" dt="2026-06-28T23:45:14.461" v="12" actId="20577"/>
          <ac:spMkLst>
            <pc:docMk/>
            <pc:sldMk cId="0" sldId="257"/>
            <ac:spMk id="9" creationId="{00000000-0000-0000-0000-000000000000}"/>
          </ac:spMkLst>
        </pc:spChg>
        <pc:spChg chg="mod">
          <ac:chgData name="Steve Coles" userId="4dff7ce3-eef2-4853-9d6d-49cb7c08e13d" providerId="ADAL" clId="{E06466CD-625B-43FC-9B0C-47AC3D0ACD52}" dt="2026-06-28T23:44:47.183" v="0" actId="20577"/>
          <ac:spMkLst>
            <pc:docMk/>
            <pc:sldMk cId="0" sldId="257"/>
            <ac:spMk id="11" creationId="{00000000-0000-0000-0000-000000000000}"/>
          </ac:spMkLst>
        </pc:spChg>
      </pc:sldChg>
    </pc:docChg>
  </pc:docChgLst>
  <pc:docChgLst>
    <pc:chgData name="Steve Coles" userId="S::steve.coles_abri.co.uk#ext#@housingsoftware.onmicrosoft.com::c9efec2a-3640-47d1-8a18-e635344eb719" providerId="AD" clId="Web-{68CEA4DB-793A-D3D5-006B-7ACAAC804759}"/>
    <pc:docChg chg="modSld">
      <pc:chgData name="Steve Coles" userId="S::steve.coles_abri.co.uk#ext#@housingsoftware.onmicrosoft.com::c9efec2a-3640-47d1-8a18-e635344eb719" providerId="AD" clId="Web-{68CEA4DB-793A-D3D5-006B-7ACAAC804759}" dt="2026-06-25T08:44:59.143" v="5" actId="20577"/>
      <pc:docMkLst>
        <pc:docMk/>
      </pc:docMkLst>
      <pc:sldChg chg="modSp">
        <pc:chgData name="Steve Coles" userId="S::steve.coles_abri.co.uk#ext#@housingsoftware.onmicrosoft.com::c9efec2a-3640-47d1-8a18-e635344eb719" providerId="AD" clId="Web-{68CEA4DB-793A-D3D5-006B-7ACAAC804759}" dt="2026-06-25T08:44:59.143" v="5" actId="20577"/>
        <pc:sldMkLst>
          <pc:docMk/>
          <pc:sldMk cId="0" sldId="257"/>
        </pc:sldMkLst>
        <pc:spChg chg="mod">
          <ac:chgData name="Steve Coles" userId="S::steve.coles_abri.co.uk#ext#@housingsoftware.onmicrosoft.com::c9efec2a-3640-47d1-8a18-e635344eb719" providerId="AD" clId="Web-{68CEA4DB-793A-D3D5-006B-7ACAAC804759}" dt="2026-06-25T08:44:59.143" v="5" actId="20577"/>
          <ac:spMkLst>
            <pc:docMk/>
            <pc:sldMk cId="0" sldId="257"/>
            <ac:spMk id="9" creationId="{00000000-0000-0000-0000-000000000000}"/>
          </ac:spMkLst>
        </pc:spChg>
      </pc:sldChg>
    </pc:docChg>
  </pc:docChgLst>
  <pc:docChgLst>
    <pc:chgData name="Julian Ransom" userId="03a04943-0b9c-4a9a-8417-8fcffd437098" providerId="ADAL" clId="{C5CD8E41-807F-403A-B241-FA01CD80BE21}"/>
    <pc:docChg chg="custSel addSld modSld">
      <pc:chgData name="Julian Ransom" userId="03a04943-0b9c-4a9a-8417-8fcffd437098" providerId="ADAL" clId="{C5CD8E41-807F-403A-B241-FA01CD80BE21}" dt="2026-06-09T12:33:27.516" v="181" actId="115"/>
      <pc:docMkLst>
        <pc:docMk/>
      </pc:docMkLst>
      <pc:sldChg chg="modSp mod">
        <pc:chgData name="Julian Ransom" userId="03a04943-0b9c-4a9a-8417-8fcffd437098" providerId="ADAL" clId="{C5CD8E41-807F-403A-B241-FA01CD80BE21}" dt="2026-06-09T12:22:11.783" v="46" actId="20577"/>
        <pc:sldMkLst>
          <pc:docMk/>
          <pc:sldMk cId="0" sldId="257"/>
        </pc:sldMkLst>
        <pc:spChg chg="mod">
          <ac:chgData name="Julian Ransom" userId="03a04943-0b9c-4a9a-8417-8fcffd437098" providerId="ADAL" clId="{C5CD8E41-807F-403A-B241-FA01CD80BE21}" dt="2026-06-09T12:22:04.608" v="44" actId="20577"/>
          <ac:spMkLst>
            <pc:docMk/>
            <pc:sldMk cId="0" sldId="257"/>
            <ac:spMk id="7" creationId="{00000000-0000-0000-0000-000000000000}"/>
          </ac:spMkLst>
        </pc:spChg>
        <pc:spChg chg="mod">
          <ac:chgData name="Julian Ransom" userId="03a04943-0b9c-4a9a-8417-8fcffd437098" providerId="ADAL" clId="{C5CD8E41-807F-403A-B241-FA01CD80BE21}" dt="2026-06-09T12:21:20.326" v="31" actId="20577"/>
          <ac:spMkLst>
            <pc:docMk/>
            <pc:sldMk cId="0" sldId="257"/>
            <ac:spMk id="9" creationId="{00000000-0000-0000-0000-000000000000}"/>
          </ac:spMkLst>
        </pc:spChg>
        <pc:spChg chg="mod">
          <ac:chgData name="Julian Ransom" userId="03a04943-0b9c-4a9a-8417-8fcffd437098" providerId="ADAL" clId="{C5CD8E41-807F-403A-B241-FA01CD80BE21}" dt="2026-06-09T12:21:42.840" v="37" actId="20577"/>
          <ac:spMkLst>
            <pc:docMk/>
            <pc:sldMk cId="0" sldId="257"/>
            <ac:spMk id="11" creationId="{00000000-0000-0000-0000-000000000000}"/>
          </ac:spMkLst>
        </pc:spChg>
        <pc:spChg chg="mod">
          <ac:chgData name="Julian Ransom" userId="03a04943-0b9c-4a9a-8417-8fcffd437098" providerId="ADAL" clId="{C5CD8E41-807F-403A-B241-FA01CD80BE21}" dt="2026-06-09T12:22:11.783" v="46" actId="20577"/>
          <ac:spMkLst>
            <pc:docMk/>
            <pc:sldMk cId="0" sldId="257"/>
            <ac:spMk id="13" creationId="{00000000-0000-0000-0000-000000000000}"/>
          </ac:spMkLst>
        </pc:spChg>
      </pc:sldChg>
      <pc:sldChg chg="modSp mod">
        <pc:chgData name="Julian Ransom" userId="03a04943-0b9c-4a9a-8417-8fcffd437098" providerId="ADAL" clId="{C5CD8E41-807F-403A-B241-FA01CD80BE21}" dt="2026-06-09T12:23:24.959" v="52" actId="20577"/>
        <pc:sldMkLst>
          <pc:docMk/>
          <pc:sldMk cId="0" sldId="260"/>
        </pc:sldMkLst>
        <pc:spChg chg="mod">
          <ac:chgData name="Julian Ransom" userId="03a04943-0b9c-4a9a-8417-8fcffd437098" providerId="ADAL" clId="{C5CD8E41-807F-403A-B241-FA01CD80BE21}" dt="2026-06-09T12:23:24.959" v="52" actId="20577"/>
          <ac:spMkLst>
            <pc:docMk/>
            <pc:sldMk cId="0" sldId="260"/>
            <ac:spMk id="7" creationId="{00000000-0000-0000-0000-000000000000}"/>
          </ac:spMkLst>
        </pc:spChg>
      </pc:sldChg>
      <pc:sldChg chg="delSp modSp mod">
        <pc:chgData name="Julian Ransom" userId="03a04943-0b9c-4a9a-8417-8fcffd437098" providerId="ADAL" clId="{C5CD8E41-807F-403A-B241-FA01CD80BE21}" dt="2026-06-09T12:33:27.516" v="181" actId="115"/>
        <pc:sldMkLst>
          <pc:docMk/>
          <pc:sldMk cId="0" sldId="262"/>
        </pc:sldMkLst>
        <pc:spChg chg="mod">
          <ac:chgData name="Julian Ransom" userId="03a04943-0b9c-4a9a-8417-8fcffd437098" providerId="ADAL" clId="{C5CD8E41-807F-403A-B241-FA01CD80BE21}" dt="2026-06-09T12:33:13.765" v="180" actId="114"/>
          <ac:spMkLst>
            <pc:docMk/>
            <pc:sldMk cId="0" sldId="262"/>
            <ac:spMk id="3" creationId="{00000000-0000-0000-0000-000000000000}"/>
          </ac:spMkLst>
        </pc:spChg>
        <pc:spChg chg="mod">
          <ac:chgData name="Julian Ransom" userId="03a04943-0b9c-4a9a-8417-8fcffd437098" providerId="ADAL" clId="{C5CD8E41-807F-403A-B241-FA01CD80BE21}" dt="2026-06-09T12:33:27.516" v="181" actId="115"/>
          <ac:spMkLst>
            <pc:docMk/>
            <pc:sldMk cId="0" sldId="262"/>
            <ac:spMk id="5" creationId="{00000000-0000-0000-0000-000000000000}"/>
          </ac:spMkLst>
        </pc:spChg>
      </pc:sldChg>
      <pc:sldChg chg="modSp mod">
        <pc:chgData name="Julian Ransom" userId="03a04943-0b9c-4a9a-8417-8fcffd437098" providerId="ADAL" clId="{C5CD8E41-807F-403A-B241-FA01CD80BE21}" dt="2026-06-09T12:26:15.358" v="57" actId="255"/>
        <pc:sldMkLst>
          <pc:docMk/>
          <pc:sldMk cId="1275044452" sldId="263"/>
        </pc:sldMkLst>
        <pc:spChg chg="mod">
          <ac:chgData name="Julian Ransom" userId="03a04943-0b9c-4a9a-8417-8fcffd437098" providerId="ADAL" clId="{C5CD8E41-807F-403A-B241-FA01CD80BE21}" dt="2026-06-09T12:26:15.358" v="57" actId="255"/>
          <ac:spMkLst>
            <pc:docMk/>
            <pc:sldMk cId="1275044452" sldId="263"/>
            <ac:spMk id="8" creationId="{00000000-0000-0000-0000-000000000000}"/>
          </ac:spMkLst>
        </pc:spChg>
      </pc:sldChg>
      <pc:sldChg chg="modSp mod">
        <pc:chgData name="Julian Ransom" userId="03a04943-0b9c-4a9a-8417-8fcffd437098" providerId="ADAL" clId="{C5CD8E41-807F-403A-B241-FA01CD80BE21}" dt="2026-06-09T12:26:28.534" v="58" actId="255"/>
        <pc:sldMkLst>
          <pc:docMk/>
          <pc:sldMk cId="1480486146" sldId="264"/>
        </pc:sldMkLst>
        <pc:spChg chg="mod">
          <ac:chgData name="Julian Ransom" userId="03a04943-0b9c-4a9a-8417-8fcffd437098" providerId="ADAL" clId="{C5CD8E41-807F-403A-B241-FA01CD80BE21}" dt="2026-06-09T12:26:28.534" v="58" actId="255"/>
          <ac:spMkLst>
            <pc:docMk/>
            <pc:sldMk cId="1480486146" sldId="264"/>
            <ac:spMk id="8" creationId="{00000000-0000-0000-0000-000000000000}"/>
          </ac:spMkLst>
        </pc:spChg>
      </pc:sldChg>
      <pc:sldChg chg="add">
        <pc:chgData name="Julian Ransom" userId="03a04943-0b9c-4a9a-8417-8fcffd437098" providerId="ADAL" clId="{C5CD8E41-807F-403A-B241-FA01CD80BE21}" dt="2026-06-09T12:30:20.037" v="59" actId="2890"/>
        <pc:sldMkLst>
          <pc:docMk/>
          <pc:sldMk cId="743201230" sldId="265"/>
        </pc:sldMkLst>
      </pc:sldChg>
    </pc:docChg>
  </pc:docChgLst>
  <pc:docChgLst>
    <pc:chgData name="Julian Ransom" userId="S::julian_ion-consultants.co.uk#ext#@housingsoftware.onmicrosoft.com::b4351328-a093-4ff5-8ce0-8064e6280535" providerId="AD" clId="Web-{78581A5D-37C5-C88F-8AB1-C19B3DB5CDAD}"/>
    <pc:docChg chg="addSld modSld">
      <pc:chgData name="Julian Ransom" userId="S::julian_ion-consultants.co.uk#ext#@housingsoftware.onmicrosoft.com::b4351328-a093-4ff5-8ce0-8064e6280535" providerId="AD" clId="Web-{78581A5D-37C5-C88F-8AB1-C19B3DB5CDAD}" dt="2026-06-25T16:31:27.110" v="190" actId="14100"/>
      <pc:docMkLst>
        <pc:docMk/>
      </pc:docMkLst>
      <pc:sldChg chg="modSp">
        <pc:chgData name="Julian Ransom" userId="S::julian_ion-consultants.co.uk#ext#@housingsoftware.onmicrosoft.com::b4351328-a093-4ff5-8ce0-8064e6280535" providerId="AD" clId="Web-{78581A5D-37C5-C88F-8AB1-C19B3DB5CDAD}" dt="2026-06-25T16:24:15.302" v="153" actId="20577"/>
        <pc:sldMkLst>
          <pc:docMk/>
          <pc:sldMk cId="0" sldId="256"/>
        </pc:sldMkLst>
        <pc:spChg chg="mod">
          <ac:chgData name="Julian Ransom" userId="S::julian_ion-consultants.co.uk#ext#@housingsoftware.onmicrosoft.com::b4351328-a093-4ff5-8ce0-8064e6280535" providerId="AD" clId="Web-{78581A5D-37C5-C88F-8AB1-C19B3DB5CDAD}" dt="2026-06-25T16:24:15.302" v="153" actId="20577"/>
          <ac:spMkLst>
            <pc:docMk/>
            <pc:sldMk cId="0" sldId="256"/>
            <ac:spMk id="9"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3:58.644" v="152" actId="20577"/>
        <pc:sldMkLst>
          <pc:docMk/>
          <pc:sldMk cId="0" sldId="257"/>
        </pc:sldMkLst>
        <pc:spChg chg="mod">
          <ac:chgData name="Julian Ransom" userId="S::julian_ion-consultants.co.uk#ext#@housingsoftware.onmicrosoft.com::b4351328-a093-4ff5-8ce0-8064e6280535" providerId="AD" clId="Web-{78581A5D-37C5-C88F-8AB1-C19B3DB5CDAD}" dt="2026-06-25T16:22:47.571" v="124" actId="20577"/>
          <ac:spMkLst>
            <pc:docMk/>
            <pc:sldMk cId="0" sldId="257"/>
            <ac:spMk id="3" creationId="{00000000-0000-0000-0000-000000000000}"/>
          </ac:spMkLst>
        </pc:spChg>
        <pc:spChg chg="mod">
          <ac:chgData name="Julian Ransom" userId="S::julian_ion-consultants.co.uk#ext#@housingsoftware.onmicrosoft.com::b4351328-a093-4ff5-8ce0-8064e6280535" providerId="AD" clId="Web-{78581A5D-37C5-C88F-8AB1-C19B3DB5CDAD}" dt="2026-06-25T16:23:58.644" v="152" actId="20577"/>
          <ac:spMkLst>
            <pc:docMk/>
            <pc:sldMk cId="0" sldId="257"/>
            <ac:spMk id="4" creationId="{00000000-0000-0000-0000-000000000000}"/>
          </ac:spMkLst>
        </pc:spChg>
        <pc:spChg chg="mod">
          <ac:chgData name="Julian Ransom" userId="S::julian_ion-consultants.co.uk#ext#@housingsoftware.onmicrosoft.com::b4351328-a093-4ff5-8ce0-8064e6280535" providerId="AD" clId="Web-{78581A5D-37C5-C88F-8AB1-C19B3DB5CDAD}" dt="2026-06-25T16:23:11.121" v="131" actId="20577"/>
          <ac:spMkLst>
            <pc:docMk/>
            <pc:sldMk cId="0" sldId="257"/>
            <ac:spMk id="9" creationId="{00000000-0000-0000-0000-000000000000}"/>
          </ac:spMkLst>
        </pc:spChg>
        <pc:spChg chg="mod">
          <ac:chgData name="Julian Ransom" userId="S::julian_ion-consultants.co.uk#ext#@housingsoftware.onmicrosoft.com::b4351328-a093-4ff5-8ce0-8064e6280535" providerId="AD" clId="Web-{78581A5D-37C5-C88F-8AB1-C19B3DB5CDAD}" dt="2026-06-25T16:23:41.079" v="151" actId="20577"/>
          <ac:spMkLst>
            <pc:docMk/>
            <pc:sldMk cId="0" sldId="257"/>
            <ac:spMk id="11" creationId="{00000000-0000-0000-0000-000000000000}"/>
          </ac:spMkLst>
        </pc:spChg>
        <pc:spChg chg="mod">
          <ac:chgData name="Julian Ransom" userId="S::julian_ion-consultants.co.uk#ext#@housingsoftware.onmicrosoft.com::b4351328-a093-4ff5-8ce0-8064e6280535" providerId="AD" clId="Web-{78581A5D-37C5-C88F-8AB1-C19B3DB5CDAD}" dt="2026-06-25T16:23:29.843" v="149" actId="20577"/>
          <ac:spMkLst>
            <pc:docMk/>
            <pc:sldMk cId="0" sldId="257"/>
            <ac:spMk id="13"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19:40.705" v="115" actId="14100"/>
        <pc:sldMkLst>
          <pc:docMk/>
          <pc:sldMk cId="0" sldId="259"/>
        </pc:sldMkLst>
        <pc:spChg chg="mod">
          <ac:chgData name="Julian Ransom" userId="S::julian_ion-consultants.co.uk#ext#@housingsoftware.onmicrosoft.com::b4351328-a093-4ff5-8ce0-8064e6280535" providerId="AD" clId="Web-{78581A5D-37C5-C88F-8AB1-C19B3DB5CDAD}" dt="2026-06-25T16:07:25.625" v="21" actId="20577"/>
          <ac:spMkLst>
            <pc:docMk/>
            <pc:sldMk cId="0" sldId="259"/>
            <ac:spMk id="3"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5:04.823" v="155" actId="14100"/>
        <pc:sldMkLst>
          <pc:docMk/>
          <pc:sldMk cId="0" sldId="260"/>
        </pc:sldMkLst>
        <pc:spChg chg="mod">
          <ac:chgData name="Julian Ransom" userId="S::julian_ion-consultants.co.uk#ext#@housingsoftware.onmicrosoft.com::b4351328-a093-4ff5-8ce0-8064e6280535" providerId="AD" clId="Web-{78581A5D-37C5-C88F-8AB1-C19B3DB5CDAD}" dt="2026-06-25T16:08:46.680" v="27" actId="20577"/>
          <ac:spMkLst>
            <pc:docMk/>
            <pc:sldMk cId="0" sldId="260"/>
            <ac:spMk id="3" creationId="{00000000-0000-0000-0000-000000000000}"/>
          </ac:spMkLst>
        </pc:spChg>
        <pc:spChg chg="mod">
          <ac:chgData name="Julian Ransom" userId="S::julian_ion-consultants.co.uk#ext#@housingsoftware.onmicrosoft.com::b4351328-a093-4ff5-8ce0-8064e6280535" providerId="AD" clId="Web-{78581A5D-37C5-C88F-8AB1-C19B3DB5CDAD}" dt="2026-06-25T16:06:06.302" v="12" actId="14100"/>
          <ac:spMkLst>
            <pc:docMk/>
            <pc:sldMk cId="0" sldId="260"/>
            <ac:spMk id="4" creationId="{00000000-0000-0000-0000-000000000000}"/>
          </ac:spMkLst>
        </pc:spChg>
        <pc:spChg chg="mod">
          <ac:chgData name="Julian Ransom" userId="S::julian_ion-consultants.co.uk#ext#@housingsoftware.onmicrosoft.com::b4351328-a093-4ff5-8ce0-8064e6280535" providerId="AD" clId="Web-{78581A5D-37C5-C88F-8AB1-C19B3DB5CDAD}" dt="2026-06-25T16:25:04.823" v="155" actId="14100"/>
          <ac:spMkLst>
            <pc:docMk/>
            <pc:sldMk cId="0" sldId="260"/>
            <ac:spMk id="6" creationId="{00000000-0000-0000-0000-000000000000}"/>
          </ac:spMkLst>
        </pc:spChg>
        <pc:spChg chg="mod">
          <ac:chgData name="Julian Ransom" userId="S::julian_ion-consultants.co.uk#ext#@housingsoftware.onmicrosoft.com::b4351328-a093-4ff5-8ce0-8064e6280535" providerId="AD" clId="Web-{78581A5D-37C5-C88F-8AB1-C19B3DB5CDAD}" dt="2026-06-25T16:06:28.962" v="14" actId="20577"/>
          <ac:spMkLst>
            <pc:docMk/>
            <pc:sldMk cId="0" sldId="260"/>
            <ac:spMk id="7" creationId="{00000000-0000-0000-0000-000000000000}"/>
          </ac:spMkLst>
        </pc:spChg>
        <pc:spChg chg="mod">
          <ac:chgData name="Julian Ransom" userId="S::julian_ion-consultants.co.uk#ext#@housingsoftware.onmicrosoft.com::b4351328-a093-4ff5-8ce0-8064e6280535" providerId="AD" clId="Web-{78581A5D-37C5-C88F-8AB1-C19B3DB5CDAD}" dt="2026-06-25T16:18:43.657" v="107" actId="20577"/>
          <ac:spMkLst>
            <pc:docMk/>
            <pc:sldMk cId="0" sldId="260"/>
            <ac:spMk id="8" creationId="{00000000-0000-0000-0000-000000000000}"/>
          </ac:spMkLst>
        </pc:spChg>
        <pc:spChg chg="mod">
          <ac:chgData name="Julian Ransom" userId="S::julian_ion-consultants.co.uk#ext#@housingsoftware.onmicrosoft.com::b4351328-a093-4ff5-8ce0-8064e6280535" providerId="AD" clId="Web-{78581A5D-37C5-C88F-8AB1-C19B3DB5CDAD}" dt="2026-06-25T16:05:39.736" v="7" actId="1076"/>
          <ac:spMkLst>
            <pc:docMk/>
            <pc:sldMk cId="0" sldId="260"/>
            <ac:spMk id="9" creationId="{00000000-0000-0000-0000-000000000000}"/>
          </ac:spMkLst>
        </pc:spChg>
        <pc:spChg chg="mod">
          <ac:chgData name="Julian Ransom" userId="S::julian_ion-consultants.co.uk#ext#@housingsoftware.onmicrosoft.com::b4351328-a093-4ff5-8ce0-8064e6280535" providerId="AD" clId="Web-{78581A5D-37C5-C88F-8AB1-C19B3DB5CDAD}" dt="2026-06-25T16:05:45.471" v="8" actId="1076"/>
          <ac:spMkLst>
            <pc:docMk/>
            <pc:sldMk cId="0" sldId="260"/>
            <ac:spMk id="10" creationId="{00000000-0000-0000-0000-000000000000}"/>
          </ac:spMkLst>
        </pc:spChg>
        <pc:spChg chg="mod">
          <ac:chgData name="Julian Ransom" userId="S::julian_ion-consultants.co.uk#ext#@housingsoftware.onmicrosoft.com::b4351328-a093-4ff5-8ce0-8064e6280535" providerId="AD" clId="Web-{78581A5D-37C5-C88F-8AB1-C19B3DB5CDAD}" dt="2026-06-25T16:05:58.910" v="11" actId="1076"/>
          <ac:spMkLst>
            <pc:docMk/>
            <pc:sldMk cId="0" sldId="260"/>
            <ac:spMk id="11" creationId="{00000000-0000-0000-0000-000000000000}"/>
          </ac:spMkLst>
        </pc:spChg>
        <pc:spChg chg="mod">
          <ac:chgData name="Julian Ransom" userId="S::julian_ion-consultants.co.uk#ext#@housingsoftware.onmicrosoft.com::b4351328-a093-4ff5-8ce0-8064e6280535" providerId="AD" clId="Web-{78581A5D-37C5-C88F-8AB1-C19B3DB5CDAD}" dt="2026-06-25T16:05:54.003" v="10" actId="1076"/>
          <ac:spMkLst>
            <pc:docMk/>
            <pc:sldMk cId="0" sldId="260"/>
            <ac:spMk id="12" creationId="{00000000-0000-0000-0000-000000000000}"/>
          </ac:spMkLst>
        </pc:spChg>
        <pc:spChg chg="mod">
          <ac:chgData name="Julian Ransom" userId="S::julian_ion-consultants.co.uk#ext#@housingsoftware.onmicrosoft.com::b4351328-a093-4ff5-8ce0-8064e6280535" providerId="AD" clId="Web-{78581A5D-37C5-C88F-8AB1-C19B3DB5CDAD}" dt="2026-06-25T16:18:51.766" v="109" actId="20577"/>
          <ac:spMkLst>
            <pc:docMk/>
            <pc:sldMk cId="0" sldId="260"/>
            <ac:spMk id="13" creationId="{00000000-0000-0000-0000-000000000000}"/>
          </ac:spMkLst>
        </pc:spChg>
        <pc:spChg chg="mod">
          <ac:chgData name="Julian Ransom" userId="S::julian_ion-consultants.co.uk#ext#@housingsoftware.onmicrosoft.com::b4351328-a093-4ff5-8ce0-8064e6280535" providerId="AD" clId="Web-{78581A5D-37C5-C88F-8AB1-C19B3DB5CDAD}" dt="2026-06-25T16:05:13.061" v="3" actId="1076"/>
          <ac:spMkLst>
            <pc:docMk/>
            <pc:sldMk cId="0" sldId="260"/>
            <ac:spMk id="14" creationId="{00000000-0000-0000-0000-000000000000}"/>
          </ac:spMkLst>
        </pc:spChg>
        <pc:spChg chg="mod">
          <ac:chgData name="Julian Ransom" userId="S::julian_ion-consultants.co.uk#ext#@housingsoftware.onmicrosoft.com::b4351328-a093-4ff5-8ce0-8064e6280535" providerId="AD" clId="Web-{78581A5D-37C5-C88F-8AB1-C19B3DB5CDAD}" dt="2026-06-25T16:05:24.749" v="5" actId="1076"/>
          <ac:spMkLst>
            <pc:docMk/>
            <pc:sldMk cId="0" sldId="260"/>
            <ac:spMk id="15" creationId="{00000000-0000-0000-0000-000000000000}"/>
          </ac:spMkLst>
        </pc:spChg>
        <pc:spChg chg="mod">
          <ac:chgData name="Julian Ransom" userId="S::julian_ion-consultants.co.uk#ext#@housingsoftware.onmicrosoft.com::b4351328-a093-4ff5-8ce0-8064e6280535" providerId="AD" clId="Web-{78581A5D-37C5-C88F-8AB1-C19B3DB5CDAD}" dt="2026-06-25T16:05:19.686" v="4" actId="1076"/>
          <ac:spMkLst>
            <pc:docMk/>
            <pc:sldMk cId="0" sldId="260"/>
            <ac:spMk id="16" creationId="{00000000-0000-0000-0000-000000000000}"/>
          </ac:spMkLst>
        </pc:spChg>
        <pc:spChg chg="mod">
          <ac:chgData name="Julian Ransom" userId="S::julian_ion-consultants.co.uk#ext#@housingsoftware.onmicrosoft.com::b4351328-a093-4ff5-8ce0-8064e6280535" providerId="AD" clId="Web-{78581A5D-37C5-C88F-8AB1-C19B3DB5CDAD}" dt="2026-06-25T16:05:30.141" v="6" actId="1076"/>
          <ac:spMkLst>
            <pc:docMk/>
            <pc:sldMk cId="0" sldId="260"/>
            <ac:spMk id="17" creationId="{00000000-0000-0000-0000-000000000000}"/>
          </ac:spMkLst>
        </pc:spChg>
      </pc:sldChg>
      <pc:sldChg chg="addSp modSp">
        <pc:chgData name="Julian Ransom" userId="S::julian_ion-consultants.co.uk#ext#@housingsoftware.onmicrosoft.com::b4351328-a093-4ff5-8ce0-8064e6280535" providerId="AD" clId="Web-{78581A5D-37C5-C88F-8AB1-C19B3DB5CDAD}" dt="2026-06-25T16:29:45.451" v="174"/>
        <pc:sldMkLst>
          <pc:docMk/>
          <pc:sldMk cId="1480486146" sldId="264"/>
        </pc:sldMkLst>
        <pc:spChg chg="mod">
          <ac:chgData name="Julian Ransom" userId="S::julian_ion-consultants.co.uk#ext#@housingsoftware.onmicrosoft.com::b4351328-a093-4ff5-8ce0-8064e6280535" providerId="AD" clId="Web-{78581A5D-37C5-C88F-8AB1-C19B3DB5CDAD}" dt="2026-06-25T16:22:13.255" v="123" actId="20577"/>
          <ac:spMkLst>
            <pc:docMk/>
            <pc:sldMk cId="1480486146" sldId="264"/>
            <ac:spMk id="8" creationId="{00000000-0000-0000-0000-000000000000}"/>
          </ac:spMkLst>
        </pc:spChg>
        <pc:spChg chg="add">
          <ac:chgData name="Julian Ransom" userId="S::julian_ion-consultants.co.uk#ext#@housingsoftware.onmicrosoft.com::b4351328-a093-4ff5-8ce0-8064e6280535" providerId="AD" clId="Web-{78581A5D-37C5-C88F-8AB1-C19B3DB5CDAD}" dt="2026-06-25T16:29:45.451" v="174"/>
          <ac:spMkLst>
            <pc:docMk/>
            <pc:sldMk cId="1480486146" sldId="264"/>
            <ac:spMk id="15" creationId="{960619DD-2D8F-D37D-D951-6F554CC575C8}"/>
          </ac:spMkLst>
        </pc:spChg>
      </pc:sldChg>
      <pc:sldChg chg="modSp">
        <pc:chgData name="Julian Ransom" userId="S::julian_ion-consultants.co.uk#ext#@housingsoftware.onmicrosoft.com::b4351328-a093-4ff5-8ce0-8064e6280535" providerId="AD" clId="Web-{78581A5D-37C5-C88F-8AB1-C19B3DB5CDAD}" dt="2026-06-25T16:20:54.050" v="121" actId="1076"/>
        <pc:sldMkLst>
          <pc:docMk/>
          <pc:sldMk cId="2314739314" sldId="266"/>
        </pc:sldMkLst>
        <pc:spChg chg="mod">
          <ac:chgData name="Julian Ransom" userId="S::julian_ion-consultants.co.uk#ext#@housingsoftware.onmicrosoft.com::b4351328-a093-4ff5-8ce0-8064e6280535" providerId="AD" clId="Web-{78581A5D-37C5-C88F-8AB1-C19B3DB5CDAD}" dt="2026-06-25T16:20:54.050" v="121" actId="1076"/>
          <ac:spMkLst>
            <pc:docMk/>
            <pc:sldMk cId="2314739314" sldId="266"/>
            <ac:spMk id="11"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7:10.896" v="166" actId="1076"/>
        <pc:sldMkLst>
          <pc:docMk/>
          <pc:sldMk cId="18066014" sldId="268"/>
        </pc:sldMkLst>
        <pc:spChg chg="mod">
          <ac:chgData name="Julian Ransom" userId="S::julian_ion-consultants.co.uk#ext#@housingsoftware.onmicrosoft.com::b4351328-a093-4ff5-8ce0-8064e6280535" providerId="AD" clId="Web-{78581A5D-37C5-C88F-8AB1-C19B3DB5CDAD}" dt="2026-06-25T16:27:07.411" v="165" actId="1076"/>
          <ac:spMkLst>
            <pc:docMk/>
            <pc:sldMk cId="18066014" sldId="268"/>
            <ac:spMk id="59" creationId="{00000000-0000-0000-0000-000000000000}"/>
          </ac:spMkLst>
        </pc:spChg>
        <pc:spChg chg="mod">
          <ac:chgData name="Julian Ransom" userId="S::julian_ion-consultants.co.uk#ext#@housingsoftware.onmicrosoft.com::b4351328-a093-4ff5-8ce0-8064e6280535" providerId="AD" clId="Web-{78581A5D-37C5-C88F-8AB1-C19B3DB5CDAD}" dt="2026-06-25T16:27:10.896" v="166" actId="1076"/>
          <ac:spMkLst>
            <pc:docMk/>
            <pc:sldMk cId="18066014" sldId="268"/>
            <ac:spMk id="60" creationId="{00000000-0000-0000-0000-000000000000}"/>
          </ac:spMkLst>
        </pc:spChg>
        <pc:spChg chg="mod">
          <ac:chgData name="Julian Ransom" userId="S::julian_ion-consultants.co.uk#ext#@housingsoftware.onmicrosoft.com::b4351328-a093-4ff5-8ce0-8064e6280535" providerId="AD" clId="Web-{78581A5D-37C5-C88F-8AB1-C19B3DB5CDAD}" dt="2026-06-25T16:27:02.911" v="164" actId="1076"/>
          <ac:spMkLst>
            <pc:docMk/>
            <pc:sldMk cId="18066014" sldId="268"/>
            <ac:spMk id="61"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6:04.547" v="161"/>
        <pc:sldMkLst>
          <pc:docMk/>
          <pc:sldMk cId="2332705389" sldId="286"/>
        </pc:sldMkLst>
        <pc:spChg chg="mod">
          <ac:chgData name="Julian Ransom" userId="S::julian_ion-consultants.co.uk#ext#@housingsoftware.onmicrosoft.com::b4351328-a093-4ff5-8ce0-8064e6280535" providerId="AD" clId="Web-{78581A5D-37C5-C88F-8AB1-C19B3DB5CDAD}" dt="2026-06-25T16:20:01.658" v="116" actId="1076"/>
          <ac:spMkLst>
            <pc:docMk/>
            <pc:sldMk cId="2332705389" sldId="286"/>
            <ac:spMk id="59" creationId="{00000000-0000-0000-0000-000000000000}"/>
          </ac:spMkLst>
        </pc:spChg>
        <pc:spChg chg="mod">
          <ac:chgData name="Julian Ransom" userId="S::julian_ion-consultants.co.uk#ext#@housingsoftware.onmicrosoft.com::b4351328-a093-4ff5-8ce0-8064e6280535" providerId="AD" clId="Web-{78581A5D-37C5-C88F-8AB1-C19B3DB5CDAD}" dt="2026-06-25T16:26:04.547" v="161"/>
          <ac:spMkLst>
            <pc:docMk/>
            <pc:sldMk cId="2332705389" sldId="286"/>
            <ac:spMk id="61"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0:14.565" v="117" actId="1076"/>
        <pc:sldMkLst>
          <pc:docMk/>
          <pc:sldMk cId="3404772654" sldId="288"/>
        </pc:sldMkLst>
        <pc:spChg chg="mod">
          <ac:chgData name="Julian Ransom" userId="S::julian_ion-consultants.co.uk#ext#@housingsoftware.onmicrosoft.com::b4351328-a093-4ff5-8ce0-8064e6280535" providerId="AD" clId="Web-{78581A5D-37C5-C88F-8AB1-C19B3DB5CDAD}" dt="2026-06-25T16:20:14.565" v="117" actId="1076"/>
          <ac:spMkLst>
            <pc:docMk/>
            <pc:sldMk cId="3404772654" sldId="288"/>
            <ac:spMk id="4"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6:31.440" v="163" actId="20577"/>
        <pc:sldMkLst>
          <pc:docMk/>
          <pc:sldMk cId="226921725" sldId="291"/>
        </pc:sldMkLst>
        <pc:spChg chg="mod">
          <ac:chgData name="Julian Ransom" userId="S::julian_ion-consultants.co.uk#ext#@housingsoftware.onmicrosoft.com::b4351328-a093-4ff5-8ce0-8064e6280535" providerId="AD" clId="Web-{78581A5D-37C5-C88F-8AB1-C19B3DB5CDAD}" dt="2026-06-25T16:26:31.440" v="163" actId="20577"/>
          <ac:spMkLst>
            <pc:docMk/>
            <pc:sldMk cId="226921725" sldId="291"/>
            <ac:spMk id="7"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0:27.455" v="118" actId="14100"/>
        <pc:sldMkLst>
          <pc:docMk/>
          <pc:sldMk cId="4128060848" sldId="292"/>
        </pc:sldMkLst>
        <pc:spChg chg="mod">
          <ac:chgData name="Julian Ransom" userId="S::julian_ion-consultants.co.uk#ext#@housingsoftware.onmicrosoft.com::b4351328-a093-4ff5-8ce0-8064e6280535" providerId="AD" clId="Web-{78581A5D-37C5-C88F-8AB1-C19B3DB5CDAD}" dt="2026-06-25T16:20:27.455" v="118" actId="14100"/>
          <ac:spMkLst>
            <pc:docMk/>
            <pc:sldMk cId="4128060848" sldId="292"/>
            <ac:spMk id="6"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0:40.987" v="119" actId="1076"/>
        <pc:sldMkLst>
          <pc:docMk/>
          <pc:sldMk cId="104159706" sldId="294"/>
        </pc:sldMkLst>
        <pc:spChg chg="mod">
          <ac:chgData name="Julian Ransom" userId="S::julian_ion-consultants.co.uk#ext#@housingsoftware.onmicrosoft.com::b4351328-a093-4ff5-8ce0-8064e6280535" providerId="AD" clId="Web-{78581A5D-37C5-C88F-8AB1-C19B3DB5CDAD}" dt="2026-06-25T16:20:40.987" v="119" actId="1076"/>
          <ac:spMkLst>
            <pc:docMk/>
            <pc:sldMk cId="104159706" sldId="294"/>
            <ac:spMk id="6" creationId="{00000000-0000-0000-0000-000000000000}"/>
          </ac:spMkLst>
        </pc:spChg>
      </pc:sldChg>
      <pc:sldChg chg="modSp">
        <pc:chgData name="Julian Ransom" userId="S::julian_ion-consultants.co.uk#ext#@housingsoftware.onmicrosoft.com::b4351328-a093-4ff5-8ce0-8064e6280535" providerId="AD" clId="Web-{78581A5D-37C5-C88F-8AB1-C19B3DB5CDAD}" dt="2026-06-25T16:20:49.159" v="120" actId="1076"/>
        <pc:sldMkLst>
          <pc:docMk/>
          <pc:sldMk cId="3614673134" sldId="295"/>
        </pc:sldMkLst>
        <pc:spChg chg="mod">
          <ac:chgData name="Julian Ransom" userId="S::julian_ion-consultants.co.uk#ext#@housingsoftware.onmicrosoft.com::b4351328-a093-4ff5-8ce0-8064e6280535" providerId="AD" clId="Web-{78581A5D-37C5-C88F-8AB1-C19B3DB5CDAD}" dt="2026-06-25T16:20:49.159" v="120" actId="1076"/>
          <ac:spMkLst>
            <pc:docMk/>
            <pc:sldMk cId="3614673134" sldId="295"/>
            <ac:spMk id="6" creationId="{00000000-0000-0000-0000-000000000000}"/>
          </ac:spMkLst>
        </pc:spChg>
      </pc:sldChg>
      <pc:sldChg chg="delSp modSp add replId">
        <pc:chgData name="Julian Ransom" userId="S::julian_ion-consultants.co.uk#ext#@housingsoftware.onmicrosoft.com::b4351328-a093-4ff5-8ce0-8064e6280535" providerId="AD" clId="Web-{78581A5D-37C5-C88F-8AB1-C19B3DB5CDAD}" dt="2026-06-25T16:30:15.202" v="181" actId="1076"/>
        <pc:sldMkLst>
          <pc:docMk/>
          <pc:sldMk cId="3186513697" sldId="298"/>
        </pc:sldMkLst>
        <pc:spChg chg="mod">
          <ac:chgData name="Julian Ransom" userId="S::julian_ion-consultants.co.uk#ext#@housingsoftware.onmicrosoft.com::b4351328-a093-4ff5-8ce0-8064e6280535" providerId="AD" clId="Web-{78581A5D-37C5-C88F-8AB1-C19B3DB5CDAD}" dt="2026-06-25T16:30:15.202" v="181" actId="1076"/>
          <ac:spMkLst>
            <pc:docMk/>
            <pc:sldMk cId="3186513697" sldId="298"/>
            <ac:spMk id="8" creationId="{6F27C8BD-AD94-12D1-BAD0-6297208E94DF}"/>
          </ac:spMkLst>
        </pc:spChg>
        <pc:spChg chg="mod">
          <ac:chgData name="Julian Ransom" userId="S::julian_ion-consultants.co.uk#ext#@housingsoftware.onmicrosoft.com::b4351328-a093-4ff5-8ce0-8064e6280535" providerId="AD" clId="Web-{78581A5D-37C5-C88F-8AB1-C19B3DB5CDAD}" dt="2026-06-25T16:30:09.108" v="180" actId="20577"/>
          <ac:spMkLst>
            <pc:docMk/>
            <pc:sldMk cId="3186513697" sldId="298"/>
            <ac:spMk id="9" creationId="{8B49A526-CE13-15E2-F9F6-CFAD69FDD552}"/>
          </ac:spMkLst>
        </pc:spChg>
        <pc:spChg chg="mod">
          <ac:chgData name="Julian Ransom" userId="S::julian_ion-consultants.co.uk#ext#@housingsoftware.onmicrosoft.com::b4351328-a093-4ff5-8ce0-8064e6280535" providerId="AD" clId="Web-{78581A5D-37C5-C88F-8AB1-C19B3DB5CDAD}" dt="2026-06-25T16:28:37.479" v="168" actId="20577"/>
          <ac:spMkLst>
            <pc:docMk/>
            <pc:sldMk cId="3186513697" sldId="298"/>
            <ac:spMk id="10" creationId="{FBD9AE6D-8AF8-12C1-72A5-81871127446D}"/>
          </ac:spMkLst>
        </pc:spChg>
        <pc:spChg chg="mod">
          <ac:chgData name="Julian Ransom" userId="S::julian_ion-consultants.co.uk#ext#@housingsoftware.onmicrosoft.com::b4351328-a093-4ff5-8ce0-8064e6280535" providerId="AD" clId="Web-{78581A5D-37C5-C88F-8AB1-C19B3DB5CDAD}" dt="2026-06-25T16:28:41.432" v="169" actId="20577"/>
          <ac:spMkLst>
            <pc:docMk/>
            <pc:sldMk cId="3186513697" sldId="298"/>
            <ac:spMk id="13" creationId="{BBE87996-5FCA-01CE-C4A2-4FB7036CC584}"/>
          </ac:spMkLst>
        </pc:spChg>
        <pc:spChg chg="mod">
          <ac:chgData name="Julian Ransom" userId="S::julian_ion-consultants.co.uk#ext#@housingsoftware.onmicrosoft.com::b4351328-a093-4ff5-8ce0-8064e6280535" providerId="AD" clId="Web-{78581A5D-37C5-C88F-8AB1-C19B3DB5CDAD}" dt="2026-06-25T16:28:45.229" v="170" actId="20577"/>
          <ac:spMkLst>
            <pc:docMk/>
            <pc:sldMk cId="3186513697" sldId="298"/>
            <ac:spMk id="14" creationId="{AD80B1F0-0BC8-2139-AAD0-A4C00A8A4C25}"/>
          </ac:spMkLst>
        </pc:spChg>
      </pc:sldChg>
      <pc:sldChg chg="addSp delSp modSp add replId">
        <pc:chgData name="Julian Ransom" userId="S::julian_ion-consultants.co.uk#ext#@housingsoftware.onmicrosoft.com::b4351328-a093-4ff5-8ce0-8064e6280535" providerId="AD" clId="Web-{78581A5D-37C5-C88F-8AB1-C19B3DB5CDAD}" dt="2026-06-25T16:31:27.110" v="190" actId="14100"/>
        <pc:sldMkLst>
          <pc:docMk/>
          <pc:sldMk cId="2799074498" sldId="299"/>
        </pc:sldMkLst>
        <pc:spChg chg="mod">
          <ac:chgData name="Julian Ransom" userId="S::julian_ion-consultants.co.uk#ext#@housingsoftware.onmicrosoft.com::b4351328-a093-4ff5-8ce0-8064e6280535" providerId="AD" clId="Web-{78581A5D-37C5-C88F-8AB1-C19B3DB5CDAD}" dt="2026-06-25T16:30:31.296" v="183" actId="20577"/>
          <ac:spMkLst>
            <pc:docMk/>
            <pc:sldMk cId="2799074498" sldId="299"/>
            <ac:spMk id="9" creationId="{33EF9771-3294-255D-C3D8-B887E1B35EA6}"/>
          </ac:spMkLst>
        </pc:spChg>
        <pc:picChg chg="add mod">
          <ac:chgData name="Julian Ransom" userId="S::julian_ion-consultants.co.uk#ext#@housingsoftware.onmicrosoft.com::b4351328-a093-4ff5-8ce0-8064e6280535" providerId="AD" clId="Web-{78581A5D-37C5-C88F-8AB1-C19B3DB5CDAD}" dt="2026-06-25T16:31:27.110" v="190" actId="14100"/>
          <ac:picMkLst>
            <pc:docMk/>
            <pc:sldMk cId="2799074498" sldId="299"/>
            <ac:picMk id="11" creationId="{254C60A1-48AA-749A-A469-16C7F28E00DC}"/>
          </ac:picMkLst>
        </pc:picChg>
      </pc:sldChg>
    </pc:docChg>
  </pc:docChgLst>
  <pc:docChgLst>
    <pc:chgData name="Julian Ransom" userId="S::julian_ion-consultants.co.uk#ext#@housingsoftware.onmicrosoft.com::b4351328-a093-4ff5-8ce0-8064e6280535" providerId="AD" clId="Web-{E8FA114D-AB9E-ACFD-A77D-34E38BFA8A19}"/>
    <pc:docChg chg="modSld">
      <pc:chgData name="Julian Ransom" userId="S::julian_ion-consultants.co.uk#ext#@housingsoftware.onmicrosoft.com::b4351328-a093-4ff5-8ce0-8064e6280535" providerId="AD" clId="Web-{E8FA114D-AB9E-ACFD-A77D-34E38BFA8A19}" dt="2026-06-25T15:07:48.882" v="110" actId="14100"/>
      <pc:docMkLst>
        <pc:docMk/>
      </pc:docMkLst>
      <pc:sldChg chg="modSp">
        <pc:chgData name="Julian Ransom" userId="S::julian_ion-consultants.co.uk#ext#@housingsoftware.onmicrosoft.com::b4351328-a093-4ff5-8ce0-8064e6280535" providerId="AD" clId="Web-{E8FA114D-AB9E-ACFD-A77D-34E38BFA8A19}" dt="2026-06-25T15:01:23.010" v="20" actId="20577"/>
        <pc:sldMkLst>
          <pc:docMk/>
          <pc:sldMk cId="0" sldId="256"/>
        </pc:sldMkLst>
        <pc:spChg chg="mod">
          <ac:chgData name="Julian Ransom" userId="S::julian_ion-consultants.co.uk#ext#@housingsoftware.onmicrosoft.com::b4351328-a093-4ff5-8ce0-8064e6280535" providerId="AD" clId="Web-{E8FA114D-AB9E-ACFD-A77D-34E38BFA8A19}" dt="2026-06-25T15:01:23.010" v="20" actId="20577"/>
          <ac:spMkLst>
            <pc:docMk/>
            <pc:sldMk cId="0" sldId="256"/>
            <ac:spMk id="9" creationId="{00000000-0000-0000-0000-000000000000}"/>
          </ac:spMkLst>
        </pc:spChg>
      </pc:sldChg>
      <pc:sldChg chg="modSp">
        <pc:chgData name="Julian Ransom" userId="S::julian_ion-consultants.co.uk#ext#@housingsoftware.onmicrosoft.com::b4351328-a093-4ff5-8ce0-8064e6280535" providerId="AD" clId="Web-{E8FA114D-AB9E-ACFD-A77D-34E38BFA8A19}" dt="2026-06-25T15:02:33.997" v="75" actId="14100"/>
        <pc:sldMkLst>
          <pc:docMk/>
          <pc:sldMk cId="0" sldId="257"/>
        </pc:sldMkLst>
        <pc:spChg chg="mod">
          <ac:chgData name="Julian Ransom" userId="S::julian_ion-consultants.co.uk#ext#@housingsoftware.onmicrosoft.com::b4351328-a093-4ff5-8ce0-8064e6280535" providerId="AD" clId="Web-{E8FA114D-AB9E-ACFD-A77D-34E38BFA8A19}" dt="2026-06-25T15:01:43.683" v="21"/>
          <ac:spMkLst>
            <pc:docMk/>
            <pc:sldMk cId="0" sldId="257"/>
            <ac:spMk id="5" creationId="{00000000-0000-0000-0000-000000000000}"/>
          </ac:spMkLst>
        </pc:spChg>
        <pc:spChg chg="mod">
          <ac:chgData name="Julian Ransom" userId="S::julian_ion-consultants.co.uk#ext#@housingsoftware.onmicrosoft.com::b4351328-a093-4ff5-8ce0-8064e6280535" providerId="AD" clId="Web-{E8FA114D-AB9E-ACFD-A77D-34E38BFA8A19}" dt="2026-06-25T15:02:33.903" v="67" actId="14100"/>
          <ac:spMkLst>
            <pc:docMk/>
            <pc:sldMk cId="0" sldId="257"/>
            <ac:spMk id="6" creationId="{00000000-0000-0000-0000-000000000000}"/>
          </ac:spMkLst>
        </pc:spChg>
        <pc:spChg chg="mod">
          <ac:chgData name="Julian Ransom" userId="S::julian_ion-consultants.co.uk#ext#@housingsoftware.onmicrosoft.com::b4351328-a093-4ff5-8ce0-8064e6280535" providerId="AD" clId="Web-{E8FA114D-AB9E-ACFD-A77D-34E38BFA8A19}" dt="2026-06-25T15:02:33.919" v="68" actId="14100"/>
          <ac:spMkLst>
            <pc:docMk/>
            <pc:sldMk cId="0" sldId="257"/>
            <ac:spMk id="7" creationId="{00000000-0000-0000-0000-000000000000}"/>
          </ac:spMkLst>
        </pc:spChg>
        <pc:spChg chg="mod">
          <ac:chgData name="Julian Ransom" userId="S::julian_ion-consultants.co.uk#ext#@housingsoftware.onmicrosoft.com::b4351328-a093-4ff5-8ce0-8064e6280535" providerId="AD" clId="Web-{E8FA114D-AB9E-ACFD-A77D-34E38BFA8A19}" dt="2026-06-25T15:02:33.919" v="69" actId="14100"/>
          <ac:spMkLst>
            <pc:docMk/>
            <pc:sldMk cId="0" sldId="257"/>
            <ac:spMk id="8" creationId="{00000000-0000-0000-0000-000000000000}"/>
          </ac:spMkLst>
        </pc:spChg>
        <pc:spChg chg="mod">
          <ac:chgData name="Julian Ransom" userId="S::julian_ion-consultants.co.uk#ext#@housingsoftware.onmicrosoft.com::b4351328-a093-4ff5-8ce0-8064e6280535" providerId="AD" clId="Web-{E8FA114D-AB9E-ACFD-A77D-34E38BFA8A19}" dt="2026-06-25T15:02:33.935" v="70" actId="14100"/>
          <ac:spMkLst>
            <pc:docMk/>
            <pc:sldMk cId="0" sldId="257"/>
            <ac:spMk id="9" creationId="{00000000-0000-0000-0000-000000000000}"/>
          </ac:spMkLst>
        </pc:spChg>
        <pc:spChg chg="mod">
          <ac:chgData name="Julian Ransom" userId="S::julian_ion-consultants.co.uk#ext#@housingsoftware.onmicrosoft.com::b4351328-a093-4ff5-8ce0-8064e6280535" providerId="AD" clId="Web-{E8FA114D-AB9E-ACFD-A77D-34E38BFA8A19}" dt="2026-06-25T15:02:33.950" v="71" actId="14100"/>
          <ac:spMkLst>
            <pc:docMk/>
            <pc:sldMk cId="0" sldId="257"/>
            <ac:spMk id="10" creationId="{00000000-0000-0000-0000-000000000000}"/>
          </ac:spMkLst>
        </pc:spChg>
        <pc:spChg chg="mod">
          <ac:chgData name="Julian Ransom" userId="S::julian_ion-consultants.co.uk#ext#@housingsoftware.onmicrosoft.com::b4351328-a093-4ff5-8ce0-8064e6280535" providerId="AD" clId="Web-{E8FA114D-AB9E-ACFD-A77D-34E38BFA8A19}" dt="2026-06-25T15:02:33.966" v="72" actId="14100"/>
          <ac:spMkLst>
            <pc:docMk/>
            <pc:sldMk cId="0" sldId="257"/>
            <ac:spMk id="11" creationId="{00000000-0000-0000-0000-000000000000}"/>
          </ac:spMkLst>
        </pc:spChg>
        <pc:spChg chg="mod">
          <ac:chgData name="Julian Ransom" userId="S::julian_ion-consultants.co.uk#ext#@housingsoftware.onmicrosoft.com::b4351328-a093-4ff5-8ce0-8064e6280535" providerId="AD" clId="Web-{E8FA114D-AB9E-ACFD-A77D-34E38BFA8A19}" dt="2026-06-25T15:02:33.966" v="73" actId="14100"/>
          <ac:spMkLst>
            <pc:docMk/>
            <pc:sldMk cId="0" sldId="257"/>
            <ac:spMk id="12" creationId="{00000000-0000-0000-0000-000000000000}"/>
          </ac:spMkLst>
        </pc:spChg>
        <pc:spChg chg="mod">
          <ac:chgData name="Julian Ransom" userId="S::julian_ion-consultants.co.uk#ext#@housingsoftware.onmicrosoft.com::b4351328-a093-4ff5-8ce0-8064e6280535" providerId="AD" clId="Web-{E8FA114D-AB9E-ACFD-A77D-34E38BFA8A19}" dt="2026-06-25T15:02:33.981" v="74" actId="14100"/>
          <ac:spMkLst>
            <pc:docMk/>
            <pc:sldMk cId="0" sldId="257"/>
            <ac:spMk id="13" creationId="{00000000-0000-0000-0000-000000000000}"/>
          </ac:spMkLst>
        </pc:spChg>
        <pc:spChg chg="mod">
          <ac:chgData name="Julian Ransom" userId="S::julian_ion-consultants.co.uk#ext#@housingsoftware.onmicrosoft.com::b4351328-a093-4ff5-8ce0-8064e6280535" providerId="AD" clId="Web-{E8FA114D-AB9E-ACFD-A77D-34E38BFA8A19}" dt="2026-06-25T15:02:33.997" v="75" actId="14100"/>
          <ac:spMkLst>
            <pc:docMk/>
            <pc:sldMk cId="0" sldId="257"/>
            <ac:spMk id="14" creationId="{00000000-0000-0000-0000-000000000000}"/>
          </ac:spMkLst>
        </pc:spChg>
      </pc:sldChg>
      <pc:sldChg chg="modSp">
        <pc:chgData name="Julian Ransom" userId="S::julian_ion-consultants.co.uk#ext#@housingsoftware.onmicrosoft.com::b4351328-a093-4ff5-8ce0-8064e6280535" providerId="AD" clId="Web-{E8FA114D-AB9E-ACFD-A77D-34E38BFA8A19}" dt="2026-06-25T15:03:34.202" v="108" actId="20577"/>
        <pc:sldMkLst>
          <pc:docMk/>
          <pc:sldMk cId="0" sldId="259"/>
        </pc:sldMkLst>
        <pc:spChg chg="mod">
          <ac:chgData name="Julian Ransom" userId="S::julian_ion-consultants.co.uk#ext#@housingsoftware.onmicrosoft.com::b4351328-a093-4ff5-8ce0-8064e6280535" providerId="AD" clId="Web-{E8FA114D-AB9E-ACFD-A77D-34E38BFA8A19}" dt="2026-06-25T15:03:10.748" v="92"/>
          <ac:spMkLst>
            <pc:docMk/>
            <pc:sldMk cId="0" sldId="259"/>
            <ac:spMk id="4" creationId="{00000000-0000-0000-0000-000000000000}"/>
          </ac:spMkLst>
        </pc:spChg>
        <pc:spChg chg="mod">
          <ac:chgData name="Julian Ransom" userId="S::julian_ion-consultants.co.uk#ext#@housingsoftware.onmicrosoft.com::b4351328-a093-4ff5-8ce0-8064e6280535" providerId="AD" clId="Web-{E8FA114D-AB9E-ACFD-A77D-34E38BFA8A19}" dt="2026-06-25T15:03:10.748" v="93"/>
          <ac:spMkLst>
            <pc:docMk/>
            <pc:sldMk cId="0" sldId="259"/>
            <ac:spMk id="5" creationId="{00000000-0000-0000-0000-000000000000}"/>
          </ac:spMkLst>
        </pc:spChg>
        <pc:spChg chg="mod">
          <ac:chgData name="Julian Ransom" userId="S::julian_ion-consultants.co.uk#ext#@housingsoftware.onmicrosoft.com::b4351328-a093-4ff5-8ce0-8064e6280535" providerId="AD" clId="Web-{E8FA114D-AB9E-ACFD-A77D-34E38BFA8A19}" dt="2026-06-25T15:03:10.748" v="94"/>
          <ac:spMkLst>
            <pc:docMk/>
            <pc:sldMk cId="0" sldId="259"/>
            <ac:spMk id="6" creationId="{00000000-0000-0000-0000-000000000000}"/>
          </ac:spMkLst>
        </pc:spChg>
      </pc:sldChg>
      <pc:sldChg chg="modSp">
        <pc:chgData name="Julian Ransom" userId="S::julian_ion-consultants.co.uk#ext#@housingsoftware.onmicrosoft.com::b4351328-a093-4ff5-8ce0-8064e6280535" providerId="AD" clId="Web-{E8FA114D-AB9E-ACFD-A77D-34E38BFA8A19}" dt="2026-06-25T15:07:48.882" v="110" actId="14100"/>
        <pc:sldMkLst>
          <pc:docMk/>
          <pc:sldMk cId="0" sldId="260"/>
        </pc:sldMkLst>
        <pc:spChg chg="mod">
          <ac:chgData name="Julian Ransom" userId="S::julian_ion-consultants.co.uk#ext#@housingsoftware.onmicrosoft.com::b4351328-a093-4ff5-8ce0-8064e6280535" providerId="AD" clId="Web-{E8FA114D-AB9E-ACFD-A77D-34E38BFA8A19}" dt="2026-06-25T15:07:48.882" v="110" actId="14100"/>
          <ac:spMkLst>
            <pc:docMk/>
            <pc:sldMk cId="0" sldId="260"/>
            <ac:spMk id="4" creationId="{00000000-0000-0000-0000-000000000000}"/>
          </ac:spMkLst>
        </pc:spChg>
        <pc:spChg chg="mod">
          <ac:chgData name="Julian Ransom" userId="S::julian_ion-consultants.co.uk#ext#@housingsoftware.onmicrosoft.com::b4351328-a093-4ff5-8ce0-8064e6280535" providerId="AD" clId="Web-{E8FA114D-AB9E-ACFD-A77D-34E38BFA8A19}" dt="2026-06-25T15:07:31.804" v="109"/>
          <ac:spMkLst>
            <pc:docMk/>
            <pc:sldMk cId="0" sldId="260"/>
            <ac:spMk id="7"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C:\Users\mehri\Downloads\QuestionPro-SR-Excel-Q63-1602974844-11-04-2025-T234405.738.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elac.sharepoint.com/sites/RiskcommunicationPhD2/Shared%20Documents/General/Ph.D%20Drafts/Data%20Collection%20Instruments/Interview%20(Risk%20Communicators)/Report/Frequency%20Tables/Risk%20com%20analysis_13.05.26.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elac.sharepoint.com/sites/RiskcommunicationPhD2/Shared%20Documents/General/Ph.D%20Drafts/Data%20Collection%20Instruments/Interview%20(Risk%20Communicators)/Report/Frequency%20Tables/Risk%20com%20analysis_13.05.26.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uelac.sharepoint.com/sites/RiskcommunicationPhD2/Shared%20Documents/General/Ph.D%20Drafts/Data%20Collection%20Instruments/Interview%20(Risk%20Communicators)/Report/Frequency%20Tables/Risk%20com%20analysis_16.04.26.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C:\Users\mkhosravi\OneDrive%20-%20University%20of%20East%20London\Innovation%20fellowship,%20BA\Project\Excell\at%20least%20one%20room.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https://uelac.sharepoint.com/sites/RiskcommunicationPhD2/Shared%20Documents/General/Ph.D%20Drafts/Data%20Collection%20Instruments/Survey%20Analysis/Survey%20Analysis%20Charts_new.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Book3" TargetMode="External"/><Relationship Id="rId2" Type="http://schemas.microsoft.com/office/2011/relationships/chartColorStyle" Target="colors9.xml"/><Relationship Id="rId1" Type="http://schemas.microsoft.com/office/2011/relationships/chartStyle" Target="style9.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100" b="1" i="0" u="none" strike="noStrike" kern="1200" spc="0" baseline="0">
                <a:solidFill>
                  <a:sysClr val="windowText" lastClr="000000"/>
                </a:solidFill>
                <a:latin typeface="+mn-lt"/>
                <a:ea typeface="+mn-ea"/>
                <a:cs typeface="Times New Roman" panose="02020603050405020304" pitchFamily="18" charset="0"/>
              </a:defRPr>
            </a:pPr>
            <a:r>
              <a:rPr lang="en-GB" sz="1100" b="1">
                <a:solidFill>
                  <a:sysClr val="windowText" lastClr="000000"/>
                </a:solidFill>
                <a:latin typeface="+mn-lt"/>
              </a:rPr>
              <a:t>Likelihood of taking protective action by heat-health alert level</a:t>
            </a:r>
          </a:p>
        </c:rich>
      </c:tx>
      <c:layout>
        <c:manualLayout>
          <c:xMode val="edge"/>
          <c:yMode val="edge"/>
          <c:x val="8.8027208779649091E-2"/>
          <c:y val="5.5870486083562473E-2"/>
        </c:manualLayout>
      </c:layout>
      <c:overlay val="0"/>
      <c:spPr>
        <a:noFill/>
        <a:ln>
          <a:noFill/>
        </a:ln>
        <a:effectLst/>
      </c:spPr>
      <c:txPr>
        <a:bodyPr rot="0" spcFirstLastPara="1" vertOverflow="ellipsis" vert="horz" wrap="square" anchor="ctr" anchorCtr="1"/>
        <a:lstStyle/>
        <a:p>
          <a:pPr>
            <a:defRPr sz="1100" b="1" i="0" u="none" strike="noStrike" kern="1200" spc="0" baseline="0">
              <a:solidFill>
                <a:sysClr val="windowText" lastClr="000000"/>
              </a:solidFill>
              <a:latin typeface="+mn-lt"/>
              <a:ea typeface="+mn-ea"/>
              <a:cs typeface="Times New Roman" panose="02020603050405020304" pitchFamily="18" charset="0"/>
            </a:defRPr>
          </a:pPr>
          <a:endParaRPr lang="en-GB"/>
        </a:p>
      </c:txPr>
    </c:title>
    <c:autoTitleDeleted val="0"/>
    <c:plotArea>
      <c:layout/>
      <c:barChart>
        <c:barDir val="bar"/>
        <c:grouping val="stacked"/>
        <c:varyColors val="0"/>
        <c:ser>
          <c:idx val="0"/>
          <c:order val="0"/>
          <c:tx>
            <c:strRef>
              <c:f>'QuestionPro  Heatmap'!$B$6</c:f>
              <c:strCache>
                <c:ptCount val="1"/>
                <c:pt idx="0">
                  <c:v>Very likely</c:v>
                </c:pt>
              </c:strCache>
            </c:strRef>
          </c:tx>
          <c:spPr>
            <a:solidFill>
              <a:schemeClr val="accent4">
                <a:shade val="65000"/>
              </a:schemeClr>
            </a:solidFill>
            <a:ln>
              <a:noFill/>
            </a:ln>
            <a:effectLst/>
          </c:spPr>
          <c:invertIfNegative val="0"/>
          <c:dPt>
            <c:idx val="0"/>
            <c:invertIfNegative val="0"/>
            <c:bubble3D val="0"/>
            <c:spPr>
              <a:solidFill>
                <a:schemeClr val="accent4">
                  <a:shade val="65000"/>
                </a:schemeClr>
              </a:solidFill>
              <a:ln>
                <a:noFill/>
              </a:ln>
              <a:effectLst/>
            </c:spPr>
            <c:extLst>
              <c:ext xmlns:c16="http://schemas.microsoft.com/office/drawing/2014/chart" uri="{C3380CC4-5D6E-409C-BE32-E72D297353CC}">
                <c16:uniqueId val="{00000001-2BFF-45EF-9C63-03955783056E}"/>
              </c:ext>
            </c:extLst>
          </c:dPt>
          <c:dPt>
            <c:idx val="1"/>
            <c:invertIfNegative val="0"/>
            <c:bubble3D val="0"/>
            <c:spPr>
              <a:solidFill>
                <a:schemeClr val="accent4">
                  <a:shade val="65000"/>
                </a:schemeClr>
              </a:solidFill>
              <a:ln>
                <a:noFill/>
              </a:ln>
              <a:effectLst/>
            </c:spPr>
            <c:extLst>
              <c:ext xmlns:c16="http://schemas.microsoft.com/office/drawing/2014/chart" uri="{C3380CC4-5D6E-409C-BE32-E72D297353CC}">
                <c16:uniqueId val="{00000003-2BFF-45EF-9C63-03955783056E}"/>
              </c:ext>
            </c:extLst>
          </c:dPt>
          <c:dPt>
            <c:idx val="2"/>
            <c:invertIfNegative val="0"/>
            <c:bubble3D val="0"/>
            <c:spPr>
              <a:solidFill>
                <a:schemeClr val="accent4">
                  <a:shade val="65000"/>
                </a:schemeClr>
              </a:solidFill>
              <a:ln>
                <a:noFill/>
              </a:ln>
              <a:effectLst/>
            </c:spPr>
            <c:extLst>
              <c:ext xmlns:c16="http://schemas.microsoft.com/office/drawing/2014/chart" uri="{C3380CC4-5D6E-409C-BE32-E72D297353CC}">
                <c16:uniqueId val="{00000005-2BFF-45EF-9C63-03955783056E}"/>
              </c:ext>
            </c:extLst>
          </c:dPt>
          <c:dLbls>
            <c:numFmt formatCode="0%" sourceLinked="0"/>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'QuestionPro  Heatmap'!$A$7:$A$9</c:f>
              <c:strCache>
                <c:ptCount val="3"/>
                <c:pt idx="0">
                  <c:v>Red heat warning </c:v>
                </c:pt>
                <c:pt idx="1">
                  <c:v>Amber heat warning</c:v>
                </c:pt>
                <c:pt idx="2">
                  <c:v>Yellow heat warning</c:v>
                </c:pt>
              </c:strCache>
            </c:strRef>
          </c:cat>
          <c:val>
            <c:numRef>
              <c:f>'QuestionPro  Heatmap'!$B$7:$B$9</c:f>
              <c:numCache>
                <c:formatCode>0.00%</c:formatCode>
                <c:ptCount val="3"/>
                <c:pt idx="0">
                  <c:v>0.72380952380952379</c:v>
                </c:pt>
                <c:pt idx="1">
                  <c:v>0.41666666666666674</c:v>
                </c:pt>
                <c:pt idx="2">
                  <c:v>0.24523809523809523</c:v>
                </c:pt>
              </c:numCache>
            </c:numRef>
          </c:val>
          <c:extLst>
            <c:ext xmlns:c16="http://schemas.microsoft.com/office/drawing/2014/chart" uri="{C3380CC4-5D6E-409C-BE32-E72D297353CC}">
              <c16:uniqueId val="{00000006-2BFF-45EF-9C63-03955783056E}"/>
            </c:ext>
          </c:extLst>
        </c:ser>
        <c:ser>
          <c:idx val="1"/>
          <c:order val="1"/>
          <c:tx>
            <c:strRef>
              <c:f>'QuestionPro  Heatmap'!$C$6</c:f>
              <c:strCache>
                <c:ptCount val="1"/>
                <c:pt idx="0">
                  <c:v>Somewhat likely</c:v>
                </c:pt>
              </c:strCache>
            </c:strRef>
          </c:tx>
          <c:spPr>
            <a:solidFill>
              <a:schemeClr val="accent4"/>
            </a:solidFill>
            <a:ln>
              <a:noFill/>
            </a:ln>
            <a:effectLst/>
          </c:spPr>
          <c:invertIfNegative val="0"/>
          <c:dLbls>
            <c:numFmt formatCode="0%" sourceLinked="0"/>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'QuestionPro  Heatmap'!$A$7:$A$9</c:f>
              <c:strCache>
                <c:ptCount val="3"/>
                <c:pt idx="0">
                  <c:v>Red heat warning </c:v>
                </c:pt>
                <c:pt idx="1">
                  <c:v>Amber heat warning</c:v>
                </c:pt>
                <c:pt idx="2">
                  <c:v>Yellow heat warning</c:v>
                </c:pt>
              </c:strCache>
            </c:strRef>
          </c:cat>
          <c:val>
            <c:numRef>
              <c:f>'QuestionPro  Heatmap'!$C$7:$C$9</c:f>
              <c:numCache>
                <c:formatCode>0.00%</c:formatCode>
                <c:ptCount val="3"/>
                <c:pt idx="0">
                  <c:v>0.25</c:v>
                </c:pt>
                <c:pt idx="1">
                  <c:v>0.49285714285714294</c:v>
                </c:pt>
                <c:pt idx="2">
                  <c:v>0.47142857142857136</c:v>
                </c:pt>
              </c:numCache>
            </c:numRef>
          </c:val>
          <c:extLst>
            <c:ext xmlns:c16="http://schemas.microsoft.com/office/drawing/2014/chart" uri="{C3380CC4-5D6E-409C-BE32-E72D297353CC}">
              <c16:uniqueId val="{00000007-2BFF-45EF-9C63-03955783056E}"/>
            </c:ext>
          </c:extLst>
        </c:ser>
        <c:ser>
          <c:idx val="2"/>
          <c:order val="2"/>
          <c:tx>
            <c:strRef>
              <c:f>'QuestionPro  Heatmap'!$D$6</c:f>
              <c:strCache>
                <c:ptCount val="1"/>
                <c:pt idx="0">
                  <c:v>Unlikely</c:v>
                </c:pt>
              </c:strCache>
            </c:strRef>
          </c:tx>
          <c:spPr>
            <a:solidFill>
              <a:schemeClr val="accent4">
                <a:tint val="65000"/>
              </a:schemeClr>
            </a:solidFill>
            <a:ln>
              <a:noFill/>
            </a:ln>
            <a:effectLst/>
          </c:spPr>
          <c:invertIfNegative val="0"/>
          <c:dLbls>
            <c:numFmt formatCode="0%" sourceLinked="0"/>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'QuestionPro  Heatmap'!$A$7:$A$9</c:f>
              <c:strCache>
                <c:ptCount val="3"/>
                <c:pt idx="0">
                  <c:v>Red heat warning </c:v>
                </c:pt>
                <c:pt idx="1">
                  <c:v>Amber heat warning</c:v>
                </c:pt>
                <c:pt idx="2">
                  <c:v>Yellow heat warning</c:v>
                </c:pt>
              </c:strCache>
            </c:strRef>
          </c:cat>
          <c:val>
            <c:numRef>
              <c:f>'QuestionPro  Heatmap'!$D$7:$D$9</c:f>
              <c:numCache>
                <c:formatCode>0.00%</c:formatCode>
                <c:ptCount val="3"/>
                <c:pt idx="0">
                  <c:v>2.6190476190476191E-2</c:v>
                </c:pt>
                <c:pt idx="1">
                  <c:v>9.0476190476190474E-2</c:v>
                </c:pt>
                <c:pt idx="2">
                  <c:v>0.28333333333333333</c:v>
                </c:pt>
              </c:numCache>
            </c:numRef>
          </c:val>
          <c:extLst>
            <c:ext xmlns:c16="http://schemas.microsoft.com/office/drawing/2014/chart" uri="{C3380CC4-5D6E-409C-BE32-E72D297353CC}">
              <c16:uniqueId val="{00000008-2BFF-45EF-9C63-03955783056E}"/>
            </c:ext>
          </c:extLst>
        </c:ser>
        <c:dLbls>
          <c:showLegendKey val="0"/>
          <c:showVal val="0"/>
          <c:showCatName val="0"/>
          <c:showSerName val="0"/>
          <c:showPercent val="0"/>
          <c:showBubbleSize val="0"/>
        </c:dLbls>
        <c:gapWidth val="100"/>
        <c:overlap val="100"/>
        <c:axId val="1598280511"/>
        <c:axId val="1598273791"/>
      </c:barChart>
      <c:catAx>
        <c:axId val="1598280511"/>
        <c:scaling>
          <c:orientation val="minMax"/>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mn-lt"/>
                <a:ea typeface="+mn-ea"/>
                <a:cs typeface="Times New Roman" panose="02020603050405020304" pitchFamily="18" charset="0"/>
              </a:defRPr>
            </a:pPr>
            <a:endParaRPr lang="en-US"/>
          </a:p>
        </c:txPr>
        <c:crossAx val="1598273791"/>
        <c:crosses val="autoZero"/>
        <c:auto val="1"/>
        <c:lblAlgn val="ctr"/>
        <c:lblOffset val="100"/>
        <c:noMultiLvlLbl val="0"/>
      </c:catAx>
      <c:valAx>
        <c:axId val="1598273791"/>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5982805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ysClr val="windowText" lastClr="000000"/>
              </a:solidFill>
              <a:latin typeface="+mn-lt"/>
              <a:ea typeface="+mn-ea"/>
              <a:cs typeface="Times New Roman" panose="02020603050405020304" pitchFamily="18" charset="0"/>
            </a:defRPr>
          </a:pPr>
          <a:endParaRPr lang="en-US"/>
        </a:p>
      </c:txPr>
    </c:legend>
    <c:plotVisOnly val="1"/>
    <c:dispBlanksAs val="gap"/>
    <c:showDLblsOverMax val="0"/>
  </c:chart>
  <c:spPr>
    <a:solidFill>
      <a:schemeClr val="bg1"/>
    </a:solidFill>
    <a:ln w="19050" cap="flat" cmpd="sng" algn="ctr">
      <a:solidFill>
        <a:schemeClr val="tx1"/>
      </a:solid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ysClr val="windowText" lastClr="000000"/>
                </a:solidFill>
                <a:latin typeface="+mn-lt"/>
                <a:ea typeface="+mn-ea"/>
                <a:cs typeface="Times New Roman" panose="02020603050405020304" pitchFamily="18" charset="0"/>
              </a:defRPr>
            </a:pPr>
            <a:r>
              <a:rPr lang="en-GB" sz="1100" b="1">
                <a:latin typeface="+mn-lt"/>
              </a:rPr>
              <a:t>Goals of heat</a:t>
            </a:r>
            <a:r>
              <a:rPr lang="en-GB" sz="1100" b="1" baseline="0">
                <a:latin typeface="+mn-lt"/>
              </a:rPr>
              <a:t> risk communication in England</a:t>
            </a:r>
            <a:endParaRPr lang="en-GB" sz="1100" b="1">
              <a:latin typeface="+mn-lt"/>
            </a:endParaRPr>
          </a:p>
        </c:rich>
      </c:tx>
      <c:overlay val="0"/>
      <c:spPr>
        <a:noFill/>
        <a:ln>
          <a:noFill/>
        </a:ln>
        <a:effectLst/>
      </c:spPr>
      <c:txPr>
        <a:bodyPr rot="0" spcFirstLastPara="1" vertOverflow="ellipsis" vert="horz" wrap="square" anchor="ctr" anchorCtr="1"/>
        <a:lstStyle/>
        <a:p>
          <a:pPr>
            <a:defRPr sz="1100" b="1" i="0" u="none" strike="noStrike" kern="1200" spc="0" baseline="0">
              <a:solidFill>
                <a:sysClr val="windowText" lastClr="000000"/>
              </a:solidFill>
              <a:latin typeface="+mn-lt"/>
              <a:ea typeface="+mn-ea"/>
              <a:cs typeface="Times New Roman" panose="02020603050405020304" pitchFamily="18" charset="0"/>
            </a:defRPr>
          </a:pPr>
          <a:endParaRPr lang="en-GB"/>
        </a:p>
      </c:txPr>
    </c:title>
    <c:autoTitleDeleted val="0"/>
    <c:plotArea>
      <c:layout>
        <c:manualLayout>
          <c:layoutTarget val="inner"/>
          <c:xMode val="edge"/>
          <c:yMode val="edge"/>
          <c:x val="0.16729280079218092"/>
          <c:y val="0.18850624161794138"/>
          <c:w val="0.80015131710332499"/>
          <c:h val="0.67599075571080347"/>
        </c:manualLayout>
      </c:layout>
      <c:barChart>
        <c:barDir val="bar"/>
        <c:grouping val="clustered"/>
        <c:varyColors val="0"/>
        <c:ser>
          <c:idx val="0"/>
          <c:order val="0"/>
          <c:spPr>
            <a:solidFill>
              <a:srgbClr val="92D050"/>
            </a:solidFill>
            <a:ln>
              <a:noFill/>
            </a:ln>
            <a:effectLst/>
          </c:spPr>
          <c:invertIfNegative val="0"/>
          <c:dLbls>
            <c:dLbl>
              <c:idx val="0"/>
              <c:tx>
                <c:rich>
                  <a:bodyPr/>
                  <a:lstStyle/>
                  <a:p>
                    <a:fld id="{7261474C-0325-4235-9E7F-D26BCAB15BE6}"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{7261474C-0325-4235-9E7F-D26BCAB15BE6}</c15:txfldGUID>
                      <c15:f>'[Risk com analysis_13.05.26.xlsx]Communication goal'!$D$13</c15:f>
                      <c15:dlblFieldTableCache>
                        <c:ptCount val="1"/>
                        <c:pt idx="0">
                          <c:v>9.5%</c:v>
                        </c:pt>
                      </c15:dlblFieldTableCache>
                    </c15:dlblFTEntry>
                  </c15:dlblFieldTable>
                  <c15:showDataLabelsRange val="0"/>
                </c:ext>
                <c:ext xmlns:c16="http://schemas.microsoft.com/office/drawing/2014/chart" uri="{C3380CC4-5D6E-409C-BE32-E72D297353CC}">
                  <c16:uniqueId val="{00000000-444A-438B-A50F-86C8215B5FC2}"/>
                </c:ext>
              </c:extLst>
            </c:dLbl>
            <c:dLbl>
              <c:idx val="1"/>
              <c:tx>
                <c:rich>
                  <a:bodyPr/>
                  <a:lstStyle/>
                  <a:p>
                    <a:fld id="{0D3545A9-6FC5-4F02-92BA-415C4DA4B0E6}"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{0D3545A9-6FC5-4F02-92BA-415C4DA4B0E6}</c15:txfldGUID>
                      <c15:f>'[Risk com analysis_13.05.26.xlsx]Communication goal'!$D$14</c15:f>
                      <c15:dlblFieldTableCache>
                        <c:ptCount val="1"/>
                        <c:pt idx="0">
                          <c:v>24%</c:v>
                        </c:pt>
                      </c15:dlblFieldTableCache>
                    </c15:dlblFTEntry>
                  </c15:dlblFieldTable>
                  <c15:showDataLabelsRange val="0"/>
                </c:ext>
                <c:ext xmlns:c16="http://schemas.microsoft.com/office/drawing/2014/chart" uri="{C3380CC4-5D6E-409C-BE32-E72D297353CC}">
                  <c16:uniqueId val="{00000001-444A-438B-A50F-86C8215B5FC2}"/>
                </c:ext>
              </c:extLst>
            </c:dLbl>
            <c:dLbl>
              <c:idx val="2"/>
              <c:tx>
                <c:rich>
                  <a:bodyPr/>
                  <a:lstStyle/>
                  <a:p>
                    <a:fld id="{29770DD6-3059-4EC3-9A81-B4B02C985A33}"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{29770DD6-3059-4EC3-9A81-B4B02C985A33}</c15:txfldGUID>
                      <c15:f>'[Risk com analysis_13.05.26.xlsx]Communication goal'!$D$15</c15:f>
                      <c15:dlblFieldTableCache>
                        <c:ptCount val="1"/>
                        <c:pt idx="0">
                          <c:v>76%</c:v>
                        </c:pt>
                      </c15:dlblFieldTableCache>
                    </c15:dlblFTEntry>
                  </c15:dlblFieldTable>
                  <c15:showDataLabelsRange val="0"/>
                </c:ext>
                <c:ext xmlns:c16="http://schemas.microsoft.com/office/drawing/2014/chart" uri="{C3380CC4-5D6E-409C-BE32-E72D297353CC}">
                  <c16:uniqueId val="{00000002-444A-438B-A50F-86C8215B5FC2}"/>
                </c:ext>
              </c:extLst>
            </c:dLbl>
            <c:dLbl>
              <c:idx val="3"/>
              <c:tx>
                <c:rich>
                  <a:bodyPr/>
                  <a:lstStyle/>
                  <a:p>
                    <a:fld id="{A4E7C1E0-B17B-4024-A693-E43C26B955E7}"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{A4E7C1E0-B17B-4024-A693-E43C26B955E7}</c15:txfldGUID>
                      <c15:f>'[Risk com analysis_13.05.26.xlsx]Communication goal'!$D$16</c15:f>
                      <c15:dlblFieldTableCache>
                        <c:ptCount val="1"/>
                        <c:pt idx="0">
                          <c:v>100.0%</c:v>
                        </c:pt>
                      </c15:dlblFieldTableCache>
                    </c15:dlblFTEntry>
                  </c15:dlblFieldTable>
                  <c15:showDataLabelsRange val="0"/>
                </c:ext>
                <c:ext xmlns:c16="http://schemas.microsoft.com/office/drawing/2014/chart" uri="{C3380CC4-5D6E-409C-BE32-E72D297353CC}">
                  <c16:uniqueId val="{00000003-444A-438B-A50F-86C8215B5FC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'Communication goal'!$A$13:$A$15</c:f>
              <c:strCache>
                <c:ptCount val="3"/>
                <c:pt idx="0">
                  <c:v>Reassuring</c:v>
                </c:pt>
                <c:pt idx="1">
                  <c:v>Motivating</c:v>
                </c:pt>
                <c:pt idx="2">
                  <c:v>Informing</c:v>
                </c:pt>
              </c:strCache>
            </c:strRef>
          </c:cat>
          <c:val>
            <c:numRef>
              <c:f>'Communication goal'!$B$13:$B$15</c:f>
              <c:numCache>
                <c:formatCode>General</c:formatCode>
                <c:ptCount val="3"/>
                <c:pt idx="0">
                  <c:v>2</c:v>
                </c:pt>
                <c:pt idx="1">
                  <c:v>5</c:v>
                </c:pt>
                <c:pt idx="2">
                  <c:v>16</c:v>
                </c:pt>
              </c:numCache>
            </c:numRef>
          </c:val>
          <c:extLst>
            <c:ext xmlns:c16="http://schemas.microsoft.com/office/drawing/2014/chart" uri="{C3380CC4-5D6E-409C-BE32-E72D297353CC}">
              <c16:uniqueId val="{00000004-444A-438B-A50F-86C8215B5FC2}"/>
            </c:ext>
          </c:extLst>
        </c:ser>
        <c:dLbls>
          <c:dLblPos val="outEnd"/>
          <c:showLegendKey val="0"/>
          <c:showVal val="1"/>
          <c:showCatName val="0"/>
          <c:showSerName val="0"/>
          <c:showPercent val="0"/>
          <c:showBubbleSize val="0"/>
        </c:dLbls>
        <c:gapWidth val="100"/>
        <c:axId val="1683396447"/>
        <c:axId val="1683396927"/>
      </c:barChart>
      <c:catAx>
        <c:axId val="1683396447"/>
        <c:scaling>
          <c:orientation val="minMax"/>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mn-lt"/>
                <a:ea typeface="+mn-ea"/>
                <a:cs typeface="Times New Roman" panose="02020603050405020304" pitchFamily="18" charset="0"/>
              </a:defRPr>
            </a:pPr>
            <a:endParaRPr lang="en-US"/>
          </a:p>
        </c:txPr>
        <c:crossAx val="1683396927"/>
        <c:crosses val="autoZero"/>
        <c:auto val="1"/>
        <c:lblAlgn val="ctr"/>
        <c:lblOffset val="100"/>
        <c:noMultiLvlLbl val="0"/>
      </c:catAx>
      <c:valAx>
        <c:axId val="168339692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mn-lt"/>
                <a:ea typeface="+mn-ea"/>
                <a:cs typeface="Times New Roman" panose="02020603050405020304" pitchFamily="18" charset="0"/>
              </a:defRPr>
            </a:pPr>
            <a:endParaRPr lang="en-US"/>
          </a:p>
        </c:txPr>
        <c:crossAx val="1683396447"/>
        <c:crosses val="autoZero"/>
        <c:crossBetween val="between"/>
        <c:majorUnit val="2"/>
      </c:valAx>
      <c:spPr>
        <a:noFill/>
        <a:ln>
          <a:noFill/>
        </a:ln>
        <a:effectLst/>
      </c:spPr>
    </c:plotArea>
    <c:plotVisOnly val="1"/>
    <c:dispBlanksAs val="gap"/>
    <c:showDLblsOverMax val="0"/>
  </c:chart>
  <c:spPr>
    <a:solidFill>
      <a:schemeClr val="bg1"/>
    </a:solidFill>
    <a:ln w="12700" cap="flat" cmpd="sng" algn="ctr">
      <a:solidFill>
        <a:schemeClr val="tx1"/>
      </a:solid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GB" sz="1050" b="1" i="0" u="none" strike="noStrike" baseline="0">
                <a:solidFill>
                  <a:sysClr val="windowText" lastClr="000000"/>
                </a:solidFill>
                <a:effectLst/>
              </a:rPr>
              <a:t>Public-facing heat risk communication channels used in England </a:t>
            </a:r>
            <a:endParaRPr lang="en-GB" sz="1050" b="1">
              <a:solidFill>
                <a:sysClr val="windowText" lastClr="000000"/>
              </a:solidFill>
            </a:endParaRPr>
          </a:p>
        </c:rich>
      </c:tx>
      <c:overlay val="0"/>
      <c:spPr>
        <a:noFill/>
        <a:ln>
          <a:noFill/>
        </a:ln>
        <a:effectLst/>
      </c:spPr>
      <c:txPr>
        <a:bodyPr rot="0" spcFirstLastPara="1" vertOverflow="ellipsis" vert="horz" wrap="square" anchor="ctr" anchorCtr="1"/>
        <a:lstStyle/>
        <a:p>
          <a:pPr>
            <a:defRPr sz="105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GB"/>
        </a:p>
      </c:txPr>
    </c:title>
    <c:autoTitleDeleted val="0"/>
    <c:plotArea>
      <c:layout/>
      <c:barChart>
        <c:barDir val="bar"/>
        <c:grouping val="clustered"/>
        <c:varyColors val="0"/>
        <c:ser>
          <c:idx val="0"/>
          <c:order val="0"/>
          <c:spPr>
            <a:solidFill>
              <a:srgbClr val="92D050"/>
            </a:solidFill>
            <a:ln>
              <a:noFill/>
            </a:ln>
            <a:effectLst/>
          </c:spPr>
          <c:invertIfNegative val="0"/>
          <c:dLbls>
            <c:dLbl>
              <c:idx val="0"/>
              <c:tx>
                <c:rich>
                  <a:bodyPr/>
                  <a:lstStyle/>
                  <a:p>
                    <a:fld id="{60B5CDE6-DFC4-4D3D-9E2B-179B619DA129}"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{60B5CDE6-DFC4-4D3D-9E2B-179B619DA129}</c15:txfldGUID>
                      <c15:f>'[Risk com analysis_13.05.26.xlsx]Channels'!$K$4</c15:f>
                      <c15:dlblFieldTableCache>
                        <c:ptCount val="1"/>
                        <c:pt idx="0">
                          <c:v>5%</c:v>
                        </c:pt>
                      </c15:dlblFieldTableCache>
                    </c15:dlblFTEntry>
                  </c15:dlblFieldTable>
                  <c15:showDataLabelsRange val="0"/>
                </c:ext>
                <c:ext xmlns:c16="http://schemas.microsoft.com/office/drawing/2014/chart" uri="{C3380CC4-5D6E-409C-BE32-E72D297353CC}">
                  <c16:uniqueId val="{00000000-3B19-45C9-A447-364FDCB8A3C9}"/>
                </c:ext>
              </c:extLst>
            </c:dLbl>
            <c:dLbl>
              <c:idx val="1"/>
              <c:tx>
                <c:rich>
                  <a:bodyPr/>
                  <a:lstStyle/>
                  <a:p>
                    <a:fld id="{EE7F6AD4-4827-4CB5-9C45-90B7817336F6}"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{EE7F6AD4-4827-4CB5-9C45-90B7817336F6}</c15:txfldGUID>
                      <c15:f>'[Risk com analysis_13.05.26.xlsx]Channels'!$K$5</c15:f>
                      <c15:dlblFieldTableCache>
                        <c:ptCount val="1"/>
                        <c:pt idx="0">
                          <c:v>5%</c:v>
                        </c:pt>
                      </c15:dlblFieldTableCache>
                    </c15:dlblFTEntry>
                  </c15:dlblFieldTable>
                  <c15:showDataLabelsRange val="0"/>
                </c:ext>
                <c:ext xmlns:c16="http://schemas.microsoft.com/office/drawing/2014/chart" uri="{C3380CC4-5D6E-409C-BE32-E72D297353CC}">
                  <c16:uniqueId val="{00000001-3B19-45C9-A447-364FDCB8A3C9}"/>
                </c:ext>
              </c:extLst>
            </c:dLbl>
            <c:dLbl>
              <c:idx val="2"/>
              <c:tx>
                <c:rich>
                  <a:bodyPr/>
                  <a:lstStyle/>
                  <a:p>
                    <a:fld id="{AE6D13C7-A453-4F87-BBB1-DE4D15D12304}"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{AE6D13C7-A453-4F87-BBB1-DE4D15D12304}</c15:txfldGUID>
                      <c15:f>'[Risk com analysis_13.05.26.xlsx]Channels'!$K$6</c15:f>
                      <c15:dlblFieldTableCache>
                        <c:ptCount val="1"/>
                        <c:pt idx="0">
                          <c:v>10%</c:v>
                        </c:pt>
                      </c15:dlblFieldTableCache>
                    </c15:dlblFTEntry>
                  </c15:dlblFieldTable>
                  <c15:showDataLabelsRange val="0"/>
                </c:ext>
                <c:ext xmlns:c16="http://schemas.microsoft.com/office/drawing/2014/chart" uri="{C3380CC4-5D6E-409C-BE32-E72D297353CC}">
                  <c16:uniqueId val="{00000002-3B19-45C9-A447-364FDCB8A3C9}"/>
                </c:ext>
              </c:extLst>
            </c:dLbl>
            <c:dLbl>
              <c:idx val="3"/>
              <c:tx>
                <c:rich>
                  <a:bodyPr/>
                  <a:lstStyle/>
                  <a:p>
                    <a:fld id="{A773381E-94E2-4DBF-88D6-83F0AD876FFA}"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{A773381E-94E2-4DBF-88D6-83F0AD876FFA}</c15:txfldGUID>
                      <c15:f>'[Risk com analysis_13.05.26.xlsx]Channels'!$K$7</c15:f>
                      <c15:dlblFieldTableCache>
                        <c:ptCount val="1"/>
                        <c:pt idx="0">
                          <c:v>10%</c:v>
                        </c:pt>
                      </c15:dlblFieldTableCache>
                    </c15:dlblFTEntry>
                  </c15:dlblFieldTable>
                  <c15:showDataLabelsRange val="0"/>
                </c:ext>
                <c:ext xmlns:c16="http://schemas.microsoft.com/office/drawing/2014/chart" uri="{C3380CC4-5D6E-409C-BE32-E72D297353CC}">
                  <c16:uniqueId val="{00000003-3B19-45C9-A447-364FDCB8A3C9}"/>
                </c:ext>
              </c:extLst>
            </c:dLbl>
            <c:dLbl>
              <c:idx val="4"/>
              <c:tx>
                <c:rich>
                  <a:bodyPr/>
                  <a:lstStyle/>
                  <a:p>
                    <a:fld id="{8841A99F-3F3A-4A8C-99C1-3FF4F48E4081}"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{8841A99F-3F3A-4A8C-99C1-3FF4F48E4081}</c15:txfldGUID>
                      <c15:f>'[Risk com analysis_13.05.26.xlsx]Channels'!$K$8</c15:f>
                      <c15:dlblFieldTableCache>
                        <c:ptCount val="1"/>
                        <c:pt idx="0">
                          <c:v>15%</c:v>
                        </c:pt>
                      </c15:dlblFieldTableCache>
                    </c15:dlblFTEntry>
                  </c15:dlblFieldTable>
                  <c15:showDataLabelsRange val="0"/>
                </c:ext>
                <c:ext xmlns:c16="http://schemas.microsoft.com/office/drawing/2014/chart" uri="{C3380CC4-5D6E-409C-BE32-E72D297353CC}">
                  <c16:uniqueId val="{00000004-3B19-45C9-A447-364FDCB8A3C9}"/>
                </c:ext>
              </c:extLst>
            </c:dLbl>
            <c:dLbl>
              <c:idx val="5"/>
              <c:tx>
                <c:rich>
                  <a:bodyPr/>
                  <a:lstStyle/>
                  <a:p>
                    <a:fld id="{ECD2A390-BA5E-475E-A490-3197A22FE398}"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{ECD2A390-BA5E-475E-A490-3197A22FE398}</c15:txfldGUID>
                      <c15:f>'[Risk com analysis_13.05.26.xlsx]Channels'!$K$9</c15:f>
                      <c15:dlblFieldTableCache>
                        <c:ptCount val="1"/>
                        <c:pt idx="0">
                          <c:v>20%</c:v>
                        </c:pt>
                      </c15:dlblFieldTableCache>
                    </c15:dlblFTEntry>
                  </c15:dlblFieldTable>
                  <c15:showDataLabelsRange val="0"/>
                </c:ext>
                <c:ext xmlns:c16="http://schemas.microsoft.com/office/drawing/2014/chart" uri="{C3380CC4-5D6E-409C-BE32-E72D297353CC}">
                  <c16:uniqueId val="{00000005-3B19-45C9-A447-364FDCB8A3C9}"/>
                </c:ext>
              </c:extLst>
            </c:dLbl>
            <c:dLbl>
              <c:idx val="6"/>
              <c:tx>
                <c:rich>
                  <a:bodyPr/>
                  <a:lstStyle/>
                  <a:p>
                    <a:fld id="{6A33C16E-763C-4400-80A4-74BB88875E58}"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{6A33C16E-763C-4400-80A4-74BB88875E58}</c15:txfldGUID>
                      <c15:f>'[Risk com analysis_13.05.26.xlsx]Channels'!$K$10</c15:f>
                      <c15:dlblFieldTableCache>
                        <c:ptCount val="1"/>
                        <c:pt idx="0">
                          <c:v>35%</c:v>
                        </c:pt>
                      </c15:dlblFieldTableCache>
                    </c15:dlblFTEntry>
                  </c15:dlblFieldTable>
                  <c15:showDataLabelsRange val="0"/>
                </c:ext>
                <c:ext xmlns:c16="http://schemas.microsoft.com/office/drawing/2014/chart" uri="{C3380CC4-5D6E-409C-BE32-E72D297353CC}">
                  <c16:uniqueId val="{00000006-3B19-45C9-A447-364FDCB8A3C9}"/>
                </c:ext>
              </c:extLst>
            </c:dLbl>
            <c:dLbl>
              <c:idx val="7"/>
              <c:tx>
                <c:rich>
                  <a:bodyPr/>
                  <a:lstStyle/>
                  <a:p>
                    <a:fld id="{81487A90-12AF-47FB-B02C-F2348EC19B2E}"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{81487A90-12AF-47FB-B02C-F2348EC19B2E}</c15:txfldGUID>
                      <c15:f>'[Risk com analysis_13.05.26.xlsx]Channels'!$K$11</c15:f>
                      <c15:dlblFieldTableCache>
                        <c:ptCount val="1"/>
                        <c:pt idx="0">
                          <c:v>45%</c:v>
                        </c:pt>
                      </c15:dlblFieldTableCache>
                    </c15:dlblFTEntry>
                  </c15:dlblFieldTable>
                  <c15:showDataLabelsRange val="0"/>
                </c:ext>
                <c:ext xmlns:c16="http://schemas.microsoft.com/office/drawing/2014/chart" uri="{C3380CC4-5D6E-409C-BE32-E72D297353CC}">
                  <c16:uniqueId val="{00000007-3B19-45C9-A447-364FDCB8A3C9}"/>
                </c:ext>
              </c:extLst>
            </c:dLbl>
            <c:dLbl>
              <c:idx val="8"/>
              <c:tx>
                <c:rich>
                  <a:bodyPr/>
                  <a:lstStyle/>
                  <a:p>
                    <a:fld id="{3EB1EDEB-0C6D-43F3-9220-7F3DB2EC273E}"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{3EB1EDEB-0C6D-43F3-9220-7F3DB2EC273E}</c15:txfldGUID>
                      <c15:f>'[Risk com analysis_13.05.26.xlsx]Channels'!$K$12</c15:f>
                      <c15:dlblFieldTableCache>
                        <c:ptCount val="1"/>
                        <c:pt idx="0">
                          <c:v>75%</c:v>
                        </c:pt>
                      </c15:dlblFieldTableCache>
                    </c15:dlblFTEntry>
                  </c15:dlblFieldTable>
                  <c15:showDataLabelsRange val="0"/>
                </c:ext>
                <c:ext xmlns:c16="http://schemas.microsoft.com/office/drawing/2014/chart" uri="{C3380CC4-5D6E-409C-BE32-E72D297353CC}">
                  <c16:uniqueId val="{00000008-3B19-45C9-A447-364FDCB8A3C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Channels!$H$4:$H$12</c:f>
              <c:strCache>
                <c:ptCount val="9"/>
                <c:pt idx="0">
                  <c:v>Telephone calls</c:v>
                </c:pt>
                <c:pt idx="1">
                  <c:v>Weather App</c:v>
                </c:pt>
                <c:pt idx="2">
                  <c:v>Email</c:v>
                </c:pt>
                <c:pt idx="3">
                  <c:v>TV</c:v>
                </c:pt>
                <c:pt idx="4">
                  <c:v>Print media</c:v>
                </c:pt>
                <c:pt idx="5">
                  <c:v>Radio</c:v>
                </c:pt>
                <c:pt idx="6">
                  <c:v>Newsletters</c:v>
                </c:pt>
                <c:pt idx="7">
                  <c:v>Websites</c:v>
                </c:pt>
                <c:pt idx="8">
                  <c:v>Social media</c:v>
                </c:pt>
              </c:strCache>
            </c:strRef>
          </c:cat>
          <c:val>
            <c:numRef>
              <c:f>Channels!$I$4:$I$12</c:f>
              <c:numCache>
                <c:formatCode>General</c:formatCode>
                <c:ptCount val="9"/>
                <c:pt idx="0">
                  <c:v>1</c:v>
                </c:pt>
                <c:pt idx="1">
                  <c:v>1</c:v>
                </c:pt>
                <c:pt idx="2">
                  <c:v>2</c:v>
                </c:pt>
                <c:pt idx="3">
                  <c:v>2</c:v>
                </c:pt>
                <c:pt idx="4">
                  <c:v>3</c:v>
                </c:pt>
                <c:pt idx="5">
                  <c:v>4</c:v>
                </c:pt>
                <c:pt idx="6">
                  <c:v>7</c:v>
                </c:pt>
                <c:pt idx="7">
                  <c:v>9</c:v>
                </c:pt>
                <c:pt idx="8">
                  <c:v>15</c:v>
                </c:pt>
              </c:numCache>
            </c:numRef>
          </c:val>
          <c:extLst>
            <c:ext xmlns:c16="http://schemas.microsoft.com/office/drawing/2014/chart" uri="{C3380CC4-5D6E-409C-BE32-E72D297353CC}">
              <c16:uniqueId val="{00000009-3B19-45C9-A447-364FDCB8A3C9}"/>
            </c:ext>
          </c:extLst>
        </c:ser>
        <c:dLbls>
          <c:dLblPos val="outEnd"/>
          <c:showLegendKey val="0"/>
          <c:showVal val="1"/>
          <c:showCatName val="0"/>
          <c:showSerName val="0"/>
          <c:showPercent val="0"/>
          <c:showBubbleSize val="0"/>
        </c:dLbls>
        <c:gapWidth val="75"/>
        <c:axId val="1435787567"/>
        <c:axId val="1435786127"/>
      </c:barChart>
      <c:catAx>
        <c:axId val="1435787567"/>
        <c:scaling>
          <c:orientation val="minMax"/>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435786127"/>
        <c:crosses val="autoZero"/>
        <c:auto val="1"/>
        <c:lblAlgn val="ctr"/>
        <c:lblOffset val="100"/>
        <c:noMultiLvlLbl val="0"/>
      </c:catAx>
      <c:valAx>
        <c:axId val="143578612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435787567"/>
        <c:crosses val="autoZero"/>
        <c:crossBetween val="between"/>
      </c:valAx>
      <c:spPr>
        <a:noFill/>
        <a:ln>
          <a:noFill/>
        </a:ln>
        <a:effectLst/>
      </c:spPr>
    </c:plotArea>
    <c:plotVisOnly val="1"/>
    <c:dispBlanksAs val="gap"/>
    <c:showDLblsOverMax val="0"/>
  </c:chart>
  <c:spPr>
    <a:solidFill>
      <a:schemeClr val="bg1"/>
    </a:solidFill>
    <a:ln w="12700" cap="flat" cmpd="sng" algn="ctr">
      <a:solidFill>
        <a:schemeClr val="tx1"/>
      </a:solid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solidFill>
                <a:latin typeface="Times New Roman" panose="02020603050405020304" pitchFamily="18" charset="0"/>
                <a:ea typeface="+mn-ea"/>
                <a:cs typeface="Times New Roman" panose="02020603050405020304" pitchFamily="18" charset="0"/>
              </a:defRPr>
            </a:pPr>
            <a:r>
              <a:rPr lang="en-GB" sz="1100" b="1"/>
              <a:t>Communication audience</a:t>
            </a:r>
          </a:p>
        </c:rich>
      </c:tx>
      <c:layout>
        <c:manualLayout>
          <c:xMode val="edge"/>
          <c:yMode val="edge"/>
          <c:x val="0.22882788666301809"/>
          <c:y val="1.7607212209885363E-2"/>
        </c:manualLayout>
      </c:layout>
      <c:overlay val="0"/>
      <c:spPr>
        <a:noFill/>
        <a:ln>
          <a:noFill/>
        </a:ln>
        <a:effectLst/>
      </c:spPr>
      <c:txPr>
        <a:bodyPr rot="0" spcFirstLastPara="1" vertOverflow="ellipsis" vert="horz" wrap="square" anchor="ctr" anchorCtr="1"/>
        <a:lstStyle/>
        <a:p>
          <a:pPr>
            <a:defRPr sz="1100" b="1" i="0" u="none" strike="noStrike" kern="1200" spc="0" baseline="0">
              <a:solidFill>
                <a:schemeClr val="tx1"/>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manualLayout>
          <c:layoutTarget val="inner"/>
          <c:xMode val="edge"/>
          <c:yMode val="edge"/>
          <c:x val="9.2902013125992153E-2"/>
          <c:y val="0.16860628684730428"/>
          <c:w val="0.81152297317739208"/>
          <c:h val="0.70750611039666778"/>
        </c:manualLayout>
      </c:layout>
      <c:barChart>
        <c:barDir val="col"/>
        <c:grouping val="clustered"/>
        <c:varyColors val="0"/>
        <c:ser>
          <c:idx val="0"/>
          <c:order val="0"/>
          <c:spPr>
            <a:solidFill>
              <a:srgbClr val="92D050"/>
            </a:solidFill>
            <a:ln>
              <a:noFill/>
            </a:ln>
            <a:effectLst/>
          </c:spPr>
          <c:invertIfNegative val="0"/>
          <c:dPt>
            <c:idx val="1"/>
            <c:invertIfNegative val="0"/>
            <c:bubble3D val="0"/>
            <c:spPr>
              <a:solidFill>
                <a:schemeClr val="accent2">
                  <a:lumMod val="75000"/>
                </a:schemeClr>
              </a:solidFill>
              <a:ln>
                <a:noFill/>
              </a:ln>
              <a:effectLst/>
            </c:spPr>
            <c:extLst>
              <c:ext xmlns:c16="http://schemas.microsoft.com/office/drawing/2014/chart" uri="{C3380CC4-5D6E-409C-BE32-E72D297353CC}">
                <c16:uniqueId val="{00000001-87B3-43D5-8272-CB92A4C4E573}"/>
              </c:ext>
            </c:extLst>
          </c:dPt>
          <c:dLbls>
            <c:dLbl>
              <c:idx val="0"/>
              <c:layout>
                <c:manualLayout>
                  <c:x val="0"/>
                  <c:y val="1.7607212209885363E-2"/>
                </c:manualLayout>
              </c:layout>
              <c:tx>
                <c:rich>
                  <a:bodyPr/>
                  <a:lstStyle/>
                  <a:p>
                    <a:fld id="{AAEAB5ED-D7B1-448A-A686-C75ACE6BE422}"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{AAEAB5ED-D7B1-448A-A686-C75ACE6BE422}</c15:txfldGUID>
                      <c15:f>'[Risk com analysis_16.04.26.xlsx]Audience'!$D$25</c15:f>
                      <c15:dlblFieldTableCache>
                        <c:ptCount val="1"/>
                        <c:pt idx="0">
                          <c:v>85.0%</c:v>
                        </c:pt>
                      </c15:dlblFieldTableCache>
                    </c15:dlblFTEntry>
                  </c15:dlblFieldTable>
                  <c15:showDataLabelsRange val="0"/>
                </c:ext>
                <c:ext xmlns:c16="http://schemas.microsoft.com/office/drawing/2014/chart" uri="{C3380CC4-5D6E-409C-BE32-E72D297353CC}">
                  <c16:uniqueId val="{00000002-87B3-43D5-8272-CB92A4C4E573}"/>
                </c:ext>
              </c:extLst>
            </c:dLbl>
            <c:dLbl>
              <c:idx val="1"/>
              <c:layout>
                <c:manualLayout>
                  <c:x val="0"/>
                  <c:y val="1.173814147325691E-2"/>
                </c:manualLayout>
              </c:layout>
              <c:tx>
                <c:rich>
                  <a:bodyPr/>
                  <a:lstStyle/>
                  <a:p>
                    <a:fld id="{92CF160F-F2A7-42D3-B2FF-C6864382BE53}" type="CELLREF">
                      <a:rPr lang="en-US"/>
                      <a:pPr/>
                      <a:t>[CELLREF]</a:t>
                    </a:fld>
                    <a:endParaRPr lang="en-GB"/>
                  </a:p>
                </c:rich>
              </c:tx>
              <c:dLblPos val="outEnd"/>
              <c:showLegendKey val="0"/>
              <c:showVal val="1"/>
              <c:showCatName val="0"/>
              <c:showSerName val="0"/>
              <c:showPercent val="0"/>
              <c:showBubbleSize val="0"/>
              <c:extLst>
                <c:ext xmlns:c15="http://schemas.microsoft.com/office/drawing/2012/chart" uri="{CE6537A1-D6FC-4f65-9D91-7224C49458BB}">
                  <c15:dlblFieldTable>
                    <c15:dlblFTEntry>
                      <c15:txfldGUID>{92CF160F-F2A7-42D3-B2FF-C6864382BE53}</c15:txfldGUID>
                      <c15:f>'[Risk com analysis_16.04.26.xlsx]Audience'!$D$26</c15:f>
                      <c15:dlblFieldTableCache>
                        <c:ptCount val="1"/>
                        <c:pt idx="0">
                          <c:v>50.0%</c:v>
                        </c:pt>
                      </c15:dlblFieldTableCache>
                    </c15:dlblFTEntry>
                  </c15:dlblFieldTable>
                  <c15:showDataLabelsRange val="0"/>
                </c:ext>
                <c:ext xmlns:c16="http://schemas.microsoft.com/office/drawing/2014/chart" uri="{C3380CC4-5D6E-409C-BE32-E72D297353CC}">
                  <c16:uniqueId val="{00000001-87B3-43D5-8272-CB92A4C4E57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Audience!$A$25:$A$26</c:f>
              <c:strCache>
                <c:ptCount val="2"/>
                <c:pt idx="0">
                  <c:v>Institutions</c:v>
                </c:pt>
                <c:pt idx="1">
                  <c:v>General public</c:v>
                </c:pt>
              </c:strCache>
            </c:strRef>
          </c:cat>
          <c:val>
            <c:numRef>
              <c:f>Audience!$D$25:$D$26</c:f>
              <c:numCache>
                <c:formatCode>0.0%</c:formatCode>
                <c:ptCount val="2"/>
                <c:pt idx="0">
                  <c:v>0.85</c:v>
                </c:pt>
                <c:pt idx="1">
                  <c:v>0.5</c:v>
                </c:pt>
              </c:numCache>
            </c:numRef>
          </c:val>
          <c:extLst>
            <c:ext xmlns:c16="http://schemas.microsoft.com/office/drawing/2014/chart" uri="{C3380CC4-5D6E-409C-BE32-E72D297353CC}">
              <c16:uniqueId val="{00000003-87B3-43D5-8272-CB92A4C4E573}"/>
            </c:ext>
          </c:extLst>
        </c:ser>
        <c:dLbls>
          <c:dLblPos val="outEnd"/>
          <c:showLegendKey val="0"/>
          <c:showVal val="1"/>
          <c:showCatName val="0"/>
          <c:showSerName val="0"/>
          <c:showPercent val="0"/>
          <c:showBubbleSize val="0"/>
        </c:dLbls>
        <c:gapWidth val="150"/>
        <c:overlap val="-27"/>
        <c:axId val="2045700895"/>
        <c:axId val="2045699935"/>
      </c:barChart>
      <c:catAx>
        <c:axId val="2045700895"/>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050" b="1" i="0" u="none" strike="noStrike" kern="1200" baseline="0">
                <a:solidFill>
                  <a:schemeClr val="tx1"/>
                </a:solidFill>
                <a:latin typeface="+mn-lt"/>
                <a:ea typeface="+mn-ea"/>
                <a:cs typeface="Times New Roman" panose="02020603050405020304" pitchFamily="18" charset="0"/>
              </a:defRPr>
            </a:pPr>
            <a:endParaRPr lang="en-US"/>
          </a:p>
        </c:txPr>
        <c:crossAx val="2045699935"/>
        <c:crossesAt val="0"/>
        <c:auto val="1"/>
        <c:lblAlgn val="ctr"/>
        <c:lblOffset val="100"/>
        <c:noMultiLvlLbl val="0"/>
      </c:catAx>
      <c:valAx>
        <c:axId val="204569993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alpha val="99000"/>
              </a:schemeClr>
            </a:solidFill>
          </a:ln>
          <a:effectLst/>
        </c:spPr>
        <c:txPr>
          <a:bodyPr rot="-60000000" spcFirstLastPara="1" vertOverflow="ellipsis" vert="horz" wrap="square" anchor="ctr" anchorCtr="1"/>
          <a:lstStyle/>
          <a:p>
            <a:pPr>
              <a:defRPr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2045700895"/>
        <c:crosses val="autoZero"/>
        <c:crossBetween val="between"/>
        <c:majorUnit val="0.2"/>
      </c:valAx>
      <c:spPr>
        <a:noFill/>
        <a:ln>
          <a:noFill/>
        </a:ln>
        <a:effectLst/>
      </c:spPr>
    </c:plotArea>
    <c:plotVisOnly val="1"/>
    <c:dispBlanksAs val="gap"/>
    <c:showDLblsOverMax val="0"/>
  </c:chart>
  <c:spPr>
    <a:solidFill>
      <a:schemeClr val="bg1"/>
    </a:solidFill>
    <a:ln w="12700" cap="flat" cmpd="sng" algn="ctr">
      <a:solidFill>
        <a:schemeClr val="tx1"/>
      </a:solidFill>
      <a:round/>
    </a:ln>
    <a:effectLst/>
  </c:spPr>
  <c:txPr>
    <a:bodyPr/>
    <a:lstStyle/>
    <a:p>
      <a:pPr>
        <a:defRPr>
          <a:solidFill>
            <a:schemeClr val="tx1"/>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'QuestionPro  Analytics'!$B$28</c:f>
              <c:strCache>
                <c:ptCount val="1"/>
                <c:pt idx="0">
                  <c:v>No room overheat</c:v>
                </c:pt>
              </c:strCache>
            </c:strRef>
          </c:tx>
          <c:spPr>
            <a:solidFill>
              <a:schemeClr val="accent1"/>
            </a:solidFill>
            <a:ln>
              <a:noFill/>
            </a:ln>
            <a:effectLst/>
          </c:spPr>
          <c:invertIfNegative val="0"/>
          <c:dLbls>
            <c:dLbl>
              <c:idx val="0"/>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5C2-4B50-965B-3A4119A89F31}"/>
                </c:ext>
              </c:extLst>
            </c:dLbl>
            <c:dLbl>
              <c:idx val="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5C2-4B50-965B-3A4119A89F31}"/>
                </c:ext>
              </c:extLst>
            </c:dLbl>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'QuestionPro  Analytics'!$A$29:$A$30</c:f>
              <c:strCache>
                <c:ptCount val="2"/>
                <c:pt idx="0">
                  <c:v>EFUS Survey (2011) </c:v>
                </c:pt>
                <c:pt idx="1">
                  <c:v>Current survey (2023) </c:v>
                </c:pt>
              </c:strCache>
            </c:strRef>
          </c:cat>
          <c:val>
            <c:numRef>
              <c:f>'QuestionPro  Analytics'!$B$29:$B$30</c:f>
              <c:numCache>
                <c:formatCode>0%</c:formatCode>
                <c:ptCount val="2"/>
                <c:pt idx="0">
                  <c:v>0.79600000000000004</c:v>
                </c:pt>
                <c:pt idx="1">
                  <c:v>0.17799999999999999</c:v>
                </c:pt>
              </c:numCache>
            </c:numRef>
          </c:val>
          <c:extLst>
            <c:ext xmlns:c16="http://schemas.microsoft.com/office/drawing/2014/chart" uri="{C3380CC4-5D6E-409C-BE32-E72D297353CC}">
              <c16:uniqueId val="{00000002-45C2-4B50-965B-3A4119A89F31}"/>
            </c:ext>
          </c:extLst>
        </c:ser>
        <c:ser>
          <c:idx val="1"/>
          <c:order val="1"/>
          <c:tx>
            <c:strRef>
              <c:f>'QuestionPro  Analytics'!$C$28</c:f>
              <c:strCache>
                <c:ptCount val="1"/>
                <c:pt idx="0">
                  <c:v>Atleast one room or more overheat</c:v>
                </c:pt>
              </c:strCache>
            </c:strRef>
          </c:tx>
          <c:spPr>
            <a:solidFill>
              <a:srgbClr val="FF0000"/>
            </a:solidFill>
            <a:ln>
              <a:noFill/>
            </a:ln>
            <a:effectLst/>
          </c:spPr>
          <c:invertIfNegative val="0"/>
          <c:dLbls>
            <c:dLbl>
              <c:idx val="0"/>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5C2-4B50-965B-3A4119A89F31}"/>
                </c:ext>
              </c:extLst>
            </c:dLbl>
            <c:dLbl>
              <c:idx val="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5C2-4B50-965B-3A4119A89F31}"/>
                </c:ext>
              </c:extLst>
            </c:dLbl>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en-US"/>
              </a:p>
            </c:txPr>
            <c:dLblPos val="ct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'QuestionPro  Analytics'!$A$29:$A$30</c:f>
              <c:strCache>
                <c:ptCount val="2"/>
                <c:pt idx="0">
                  <c:v>EFUS Survey (2011) </c:v>
                </c:pt>
                <c:pt idx="1">
                  <c:v>Current survey (2023) </c:v>
                </c:pt>
              </c:strCache>
            </c:strRef>
          </c:cat>
          <c:val>
            <c:numRef>
              <c:f>'QuestionPro  Analytics'!$C$29:$C$30</c:f>
              <c:numCache>
                <c:formatCode>0%</c:formatCode>
                <c:ptCount val="2"/>
                <c:pt idx="0">
                  <c:v>0.20399999999999999</c:v>
                </c:pt>
                <c:pt idx="1">
                  <c:v>0.82199999999999995</c:v>
                </c:pt>
              </c:numCache>
            </c:numRef>
          </c:val>
          <c:extLst>
            <c:ext xmlns:c16="http://schemas.microsoft.com/office/drawing/2014/chart" uri="{C3380CC4-5D6E-409C-BE32-E72D297353CC}">
              <c16:uniqueId val="{00000005-45C2-4B50-965B-3A4119A89F31}"/>
            </c:ext>
          </c:extLst>
        </c:ser>
        <c:dLbls>
          <c:showLegendKey val="0"/>
          <c:showVal val="0"/>
          <c:showCatName val="0"/>
          <c:showSerName val="0"/>
          <c:showPercent val="0"/>
          <c:showBubbleSize val="0"/>
        </c:dLbls>
        <c:gapWidth val="150"/>
        <c:overlap val="100"/>
        <c:axId val="1364185680"/>
        <c:axId val="1360825312"/>
      </c:barChart>
      <c:catAx>
        <c:axId val="1364185680"/>
        <c:scaling>
          <c:orientation val="minMax"/>
        </c:scaling>
        <c:delete val="0"/>
        <c:axPos val="l"/>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100" b="1" i="0" u="none" strike="noStrike" kern="1200" baseline="0">
                <a:solidFill>
                  <a:schemeClr val="tx1"/>
                </a:solidFill>
                <a:latin typeface="+mn-lt"/>
                <a:ea typeface="+mn-ea"/>
                <a:cs typeface="+mn-cs"/>
              </a:defRPr>
            </a:pPr>
            <a:endParaRPr lang="en-US"/>
          </a:p>
        </c:txPr>
        <c:crossAx val="1360825312"/>
        <c:crosses val="autoZero"/>
        <c:auto val="1"/>
        <c:lblAlgn val="ctr"/>
        <c:lblOffset val="100"/>
        <c:noMultiLvlLbl val="0"/>
      </c:catAx>
      <c:valAx>
        <c:axId val="136082531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100" b="1" i="0" u="none" strike="noStrike" kern="1200" baseline="0" dirty="0">
                    <a:solidFill>
                      <a:schemeClr val="tx1"/>
                    </a:solidFill>
                  </a:rPr>
                  <a:t>Households percentage</a:t>
                </a:r>
              </a:p>
            </c:rich>
          </c:tx>
          <c:layout>
            <c:manualLayout>
              <c:xMode val="edge"/>
              <c:yMode val="edge"/>
              <c:x val="0.48738087481805226"/>
              <c:y val="0.75956515023827587"/>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crossAx val="13641856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1"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19050" cap="flat" cmpd="sng" algn="ctr">
      <a:solidFill>
        <a:schemeClr val="tx1"/>
      </a:solidFill>
      <a:round/>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solidFill>
                <a:latin typeface="Times New Roman" panose="02020603050405020304" pitchFamily="18" charset="0"/>
                <a:ea typeface="+mn-ea"/>
                <a:cs typeface="Times New Roman" panose="02020603050405020304" pitchFamily="18" charset="0"/>
              </a:defRPr>
            </a:pPr>
            <a:r>
              <a:rPr lang="en-GB" sz="1100" b="1"/>
              <a:t>Fan vs AC users</a:t>
            </a: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'Survey Report'!$Q$566</c:f>
              <c:strCache>
                <c:ptCount val="1"/>
                <c:pt idx="0">
                  <c:v>Fans users</c:v>
                </c:pt>
              </c:strCache>
            </c:strRef>
          </c:tx>
          <c:spPr>
            <a:solidFill>
              <a:srgbClr val="0070C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'Survey Report'!$R$565:$T$565</c:f>
              <c:strCache>
                <c:ptCount val="3"/>
                <c:pt idx="0">
                  <c:v>Survey (2011)</c:v>
                </c:pt>
                <c:pt idx="1">
                  <c:v>Survey (2023)</c:v>
                </c:pt>
                <c:pt idx="2">
                  <c:v>Survey (2025)</c:v>
                </c:pt>
              </c:strCache>
            </c:strRef>
          </c:cat>
          <c:val>
            <c:numRef>
              <c:f>'Survey Report'!$R$566:$T$566</c:f>
              <c:numCache>
                <c:formatCode>0%</c:formatCode>
                <c:ptCount val="3"/>
                <c:pt idx="0">
                  <c:v>0.43</c:v>
                </c:pt>
                <c:pt idx="1">
                  <c:v>0.69</c:v>
                </c:pt>
                <c:pt idx="2" formatCode="0.00%">
                  <c:v>0.72499999999999998</c:v>
                </c:pt>
              </c:numCache>
            </c:numRef>
          </c:val>
          <c:extLst>
            <c:ext xmlns:c16="http://schemas.microsoft.com/office/drawing/2014/chart" uri="{C3380CC4-5D6E-409C-BE32-E72D297353CC}">
              <c16:uniqueId val="{00000000-B8C5-4EAA-8D49-96FC20385DB0}"/>
            </c:ext>
          </c:extLst>
        </c:ser>
        <c:ser>
          <c:idx val="1"/>
          <c:order val="1"/>
          <c:tx>
            <c:strRef>
              <c:f>'Survey Report'!$Q$567</c:f>
              <c:strCache>
                <c:ptCount val="1"/>
                <c:pt idx="0">
                  <c:v>Air conditioner users</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'Survey Report'!$R$565:$T$565</c:f>
              <c:strCache>
                <c:ptCount val="3"/>
                <c:pt idx="0">
                  <c:v>Survey (2011)</c:v>
                </c:pt>
                <c:pt idx="1">
                  <c:v>Survey (2023)</c:v>
                </c:pt>
                <c:pt idx="2">
                  <c:v>Survey (2025)</c:v>
                </c:pt>
              </c:strCache>
            </c:strRef>
          </c:cat>
          <c:val>
            <c:numRef>
              <c:f>'Survey Report'!$R$567:$T$567</c:f>
              <c:numCache>
                <c:formatCode>0%</c:formatCode>
                <c:ptCount val="3"/>
                <c:pt idx="0">
                  <c:v>0.03</c:v>
                </c:pt>
                <c:pt idx="1">
                  <c:v>0.2</c:v>
                </c:pt>
                <c:pt idx="2">
                  <c:v>0.23</c:v>
                </c:pt>
              </c:numCache>
            </c:numRef>
          </c:val>
          <c:extLst>
            <c:ext xmlns:c16="http://schemas.microsoft.com/office/drawing/2014/chart" uri="{C3380CC4-5D6E-409C-BE32-E72D297353CC}">
              <c16:uniqueId val="{00000001-B8C5-4EAA-8D49-96FC20385DB0}"/>
            </c:ext>
          </c:extLst>
        </c:ser>
        <c:dLbls>
          <c:dLblPos val="outEnd"/>
          <c:showLegendKey val="0"/>
          <c:showVal val="1"/>
          <c:showCatName val="0"/>
          <c:showSerName val="0"/>
          <c:showPercent val="0"/>
          <c:showBubbleSize val="0"/>
        </c:dLbls>
        <c:gapWidth val="219"/>
        <c:overlap val="-27"/>
        <c:axId val="1078493520"/>
        <c:axId val="1078494000"/>
      </c:barChart>
      <c:catAx>
        <c:axId val="1078493520"/>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50" b="1" i="0" u="none" strike="noStrike" kern="1200" baseline="0">
                <a:solidFill>
                  <a:schemeClr val="tx1"/>
                </a:solidFill>
                <a:latin typeface="+mn-lt"/>
                <a:ea typeface="+mn-ea"/>
                <a:cs typeface="Times New Roman" panose="02020603050405020304" pitchFamily="18" charset="0"/>
              </a:defRPr>
            </a:pPr>
            <a:endParaRPr lang="en-US"/>
          </a:p>
        </c:txPr>
        <c:crossAx val="1078494000"/>
        <c:crosses val="autoZero"/>
        <c:auto val="1"/>
        <c:lblAlgn val="ctr"/>
        <c:lblOffset val="100"/>
        <c:noMultiLvlLbl val="0"/>
      </c:catAx>
      <c:valAx>
        <c:axId val="107849400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900" b="1" i="0" u="none" strike="noStrike" kern="1200" baseline="0">
                <a:solidFill>
                  <a:schemeClr val="tx1"/>
                </a:solidFill>
                <a:latin typeface="+mn-lt"/>
                <a:ea typeface="+mn-ea"/>
                <a:cs typeface="Times New Roman" panose="02020603050405020304" pitchFamily="18" charset="0"/>
              </a:defRPr>
            </a:pPr>
            <a:endParaRPr lang="en-US"/>
          </a:p>
        </c:txPr>
        <c:crossAx val="10784935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00" b="1" i="0" u="none" strike="noStrike" kern="1200" baseline="0">
              <a:solidFill>
                <a:schemeClr val="tx1"/>
              </a:solidFill>
              <a:latin typeface="+mn-lt"/>
              <a:ea typeface="+mn-ea"/>
              <a:cs typeface="Times New Roman" panose="02020603050405020304" pitchFamily="18" charset="0"/>
            </a:defRPr>
          </a:pPr>
          <a:endParaRPr lang="en-US"/>
        </a:p>
      </c:txPr>
    </c:legend>
    <c:plotVisOnly val="1"/>
    <c:dispBlanksAs val="gap"/>
    <c:showDLblsOverMax val="0"/>
  </c:chart>
  <c:spPr>
    <a:solidFill>
      <a:schemeClr val="bg1"/>
    </a:solidFill>
    <a:ln w="12700" cap="flat" cmpd="sng" algn="ctr">
      <a:solidFill>
        <a:schemeClr val="tx1"/>
      </a:solidFill>
      <a:round/>
    </a:ln>
    <a:effectLst/>
  </c:spPr>
  <c:txPr>
    <a:bodyPr/>
    <a:lstStyle/>
    <a:p>
      <a:pPr>
        <a:defRPr>
          <a:solidFill>
            <a:schemeClr val="tx1"/>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Column2</c:v>
                </c:pt>
              </c:strCache>
            </c:strRef>
          </c:tx>
          <c:spPr>
            <a:solidFill>
              <a:srgbClr val="10D8EF"/>
            </a:solidFill>
            <a:ln>
              <a:noFill/>
            </a:ln>
            <a:effectLst/>
          </c:spPr>
          <c:invertIfNegative val="0"/>
          <c:dLbls>
            <c:dLbl>
              <c:idx val="3"/>
              <c:layout>
                <c:manualLayout>
                  <c:x val="-4.5253286525081982E-2"/>
                  <c:y val="8.5616106479470752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364-4555-97FD-6E625A827545}"/>
                </c:ext>
              </c:extLst>
            </c:dLbl>
            <c:dLbl>
              <c:idx val="4"/>
              <c:layout>
                <c:manualLayout>
                  <c:x val="-6.581210040281818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364-4555-97FD-6E625A827545}"/>
                </c:ext>
              </c:extLst>
            </c:dLbl>
            <c:dLbl>
              <c:idx val="5"/>
              <c:layout>
                <c:manualLayout>
                  <c:x val="-5.6232009179585554E-2"/>
                  <c:y val="-2.140402661986788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364-4555-97FD-6E625A827545}"/>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bg2">
                        <a:lumMod val="10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Q6 Energy Advice Requested</c:v>
                </c:pt>
                <c:pt idx="1">
                  <c:v>Q5 Customer Service</c:v>
                </c:pt>
                <c:pt idx="2">
                  <c:v>Q4 Communication</c:v>
                </c:pt>
                <c:pt idx="3">
                  <c:v>Q3 Information &amp; Education</c:v>
                </c:pt>
                <c:pt idx="4">
                  <c:v>Q2 Poject Success</c:v>
                </c:pt>
                <c:pt idx="5">
                  <c:v>Q1 Energy Impact</c:v>
                </c:pt>
              </c:strCache>
            </c:strRef>
          </c:cat>
          <c:val>
            <c:numRef>
              <c:f>Sheet1!$B$2:$B$7</c:f>
              <c:numCache>
                <c:formatCode>0%</c:formatCode>
                <c:ptCount val="6"/>
                <c:pt idx="0">
                  <c:v>0.59</c:v>
                </c:pt>
                <c:pt idx="1">
                  <c:v>0.44</c:v>
                </c:pt>
                <c:pt idx="2">
                  <c:v>0.42</c:v>
                </c:pt>
                <c:pt idx="3">
                  <c:v>0.3</c:v>
                </c:pt>
                <c:pt idx="4">
                  <c:v>0.44</c:v>
                </c:pt>
                <c:pt idx="5">
                  <c:v>0.37</c:v>
                </c:pt>
              </c:numCache>
            </c:numRef>
          </c:val>
          <c:extLst>
            <c:ext xmlns:c16="http://schemas.microsoft.com/office/drawing/2014/chart" uri="{C3380CC4-5D6E-409C-BE32-E72D297353CC}">
              <c16:uniqueId val="{00000000-C9AA-4554-A8EC-54A3DB5162B4}"/>
            </c:ext>
          </c:extLst>
        </c:ser>
        <c:ser>
          <c:idx val="1"/>
          <c:order val="1"/>
          <c:tx>
            <c:strRef>
              <c:f>Sheet1!$C$1</c:f>
              <c:strCache>
                <c:ptCount val="1"/>
                <c:pt idx="0">
                  <c:v>Column1</c:v>
                </c:pt>
              </c:strCache>
            </c:strRef>
          </c:tx>
          <c:spPr>
            <a:solidFill>
              <a:schemeClr val="accent2"/>
            </a:solidFill>
            <a:ln>
              <a:noFill/>
            </a:ln>
            <a:effectLst/>
          </c:spPr>
          <c:invertIfNegative val="0"/>
          <c:dPt>
            <c:idx val="1"/>
            <c:invertIfNegative val="0"/>
            <c:bubble3D val="0"/>
            <c:spPr>
              <a:solidFill>
                <a:schemeClr val="accent6"/>
              </a:solidFill>
              <a:ln>
                <a:noFill/>
              </a:ln>
              <a:effectLst/>
            </c:spPr>
            <c:extLst>
              <c:ext xmlns:c16="http://schemas.microsoft.com/office/drawing/2014/chart" uri="{C3380CC4-5D6E-409C-BE32-E72D297353CC}">
                <c16:uniqueId val="{00000005-4364-4555-97FD-6E625A827545}"/>
              </c:ext>
            </c:extLst>
          </c:dPt>
          <c:dPt>
            <c:idx val="2"/>
            <c:invertIfNegative val="0"/>
            <c:bubble3D val="0"/>
            <c:spPr>
              <a:solidFill>
                <a:schemeClr val="accent6"/>
              </a:solidFill>
              <a:ln>
                <a:noFill/>
              </a:ln>
              <a:effectLst/>
            </c:spPr>
            <c:extLst>
              <c:ext xmlns:c16="http://schemas.microsoft.com/office/drawing/2014/chart" uri="{C3380CC4-5D6E-409C-BE32-E72D297353CC}">
                <c16:uniqueId val="{00000004-4364-4555-97FD-6E625A827545}"/>
              </c:ext>
            </c:extLst>
          </c:dPt>
          <c:dPt>
            <c:idx val="3"/>
            <c:invertIfNegative val="0"/>
            <c:bubble3D val="0"/>
            <c:spPr>
              <a:solidFill>
                <a:schemeClr val="accent6"/>
              </a:solidFill>
              <a:ln>
                <a:noFill/>
              </a:ln>
              <a:effectLst/>
            </c:spPr>
            <c:extLst>
              <c:ext xmlns:c16="http://schemas.microsoft.com/office/drawing/2014/chart" uri="{C3380CC4-5D6E-409C-BE32-E72D297353CC}">
                <c16:uniqueId val="{00000003-4364-4555-97FD-6E625A827545}"/>
              </c:ext>
            </c:extLst>
          </c:dPt>
          <c:dPt>
            <c:idx val="4"/>
            <c:invertIfNegative val="0"/>
            <c:bubble3D val="0"/>
            <c:spPr>
              <a:solidFill>
                <a:schemeClr val="accent6"/>
              </a:solidFill>
              <a:ln>
                <a:noFill/>
              </a:ln>
              <a:effectLst/>
            </c:spPr>
            <c:extLst>
              <c:ext xmlns:c16="http://schemas.microsoft.com/office/drawing/2014/chart" uri="{C3380CC4-5D6E-409C-BE32-E72D297353CC}">
                <c16:uniqueId val="{00000002-4364-4555-97FD-6E625A827545}"/>
              </c:ext>
            </c:extLst>
          </c:dPt>
          <c:dPt>
            <c:idx val="5"/>
            <c:invertIfNegative val="0"/>
            <c:bubble3D val="0"/>
            <c:spPr>
              <a:solidFill>
                <a:schemeClr val="accent6"/>
              </a:solidFill>
              <a:ln>
                <a:noFill/>
              </a:ln>
              <a:effectLst/>
            </c:spPr>
            <c:extLst>
              <c:ext xmlns:c16="http://schemas.microsoft.com/office/drawing/2014/chart" uri="{C3380CC4-5D6E-409C-BE32-E72D297353CC}">
                <c16:uniqueId val="{00000001-4364-4555-97FD-6E625A827545}"/>
              </c:ext>
            </c:extLst>
          </c:dPt>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lumMod val="75000"/>
                        <a:lumOff val="25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Q6 Energy Advice Requested</c:v>
                </c:pt>
                <c:pt idx="1">
                  <c:v>Q5 Customer Service</c:v>
                </c:pt>
                <c:pt idx="2">
                  <c:v>Q4 Communication</c:v>
                </c:pt>
                <c:pt idx="3">
                  <c:v>Q3 Information &amp; Education</c:v>
                </c:pt>
                <c:pt idx="4">
                  <c:v>Q2 Poject Success</c:v>
                </c:pt>
                <c:pt idx="5">
                  <c:v>Q1 Energy Impact</c:v>
                </c:pt>
              </c:strCache>
            </c:strRef>
          </c:cat>
          <c:val>
            <c:numRef>
              <c:f>Sheet1!$C$2:$C$7</c:f>
              <c:numCache>
                <c:formatCode>0</c:formatCode>
                <c:ptCount val="6"/>
                <c:pt idx="1">
                  <c:v>4</c:v>
                </c:pt>
                <c:pt idx="2">
                  <c:v>4</c:v>
                </c:pt>
                <c:pt idx="3">
                  <c:v>1</c:v>
                </c:pt>
                <c:pt idx="4">
                  <c:v>4</c:v>
                </c:pt>
                <c:pt idx="5">
                  <c:v>3</c:v>
                </c:pt>
              </c:numCache>
            </c:numRef>
          </c:val>
          <c:extLst>
            <c:ext xmlns:c16="http://schemas.microsoft.com/office/drawing/2014/chart" uri="{C3380CC4-5D6E-409C-BE32-E72D297353CC}">
              <c16:uniqueId val="{00000000-4364-4555-97FD-6E625A827545}"/>
            </c:ext>
          </c:extLst>
        </c:ser>
        <c:dLbls>
          <c:showLegendKey val="0"/>
          <c:showVal val="0"/>
          <c:showCatName val="0"/>
          <c:showSerName val="0"/>
          <c:showPercent val="0"/>
          <c:showBubbleSize val="0"/>
        </c:dLbls>
        <c:gapWidth val="162"/>
        <c:axId val="95066239"/>
        <c:axId val="95067679"/>
      </c:barChart>
      <c:catAx>
        <c:axId val="9506623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Libre Franklin" pitchFamily="2" charset="0"/>
                <a:ea typeface="+mn-ea"/>
                <a:cs typeface="+mn-cs"/>
              </a:defRPr>
            </a:pPr>
            <a:endParaRPr lang="en-US"/>
          </a:p>
        </c:txPr>
        <c:crossAx val="95067679"/>
        <c:crosses val="autoZero"/>
        <c:auto val="1"/>
        <c:lblAlgn val="ctr"/>
        <c:lblOffset val="100"/>
        <c:noMultiLvlLbl val="0"/>
      </c:catAx>
      <c:valAx>
        <c:axId val="95067679"/>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S"/>
          </a:p>
        </c:txPr>
        <c:crossAx val="95066239"/>
        <c:crosses val="autoZero"/>
        <c:crossBetween val="between"/>
        <c:majorUnit val="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Sheet1!$B$1</c:f>
              <c:strCache>
                <c:ptCount val="1"/>
                <c:pt idx="0">
                  <c:v>Column3</c:v>
                </c:pt>
              </c:strCache>
            </c:strRef>
          </c:tx>
          <c:spPr>
            <a:solidFill>
              <a:srgbClr val="10D8E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bg2">
                        <a:lumMod val="10000"/>
                      </a:schemeClr>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Sheet1!$A$2:$A$9</c:f>
              <c:strCache>
                <c:ptCount val="8"/>
                <c:pt idx="0">
                  <c:v>Currently Receiving SEG</c:v>
                </c:pt>
                <c:pt idx="1">
                  <c:v>Change Provider</c:v>
                </c:pt>
                <c:pt idx="2">
                  <c:v>Complaint Support</c:v>
                </c:pt>
                <c:pt idx="3">
                  <c:v>Heating or Hot Water Programming</c:v>
                </c:pt>
                <c:pt idx="4">
                  <c:v>Product Familiarisation</c:v>
                </c:pt>
                <c:pt idx="5">
                  <c:v>Tariff Assistance</c:v>
                </c:pt>
                <c:pt idx="6">
                  <c:v>SEG Application</c:v>
                </c:pt>
                <c:pt idx="7">
                  <c:v>Contacted More Than Once</c:v>
                </c:pt>
              </c:strCache>
            </c:strRef>
          </c:cat>
          <c:val>
            <c:numRef>
              <c:f>Sheet1!$B$2:$B$9</c:f>
              <c:numCache>
                <c:formatCode>0%</c:formatCode>
                <c:ptCount val="8"/>
                <c:pt idx="0">
                  <c:v>0.16326530612244897</c:v>
                </c:pt>
                <c:pt idx="1">
                  <c:v>0.22448979591836735</c:v>
                </c:pt>
                <c:pt idx="2">
                  <c:v>0.26530612244897961</c:v>
                </c:pt>
                <c:pt idx="3">
                  <c:v>0.26530612244897961</c:v>
                </c:pt>
                <c:pt idx="4">
                  <c:v>0.32653061224489793</c:v>
                </c:pt>
                <c:pt idx="5">
                  <c:v>0.46938775510204084</c:v>
                </c:pt>
                <c:pt idx="6">
                  <c:v>0.63265306122448983</c:v>
                </c:pt>
                <c:pt idx="7">
                  <c:v>0.67346938775510201</c:v>
                </c:pt>
              </c:numCache>
            </c:numRef>
          </c:val>
          <c:extLst>
            <c:ext xmlns:c16="http://schemas.microsoft.com/office/drawing/2014/chart" uri="{C3380CC4-5D6E-409C-BE32-E72D297353CC}">
              <c16:uniqueId val="{00000000-C9AA-4554-A8EC-54A3DB5162B4}"/>
            </c:ext>
          </c:extLst>
        </c:ser>
        <c:dLbls>
          <c:showLegendKey val="0"/>
          <c:showVal val="0"/>
          <c:showCatName val="0"/>
          <c:showSerName val="0"/>
          <c:showPercent val="0"/>
          <c:showBubbleSize val="0"/>
        </c:dLbls>
        <c:gapWidth val="162"/>
        <c:overlap val="100"/>
        <c:axId val="95066239"/>
        <c:axId val="95067679"/>
      </c:barChart>
      <c:catAx>
        <c:axId val="9506623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Libre Franklin" pitchFamily="2" charset="0"/>
                <a:ea typeface="+mn-ea"/>
                <a:cs typeface="+mn-cs"/>
              </a:defRPr>
            </a:pPr>
            <a:endParaRPr lang="en-US"/>
          </a:p>
        </c:txPr>
        <c:crossAx val="95067679"/>
        <c:crosses val="autoZero"/>
        <c:auto val="1"/>
        <c:lblAlgn val="ctr"/>
        <c:lblOffset val="100"/>
        <c:noMultiLvlLbl val="0"/>
      </c:catAx>
      <c:valAx>
        <c:axId val="95067679"/>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S"/>
          </a:p>
        </c:txPr>
        <c:crossAx val="95066239"/>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Sheet1!$H$4</c:f>
              <c:strCache>
                <c:ptCount val="1"/>
                <c:pt idx="0">
                  <c:v>%</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45C-4E11-BD40-F9784F4A5B9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45C-4E11-BD40-F9784F4A5B9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45C-4E11-BD40-F9784F4A5B92}"/>
              </c:ext>
            </c:extLst>
          </c:dPt>
          <c:dLbls>
            <c:dLbl>
              <c:idx val="0"/>
              <c:layout>
                <c:manualLayout>
                  <c:x val="-0.1125275458894099"/>
                  <c:y val="-0.16666198613319783"/>
                </c:manualLayout>
              </c:layout>
              <c:tx>
                <c:rich>
                  <a:bodyPr rot="0" spcFirstLastPara="1" vertOverflow="ellipsis" vert="horz" wrap="square" lIns="38100" tIns="19050" rIns="38100" bIns="19050" anchor="ctr" anchorCtr="0">
                    <a:spAutoFit/>
                  </a:bodyPr>
                  <a:lstStyle/>
                  <a:p>
                    <a:pPr algn="ctr" rtl="0">
                      <a:defRPr lang="en-US" sz="1200" b="0" i="0" u="none" strike="noStrike" kern="1200" baseline="0">
                        <a:solidFill>
                          <a:prstClr val="black">
                            <a:lumMod val="75000"/>
                            <a:lumOff val="25000"/>
                          </a:prstClr>
                        </a:solidFill>
                        <a:latin typeface="Abadi Extra Light" panose="020B0204020104020204" pitchFamily="34" charset="0"/>
                        <a:ea typeface="+mn-ea"/>
                        <a:cs typeface="+mn-cs"/>
                      </a:defRPr>
                    </a:pPr>
                    <a:r>
                      <a:rPr lang="en-US" baseline="0">
                        <a:solidFill>
                          <a:schemeClr val="bg1"/>
                        </a:solidFill>
                      </a:rPr>
                      <a:t>Private market, </a:t>
                    </a:r>
                    <a:fld id="{2FD9B0FF-1A72-4702-A898-4000C8A7B138}" type="VALUE">
                      <a:rPr lang="en-US" baseline="0">
                        <a:solidFill>
                          <a:schemeClr val="bg1"/>
                        </a:solidFill>
                      </a:rPr>
                      <a:pPr algn="ctr" rtl="0">
                        <a:defRPr lang="en-US" sz="1200">
                          <a:solidFill>
                            <a:prstClr val="black">
                              <a:lumMod val="75000"/>
                              <a:lumOff val="25000"/>
                            </a:prstClr>
                          </a:solidFill>
                          <a:latin typeface="Abadi Extra Light" panose="020B0204020104020204" pitchFamily="34" charset="0"/>
                        </a:defRPr>
                      </a:pPr>
                      <a:t>[VALUE]</a:t>
                    </a:fld>
                    <a:endParaRPr lang="en-US" baseline="0">
                      <a:solidFill>
                        <a:schemeClr val="bg1"/>
                      </a:solidFill>
                    </a:endParaRPr>
                  </a:p>
                </c:rich>
              </c:tx>
              <c:spPr>
                <a:noFill/>
                <a:ln>
                  <a:noFill/>
                </a:ln>
                <a:effectLst/>
              </c:spPr>
              <c:txPr>
                <a:bodyPr rot="0" spcFirstLastPara="1" vertOverflow="ellipsis" vert="horz" wrap="square" lIns="38100" tIns="19050" rIns="38100" bIns="19050" anchor="ctr" anchorCtr="0">
                  <a:spAutoFit/>
                </a:bodyPr>
                <a:lstStyle/>
                <a:p>
                  <a:pPr algn="ctr" rtl="0">
                    <a:defRPr lang="en-US" sz="1200" b="0" i="0" u="none" strike="noStrike" kern="1200" baseline="0">
                      <a:solidFill>
                        <a:prstClr val="black">
                          <a:lumMod val="75000"/>
                          <a:lumOff val="25000"/>
                        </a:prstClr>
                      </a:solidFill>
                      <a:latin typeface="Abadi Extra Light" panose="020B0204020104020204" pitchFamily="34" charset="0"/>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545C-4E11-BD40-F9784F4A5B92}"/>
                </c:ext>
              </c:extLst>
            </c:dLbl>
            <c:dLbl>
              <c:idx val="1"/>
              <c:tx>
                <c:rich>
                  <a:bodyPr rot="0" spcFirstLastPara="1" vertOverflow="ellipsis" vert="horz" wrap="square" lIns="38100" tIns="19050" rIns="38100" bIns="19050" anchor="ctr" anchorCtr="1">
                    <a:spAutoFit/>
                  </a:bodyPr>
                  <a:lstStyle/>
                  <a:p>
                    <a:pPr>
                      <a:defRPr lang="en-US" sz="1200" b="0" i="0" u="none" strike="noStrike" kern="1200" baseline="0">
                        <a:solidFill>
                          <a:prstClr val="black">
                            <a:lumMod val="75000"/>
                            <a:lumOff val="25000"/>
                          </a:prstClr>
                        </a:solidFill>
                        <a:latin typeface="Abadi Extra Light" panose="020B0204020104020204" pitchFamily="34" charset="0"/>
                        <a:ea typeface="+mn-ea"/>
                        <a:cs typeface="+mn-cs"/>
                      </a:defRPr>
                    </a:pPr>
                    <a:fld id="{687597EB-DF01-4135-839A-541B2DA9932A}" type="CATEGORYNAME">
                      <a:rPr lang="en-US">
                        <a:solidFill>
                          <a:schemeClr val="bg1"/>
                        </a:solidFill>
                      </a:rPr>
                      <a:pPr>
                        <a:defRPr lang="en-US" sz="1200">
                          <a:solidFill>
                            <a:prstClr val="black">
                              <a:lumMod val="75000"/>
                              <a:lumOff val="25000"/>
                            </a:prstClr>
                          </a:solidFill>
                          <a:latin typeface="Abadi Extra Light" panose="020B0204020104020204" pitchFamily="34" charset="0"/>
                        </a:defRPr>
                      </a:pPr>
                      <a:t>[CATEGORY NAME]</a:t>
                    </a:fld>
                    <a:r>
                      <a:rPr lang="en-US" baseline="0">
                        <a:solidFill>
                          <a:schemeClr val="bg1"/>
                        </a:solidFill>
                      </a:rPr>
                      <a:t>, </a:t>
                    </a:r>
                    <a:fld id="{53141D47-A074-407E-83B7-9C1143C95C3E}" type="VALUE">
                      <a:rPr lang="en-US" baseline="0">
                        <a:solidFill>
                          <a:schemeClr val="bg1"/>
                        </a:solidFill>
                      </a:rPr>
                      <a:pPr>
                        <a:defRPr lang="en-US" sz="1200">
                          <a:solidFill>
                            <a:prstClr val="black">
                              <a:lumMod val="75000"/>
                              <a:lumOff val="25000"/>
                            </a:prstClr>
                          </a:solidFill>
                          <a:latin typeface="Abadi Extra Light" panose="020B0204020104020204" pitchFamily="34" charset="0"/>
                        </a:defRPr>
                      </a:pPr>
                      <a:t>[VALUE]</a:t>
                    </a:fld>
                    <a:endParaRPr lang="en-US" baseline="0">
                      <a:solidFill>
                        <a:schemeClr val="bg1"/>
                      </a:solidFill>
                    </a:endParaRPr>
                  </a:p>
                </c:rich>
              </c:tx>
              <c:spPr>
                <a:noFill/>
                <a:ln>
                  <a:noFill/>
                </a:ln>
                <a:effectLst/>
              </c:spPr>
              <c:txPr>
                <a:bodyPr rot="0" spcFirstLastPara="1" vertOverflow="ellipsis" vert="horz" wrap="square" lIns="38100" tIns="19050" rIns="38100" bIns="19050" anchor="ctr" anchorCtr="1">
                  <a:spAutoFit/>
                </a:bodyPr>
                <a:lstStyle/>
                <a:p>
                  <a:pPr>
                    <a:defRPr lang="en-US" sz="1200" b="0" i="0" u="none" strike="noStrike" kern="1200" baseline="0">
                      <a:solidFill>
                        <a:prstClr val="black">
                          <a:lumMod val="75000"/>
                          <a:lumOff val="25000"/>
                        </a:prstClr>
                      </a:solidFill>
                      <a:latin typeface="Abadi Extra Light" panose="020B0204020104020204" pitchFamily="34" charset="0"/>
                      <a:ea typeface="+mn-ea"/>
                      <a:cs typeface="+mn-cs"/>
                    </a:defRPr>
                  </a:pPr>
                  <a:endParaRPr lang="en-US"/>
                </a:p>
              </c:txPr>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545C-4E11-BD40-F9784F4A5B92}"/>
                </c:ext>
              </c:extLst>
            </c:dLbl>
            <c:dLbl>
              <c:idx val="2"/>
              <c:tx>
                <c:rich>
                  <a:bodyPr/>
                  <a:lstStyle/>
                  <a:p>
                    <a:fld id="{F7AE8B80-5C64-488E-A083-C9ED8FE50A76}" type="CATEGORYNAME">
                      <a:rPr lang="en-US" sz="1200">
                        <a:solidFill>
                          <a:schemeClr val="bg1"/>
                        </a:solidFill>
                        <a:latin typeface="Abadi Extra Light" panose="020B0204020104020204" pitchFamily="34" charset="0"/>
                      </a:rPr>
                      <a:pPr/>
                      <a:t>[CATEGORY NAME]</a:t>
                    </a:fld>
                    <a:r>
                      <a:rPr lang="en-US" sz="1200" baseline="0">
                        <a:solidFill>
                          <a:schemeClr val="bg1"/>
                        </a:solidFill>
                        <a:latin typeface="Abadi Extra Light" panose="020B0204020104020204" pitchFamily="34" charset="0"/>
                      </a:rPr>
                      <a:t>, </a:t>
                    </a:r>
                    <a:fld id="{6CE1002D-CDE9-46BC-AB63-41B64454BA63}" type="VALUE">
                      <a:rPr lang="en-US" sz="1200" baseline="0">
                        <a:solidFill>
                          <a:schemeClr val="bg1"/>
                        </a:solidFill>
                        <a:latin typeface="Abadi Extra Light" panose="020B0204020104020204" pitchFamily="34" charset="0"/>
                      </a:rPr>
                      <a:pPr/>
                      <a:t>[VALUE]</a:t>
                    </a:fld>
                    <a:endParaRPr lang="en-US" sz="1200" baseline="0">
                      <a:solidFill>
                        <a:schemeClr val="bg1"/>
                      </a:solidFill>
                      <a:latin typeface="Abadi Extra Light" panose="020B0204020104020204" pitchFamily="34" charset="0"/>
                    </a:endParaRP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545C-4E11-BD40-F9784F4A5B9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0"/>
            <c:showBubbleSize val="0"/>
            <c:showLeaderLines val="0"/>
            <c:extLst>
              <c:ext xmlns:c15="http://schemas.microsoft.com/office/drawing/2012/chart" uri="{CE6537A1-D6FC-4f65-9D91-7224C49458BB}"/>
            </c:extLst>
          </c:dLbls>
          <c:cat>
            <c:strRef>
              <c:f>Sheet1!$G$5:$G$7</c:f>
              <c:strCache>
                <c:ptCount val="3"/>
                <c:pt idx="0">
                  <c:v>Private market (England)</c:v>
                </c:pt>
                <c:pt idx="1">
                  <c:v>Social housing</c:v>
                </c:pt>
                <c:pt idx="2">
                  <c:v>Local authority housing</c:v>
                </c:pt>
              </c:strCache>
            </c:strRef>
          </c:cat>
          <c:val>
            <c:numRef>
              <c:f>Sheet1!$H$5:$H$7</c:f>
              <c:numCache>
                <c:formatCode>0%</c:formatCode>
                <c:ptCount val="3"/>
                <c:pt idx="0">
                  <c:v>0.35</c:v>
                </c:pt>
                <c:pt idx="1">
                  <c:v>0.47</c:v>
                </c:pt>
                <c:pt idx="2">
                  <c:v>0.19</c:v>
                </c:pt>
              </c:numCache>
            </c:numRef>
          </c:val>
          <c:extLst>
            <c:ext xmlns:c16="http://schemas.microsoft.com/office/drawing/2014/chart" uri="{C3380CC4-5D6E-409C-BE32-E72D297353CC}">
              <c16:uniqueId val="{00000006-545C-4E11-BD40-F9784F4A5B92}"/>
            </c:ext>
          </c:extLst>
        </c:ser>
        <c:dLbls>
          <c:dLblPos val="outEnd"/>
          <c:showLegendKey val="0"/>
          <c:showVal val="1"/>
          <c:showCatName val="0"/>
          <c:showSerName val="0"/>
          <c:showPercent val="0"/>
          <c:showBubbleSize val="0"/>
          <c:showLeaderLines val="0"/>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modernComment_7FFFF86E_A3742F4E.xml><?xml version="1.0" encoding="utf-8"?>
<p188:cmLst xmlns:a="http://schemas.openxmlformats.org/drawingml/2006/main" xmlns:r="http://schemas.openxmlformats.org/officeDocument/2006/relationships" xmlns:p188="http://schemas.microsoft.com/office/powerpoint/2018/8/main">
  <p188:cm id="{41CE09EC-8BB3-4DFA-B6B4-C13D9C98DCD1}" authorId="{7D2F783D-0B13-0ACB-2FF8-EDBE27174975}" status="resolved" created="2026-06-21T16:18:42.497">
    <pc:sldMkLst xmlns:pc="http://schemas.microsoft.com/office/powerpoint/2013/main/command">
      <pc:docMk/>
      <pc:sldMk cId="1075640008" sldId="2147481689"/>
    </pc:sldMkLst>
    <p188:replyLst>
      <p188:reply id="{5E1A434D-2279-4B2F-8570-92892A53C08F}" authorId="{7D2F783D-0B13-0ACB-2FF8-EDBE27174975}" created="2026-06-21T16:19:26.203">
        <p188:txBody>
          <a:bodyPr/>
          <a:lstStyle/>
          <a:p>
            <a:r>
              <a:rPr lang="en-GB"/>
              <a:t>Also needs combining/aligning with slide below</a:t>
            </a:r>
          </a:p>
        </p188:txBody>
      </p188:reply>
    </p188:replyLst>
    <p188:txBody>
      <a:bodyPr/>
      <a:lstStyle/>
      <a:p>
        <a:r>
          <a:rPr lang="en-GB"/>
          <a:t>[@Jen Honour] - a mirror/hark back to Slide 9 - this time with the key actions/next steps we want clients to take - and how Netmax manages the journey for them….
Include Compliance Review - do you know how you map against the requirements of regulation? Do you know your regulatory contact? Do you have the data required for reporting? DO you know the full extent of your heat network portfolio?</a:t>
        </a:r>
      </a:p>
    </p188:txBody>
  </p188:cm>
  <p188:cm id="{BE646DE1-C0E2-4826-8241-CEE724F98053}" authorId="{7D2F783D-0B13-0ACB-2FF8-EDBE27174975}" created="2026-06-23T07:52:05.175">
    <pc:sldMkLst xmlns:pc="http://schemas.microsoft.com/office/powerpoint/2013/main/command">
      <pc:docMk/>
      <pc:sldMk cId="2024780953" sldId="2147481710"/>
    </pc:sldMkLst>
    <p188:txBody>
      <a:bodyPr/>
      <a:lstStyle/>
      <a:p>
        <a:r>
          <a:rPr lang="en-GB"/>
          <a:t>[@Jen Honour] / [@Sam Lawrenson]  - can we get a screengrab example of a RRR report page to bring this to life?</a:t>
        </a:r>
      </a:p>
    </p188:txBody>
  </p188:cm>
</p188:cmLst>
</file>

<file path=ppt/comments/modernComment_7FFFF858_FB69EB69.xml><?xml version="1.0" encoding="utf-8"?>
<p188:cmLst xmlns:a="http://schemas.openxmlformats.org/drawingml/2006/main" xmlns:r="http://schemas.openxmlformats.org/officeDocument/2006/relationships" xmlns:p188="http://schemas.microsoft.com/office/powerpoint/2018/8/main">
  <p188:cm id="{D55FAF2B-0CBC-4B17-B249-EBBEDEFD2ED3}" authorId="{7D2F783D-0B13-0ACB-2FF8-EDBE27174975}" created="2026-06-21T16:05:04.598">
    <pc:sldMkLst xmlns:pc="http://schemas.microsoft.com/office/powerpoint/2013/main/command">
      <pc:docMk/>
      <pc:sldMk cId="3241174485" sldId="2147481688"/>
    </pc:sldMkLst>
    <p188:replyLst>
      <p188:reply id="{832C4DBB-A594-4DE4-8886-E0A5737DE2FE}" authorId="{7D2F783D-0B13-0ACB-2FF8-EDBE27174975}" created="2026-06-21T16:15:09.330">
        <p188:txBody>
          <a:bodyPr/>
          <a:lstStyle/>
          <a:p>
            <a:r>
              <a:rPr lang="en-GB"/>
              <a:t>Would also be good to include a reference in here to Compliance Reviews - maybe via asking a question ‘Do you know how you map against the requirements of regulation’?</a:t>
            </a:r>
          </a:p>
        </p188:txBody>
      </p188:reply>
    </p188:replyLst>
    <p188:txBody>
      <a:bodyPr/>
      <a:lstStyle/>
      <a:p>
        <a:r>
          <a:rPr lang="en-GB"/>
          <a:t>[@Jen Honour]  - placeholder slide -add a journey to compliance visual with key dates and milestones - so far, ramping up to Registration Deadlines (also include reporting deadlines)</a:t>
        </a:r>
      </a:p>
    </p188:txBody>
  </p188:cm>
</p188:cmLst>
</file>

<file path=ppt/comments/modernComment_7FFFF859_476D59C1.xml><?xml version="1.0" encoding="utf-8"?>
<p188:cmLst xmlns:a="http://schemas.openxmlformats.org/drawingml/2006/main" xmlns:r="http://schemas.openxmlformats.org/officeDocument/2006/relationships" xmlns:p188="http://schemas.microsoft.com/office/powerpoint/2018/8/main">
  <p188:cm id="{EA0B78A8-8C51-4A55-A046-1F18B68D19B4}" authorId="{7D2F783D-0B13-0ACB-2FF8-EDBE27174975}" status="resolved" created="2026-06-21T16:18:42.497">
    <pc:sldMkLst xmlns:pc="http://schemas.microsoft.com/office/powerpoint/2013/main/command">
      <pc:docMk/>
      <pc:sldMk cId="1075640008" sldId="2147481689"/>
    </pc:sldMkLst>
    <p188:replyLst>
      <p188:reply id="{5E1A434D-2279-4B2F-8570-92892A53C08F}" authorId="{7D2F783D-0B13-0ACB-2FF8-EDBE27174975}" created="2026-06-21T16:19:26.203">
        <p188:txBody>
          <a:bodyPr/>
          <a:lstStyle/>
          <a:p>
            <a:r>
              <a:rPr lang="en-GB"/>
              <a:t>Also needs combining/aligning with slide below</a:t>
            </a:r>
          </a:p>
        </p188:txBody>
      </p188:reply>
    </p188:replyLst>
    <p188:txBody>
      <a:bodyPr/>
      <a:lstStyle/>
      <a:p>
        <a:r>
          <a:rPr lang="en-GB"/>
          <a:t>[@Jen Honour] - a mirror/hark back to Slide 9 - this time with the key actions/next steps we want clients to take - and how Netmax manages the journey for them….
Include Compliance Review - do you know how you map against the requirements of regulation? Do you know your regulatory contact? Do you have the data required for reporting? DO you know the full extent of your heat network portfolio?</a:t>
        </a:r>
      </a:p>
    </p188:txBody>
  </p188:cm>
</p188:cmLst>
</file>

<file path=ppt/comments/modernComment_7FFFF872_4311B9A6.xml><?xml version="1.0" encoding="utf-8"?>
<p188:cmLst xmlns:a="http://schemas.openxmlformats.org/drawingml/2006/main" xmlns:r="http://schemas.openxmlformats.org/officeDocument/2006/relationships" xmlns:p188="http://schemas.microsoft.com/office/powerpoint/2018/8/main">
  <p188:cm id="{4C9BD19C-FB99-452A-8513-6CB0B38DBF88}" authorId="{7D2F783D-0B13-0ACB-2FF8-EDBE27174975}" created="2026-06-21T16:05:04.598">
    <pc:sldMkLst xmlns:pc="http://schemas.microsoft.com/office/powerpoint/2013/main/command">
      <pc:docMk/>
      <pc:sldMk cId="3241174485" sldId="2147481688"/>
    </pc:sldMkLst>
    <p188:replyLst>
      <p188:reply id="{832C4DBB-A594-4DE4-8886-E0A5737DE2FE}" authorId="{7D2F783D-0B13-0ACB-2FF8-EDBE27174975}" created="2026-06-21T16:15:09.330">
        <p188:txBody>
          <a:bodyPr/>
          <a:lstStyle/>
          <a:p>
            <a:r>
              <a:rPr lang="en-GB"/>
              <a:t>Would also be good to include a reference in here to Compliance Reviews - maybe via asking a question ‘Do you know how you map against the requirements of regulation’?</a:t>
            </a:r>
          </a:p>
        </p188:txBody>
      </p188:reply>
    </p188:replyLst>
    <p188:txBody>
      <a:bodyPr/>
      <a:lstStyle/>
      <a:p>
        <a:r>
          <a:rPr lang="en-GB"/>
          <a:t>[@Jen Honour]  - placeholder slide -add a journey to compliance visual with key dates and milestones - so far, ramping up to Registration Deadlines (also include reporting deadlines)</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E53E89-AB07-4117-878A-EF6B1EE29C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CDF755E-BEA2-40D2-A467-0115FFA09895}">
      <dgm:prSet/>
      <dgm:spPr/>
      <dgm:t>
        <a:bodyPr/>
        <a:lstStyle/>
        <a:p>
          <a:r>
            <a:rPr lang="en-GB" dirty="0"/>
            <a:t>Heatwaves are arriving earlier, lasting longer, and placing growing pressure on health, and public services.</a:t>
          </a:r>
          <a:endParaRPr lang="en-US" dirty="0"/>
        </a:p>
      </dgm:t>
    </dgm:pt>
    <dgm:pt modelId="{60B4A9EF-EBA4-4D00-BBBE-82BF74A081D4}" type="parTrans" cxnId="{6E99A567-58B8-4365-8B42-FD77D2C2F156}">
      <dgm:prSet/>
      <dgm:spPr/>
      <dgm:t>
        <a:bodyPr/>
        <a:lstStyle/>
        <a:p>
          <a:endParaRPr lang="en-US"/>
        </a:p>
      </dgm:t>
    </dgm:pt>
    <dgm:pt modelId="{D214B9FF-53BE-4A63-A2A6-6FD337807C96}" type="sibTrans" cxnId="{6E99A567-58B8-4365-8B42-FD77D2C2F156}">
      <dgm:prSet/>
      <dgm:spPr/>
      <dgm:t>
        <a:bodyPr/>
        <a:lstStyle/>
        <a:p>
          <a:endParaRPr lang="en-US"/>
        </a:p>
      </dgm:t>
    </dgm:pt>
    <dgm:pt modelId="{7ECE6005-A718-4C39-A6D0-EC3F7B2DC39D}">
      <dgm:prSet/>
      <dgm:spPr/>
      <dgm:t>
        <a:bodyPr/>
        <a:lstStyle/>
        <a:p>
          <a:r>
            <a:rPr lang="en-GB"/>
            <a:t>The London Ambulance Service had its </a:t>
          </a:r>
          <a:r>
            <a:rPr lang="en-GB" b="1"/>
            <a:t>busiest day in history last Friday!</a:t>
          </a:r>
          <a:endParaRPr lang="en-US"/>
        </a:p>
      </dgm:t>
    </dgm:pt>
    <dgm:pt modelId="{F9F641F7-6257-41AF-89E8-7FE4E1F94781}" type="parTrans" cxnId="{21F846E6-C0FA-42DF-849B-E849C9D062AD}">
      <dgm:prSet/>
      <dgm:spPr/>
      <dgm:t>
        <a:bodyPr/>
        <a:lstStyle/>
        <a:p>
          <a:endParaRPr lang="en-US"/>
        </a:p>
      </dgm:t>
    </dgm:pt>
    <dgm:pt modelId="{9D41F1E5-837B-40FB-BA4E-26543E352353}" type="sibTrans" cxnId="{21F846E6-C0FA-42DF-849B-E849C9D062AD}">
      <dgm:prSet/>
      <dgm:spPr/>
      <dgm:t>
        <a:bodyPr/>
        <a:lstStyle/>
        <a:p>
          <a:endParaRPr lang="en-US"/>
        </a:p>
      </dgm:t>
    </dgm:pt>
    <dgm:pt modelId="{4A5F9ADD-3692-4E33-9A1C-B908382A6680}">
      <dgm:prSet/>
      <dgm:spPr/>
      <dgm:t>
        <a:bodyPr/>
        <a:lstStyle/>
        <a:p>
          <a:r>
            <a:rPr lang="en-GB"/>
            <a:t>The demand was higher than during May's heatwave and the peak of the COVID-19</a:t>
          </a:r>
          <a:endParaRPr lang="en-US"/>
        </a:p>
      </dgm:t>
    </dgm:pt>
    <dgm:pt modelId="{2076921C-096D-4CEF-9FFE-AC5334066BD2}" type="parTrans" cxnId="{F07D14E7-33A6-4DB4-AC74-E477572964F7}">
      <dgm:prSet/>
      <dgm:spPr/>
      <dgm:t>
        <a:bodyPr/>
        <a:lstStyle/>
        <a:p>
          <a:endParaRPr lang="en-US"/>
        </a:p>
      </dgm:t>
    </dgm:pt>
    <dgm:pt modelId="{72443E13-C31B-4C8A-99F1-A3770D24A2D1}" type="sibTrans" cxnId="{F07D14E7-33A6-4DB4-AC74-E477572964F7}">
      <dgm:prSet/>
      <dgm:spPr/>
      <dgm:t>
        <a:bodyPr/>
        <a:lstStyle/>
        <a:p>
          <a:endParaRPr lang="en-US"/>
        </a:p>
      </dgm:t>
    </dgm:pt>
    <dgm:pt modelId="{32B37AEF-3E5A-4389-9F60-B43FAA605FDD}" type="pres">
      <dgm:prSet presAssocID="{BFE53E89-AB07-4117-878A-EF6B1EE29C58}" presName="linear" presStyleCnt="0">
        <dgm:presLayoutVars>
          <dgm:animLvl val="lvl"/>
          <dgm:resizeHandles val="exact"/>
        </dgm:presLayoutVars>
      </dgm:prSet>
      <dgm:spPr/>
    </dgm:pt>
    <dgm:pt modelId="{192758FE-E470-44DD-99A7-BD5A43D690DC}" type="pres">
      <dgm:prSet presAssocID="{9CDF755E-BEA2-40D2-A467-0115FFA09895}" presName="parentText" presStyleLbl="node1" presStyleIdx="0" presStyleCnt="3">
        <dgm:presLayoutVars>
          <dgm:chMax val="0"/>
          <dgm:bulletEnabled val="1"/>
        </dgm:presLayoutVars>
      </dgm:prSet>
      <dgm:spPr/>
    </dgm:pt>
    <dgm:pt modelId="{9A04EED1-F74A-4C86-AF57-B6E3221F7AB7}" type="pres">
      <dgm:prSet presAssocID="{D214B9FF-53BE-4A63-A2A6-6FD337807C96}" presName="spacer" presStyleCnt="0"/>
      <dgm:spPr/>
    </dgm:pt>
    <dgm:pt modelId="{A9847FDF-1F25-4002-B133-233582D47310}" type="pres">
      <dgm:prSet presAssocID="{7ECE6005-A718-4C39-A6D0-EC3F7B2DC39D}" presName="parentText" presStyleLbl="node1" presStyleIdx="1" presStyleCnt="3">
        <dgm:presLayoutVars>
          <dgm:chMax val="0"/>
          <dgm:bulletEnabled val="1"/>
        </dgm:presLayoutVars>
      </dgm:prSet>
      <dgm:spPr/>
    </dgm:pt>
    <dgm:pt modelId="{93BBA349-A619-4503-A71B-E046FC90814C}" type="pres">
      <dgm:prSet presAssocID="{9D41F1E5-837B-40FB-BA4E-26543E352353}" presName="spacer" presStyleCnt="0"/>
      <dgm:spPr/>
    </dgm:pt>
    <dgm:pt modelId="{A2D1D3A0-1660-48E9-8A16-3FA011C4887A}" type="pres">
      <dgm:prSet presAssocID="{4A5F9ADD-3692-4E33-9A1C-B908382A6680}" presName="parentText" presStyleLbl="node1" presStyleIdx="2" presStyleCnt="3">
        <dgm:presLayoutVars>
          <dgm:chMax val="0"/>
          <dgm:bulletEnabled val="1"/>
        </dgm:presLayoutVars>
      </dgm:prSet>
      <dgm:spPr/>
    </dgm:pt>
  </dgm:ptLst>
  <dgm:cxnLst>
    <dgm:cxn modelId="{DA556025-BDEC-481C-A871-9D28E4389BF4}" type="presOf" srcId="{4A5F9ADD-3692-4E33-9A1C-B908382A6680}" destId="{A2D1D3A0-1660-48E9-8A16-3FA011C4887A}" srcOrd="0" destOrd="0" presId="urn:microsoft.com/office/officeart/2005/8/layout/vList2"/>
    <dgm:cxn modelId="{8078303B-F6ED-49FE-84E8-A64C491EAC96}" type="presOf" srcId="{BFE53E89-AB07-4117-878A-EF6B1EE29C58}" destId="{32B37AEF-3E5A-4389-9F60-B43FAA605FDD}" srcOrd="0" destOrd="0" presId="urn:microsoft.com/office/officeart/2005/8/layout/vList2"/>
    <dgm:cxn modelId="{10975F40-6D5B-442B-B367-205675DDB5CC}" type="presOf" srcId="{9CDF755E-BEA2-40D2-A467-0115FFA09895}" destId="{192758FE-E470-44DD-99A7-BD5A43D690DC}" srcOrd="0" destOrd="0" presId="urn:microsoft.com/office/officeart/2005/8/layout/vList2"/>
    <dgm:cxn modelId="{6E99A567-58B8-4365-8B42-FD77D2C2F156}" srcId="{BFE53E89-AB07-4117-878A-EF6B1EE29C58}" destId="{9CDF755E-BEA2-40D2-A467-0115FFA09895}" srcOrd="0" destOrd="0" parTransId="{60B4A9EF-EBA4-4D00-BBBE-82BF74A081D4}" sibTransId="{D214B9FF-53BE-4A63-A2A6-6FD337807C96}"/>
    <dgm:cxn modelId="{A1607EDB-2F8B-4B27-9C52-AEFC4DBAA11D}" type="presOf" srcId="{7ECE6005-A718-4C39-A6D0-EC3F7B2DC39D}" destId="{A9847FDF-1F25-4002-B133-233582D47310}" srcOrd="0" destOrd="0" presId="urn:microsoft.com/office/officeart/2005/8/layout/vList2"/>
    <dgm:cxn modelId="{21F846E6-C0FA-42DF-849B-E849C9D062AD}" srcId="{BFE53E89-AB07-4117-878A-EF6B1EE29C58}" destId="{7ECE6005-A718-4C39-A6D0-EC3F7B2DC39D}" srcOrd="1" destOrd="0" parTransId="{F9F641F7-6257-41AF-89E8-7FE4E1F94781}" sibTransId="{9D41F1E5-837B-40FB-BA4E-26543E352353}"/>
    <dgm:cxn modelId="{F07D14E7-33A6-4DB4-AC74-E477572964F7}" srcId="{BFE53E89-AB07-4117-878A-EF6B1EE29C58}" destId="{4A5F9ADD-3692-4E33-9A1C-B908382A6680}" srcOrd="2" destOrd="0" parTransId="{2076921C-096D-4CEF-9FFE-AC5334066BD2}" sibTransId="{72443E13-C31B-4C8A-99F1-A3770D24A2D1}"/>
    <dgm:cxn modelId="{E772936E-E1F3-4314-B47E-41BF56848AAD}" type="presParOf" srcId="{32B37AEF-3E5A-4389-9F60-B43FAA605FDD}" destId="{192758FE-E470-44DD-99A7-BD5A43D690DC}" srcOrd="0" destOrd="0" presId="urn:microsoft.com/office/officeart/2005/8/layout/vList2"/>
    <dgm:cxn modelId="{40F440B7-0837-4546-91EC-C38EEE2C0B05}" type="presParOf" srcId="{32B37AEF-3E5A-4389-9F60-B43FAA605FDD}" destId="{9A04EED1-F74A-4C86-AF57-B6E3221F7AB7}" srcOrd="1" destOrd="0" presId="urn:microsoft.com/office/officeart/2005/8/layout/vList2"/>
    <dgm:cxn modelId="{2B33AF23-DE39-493E-A3F8-98B015CD2D29}" type="presParOf" srcId="{32B37AEF-3E5A-4389-9F60-B43FAA605FDD}" destId="{A9847FDF-1F25-4002-B133-233582D47310}" srcOrd="2" destOrd="0" presId="urn:microsoft.com/office/officeart/2005/8/layout/vList2"/>
    <dgm:cxn modelId="{32A124D3-E6EE-4585-98ED-54A6795A0440}" type="presParOf" srcId="{32B37AEF-3E5A-4389-9F60-B43FAA605FDD}" destId="{93BBA349-A619-4503-A71B-E046FC90814C}" srcOrd="3" destOrd="0" presId="urn:microsoft.com/office/officeart/2005/8/layout/vList2"/>
    <dgm:cxn modelId="{AEF95A53-8AA8-4F82-906D-0FBD80E9E299}" type="presParOf" srcId="{32B37AEF-3E5A-4389-9F60-B43FAA605FDD}" destId="{A2D1D3A0-1660-48E9-8A16-3FA011C4887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758FE-E470-44DD-99A7-BD5A43D690DC}">
      <dsp:nvSpPr>
        <dsp:cNvPr id="0" name=""/>
        <dsp:cNvSpPr/>
      </dsp:nvSpPr>
      <dsp:spPr>
        <a:xfrm>
          <a:off x="0" y="33090"/>
          <a:ext cx="4247377"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Heatwaves are arriving earlier, lasting longer, and placing growing pressure on health, and public services.</a:t>
          </a:r>
          <a:endParaRPr lang="en-US" sz="1800" kern="1200" dirty="0"/>
        </a:p>
      </dsp:txBody>
      <dsp:txXfrm>
        <a:off x="48319" y="81409"/>
        <a:ext cx="4150739" cy="893182"/>
      </dsp:txXfrm>
    </dsp:sp>
    <dsp:sp modelId="{A9847FDF-1F25-4002-B133-233582D47310}">
      <dsp:nvSpPr>
        <dsp:cNvPr id="0" name=""/>
        <dsp:cNvSpPr/>
      </dsp:nvSpPr>
      <dsp:spPr>
        <a:xfrm>
          <a:off x="0" y="1074750"/>
          <a:ext cx="4247377"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London Ambulance Service had its </a:t>
          </a:r>
          <a:r>
            <a:rPr lang="en-GB" sz="1800" b="1" kern="1200"/>
            <a:t>busiest day in history last Friday!</a:t>
          </a:r>
          <a:endParaRPr lang="en-US" sz="1800" kern="1200"/>
        </a:p>
      </dsp:txBody>
      <dsp:txXfrm>
        <a:off x="48319" y="1123069"/>
        <a:ext cx="4150739" cy="893182"/>
      </dsp:txXfrm>
    </dsp:sp>
    <dsp:sp modelId="{A2D1D3A0-1660-48E9-8A16-3FA011C4887A}">
      <dsp:nvSpPr>
        <dsp:cNvPr id="0" name=""/>
        <dsp:cNvSpPr/>
      </dsp:nvSpPr>
      <dsp:spPr>
        <a:xfrm>
          <a:off x="0" y="2116410"/>
          <a:ext cx="4247377"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demand was higher than during May's heatwave and the peak of the COVID-19</a:t>
          </a:r>
          <a:endParaRPr lang="en-US" sz="1800" kern="1200"/>
        </a:p>
      </dsp:txBody>
      <dsp:txXfrm>
        <a:off x="48319" y="2164729"/>
        <a:ext cx="4150739" cy="8931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02T14:52:15.24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884 463,'-44'3,"0"2,1 2,-85 25,30-8,7-3,0-6,-152 7,189-23,50 0,-1 1,0-1,1 0,-2 0,2-1,-1 1,-6-4,11 5,-1 0,1 0,0 0,0 0,0 0,0 0,0 0,0 0,0 0,0-1,-1 1,1 0,0 0,0 0,0-1,0 1,0 0,-1 0,1 0,0-1,0 1,0 0,0 0,0 0,0 0,0 0,0 0,0-1,0 1,0 0,0 0,0-1,0 1,10-7,18-3,0 2,1 0,55-6,-59 9,1392-190,-1374 189,-13 1,2 1,57 2,-81 4,-8 2,-13 6,-10 2,1-2,-1 0,-43 12,27-9,-51 16,-222 78,276-90,35-17,0 0,0 0,1 0,0 0,-1 0,1 1,-1-1,1 0,-1 1,1-1,0 1,-1-1,1 0,0 1,-1-1,1 1,-1-1,1 1,0-1,0 0,0 1,0 0,0-1,-1 1,1-1,0 1,0-1,0 1,0 0,1 0,-1 0,0 0,1-1,0 1,0 0,-1-1,1 1,0-1,0 0,0 1,0 0,0-1,-1 0,1 1,0-1,1 0,22 5,1-1,-1-2,1-1,40-2,-22 0,-28 2,-1-1,0-1,1 0,-1-2,1 1,-1-2,0 1,0-2,-1 0,16-8,-29 12,2 1,-1 0,0-1,1 0,-1 0,0 1,0-2,0 1,0 1,0-2,0 1,0 0,0 0,-1 0,1 0,0-1,0-1,-1 3,0-1,0 0,0 0,0 1,0-1,0 0,0 0,-1 1,1 0,0-1,-1 0,1 0,-1 1,1 0,0-1,0 0,-1 1,0-1,1 1,-1 0,1-1,-1 1,1-1,-2 0,-4-2,-1 0,1 1,-1 0,0 0,-13-2,-67-6,-1 5,-89 5,165 0,6 0,-5 0,1 0,-17 4,26-3,7 1,16 1,164 4,303-28,-429 15,0-2,-1-3,-1-2,59-22,-117 35,6-2,-1 0,0 0,0-1,6-3,-11 6,1 0,-1-1,0 1,0 0,0-1,1 1,-1 0,0-1,1 1,-1 0,0 0,1 0,-1-1,0 1,0-1,0 1,0-1,0 1,0 0,0-1,0 1,0-1,1 1,-1-1,0 1,0 0,-1 0,1-2,0 1,-1 1,0-1,0 0,1 0,-1 1,0-1,0 0,0 1,0-1,0 1,0 0,-1-1,2 1,-1-1,-1 1,-1-1,-29-4,-1 1,0 1,-58 3,-63 6,-193 33,-148 57,363-68,-175 64,306-91,-30 13,21-3,10-10,0-1,0 0,0 0,0 1,0-1,0 1,0-1,0 1,1-1,-1 0,0 0,0 1,0-1,0 1,0-1,0 1,1-1,-1 0,0 0,1 0,-1 1,0-1,1 0,-1 1,0-1,0 0,1 0,-1 1,1-1,-1 0,1 0,-1 0,11 3,-1 0,0 0,1-1,-1-1,20 2,-14-3,411 9,-409-9,-36 0,-126 4,119-1,51-1,942-28,-938 23,-12 2,0 0,0-1,0-2,30-9,-46 12,-1 1,1 0,-1-1,1 0,-1 0,0 1,1-1,-1 0,0 0,0 0,0 0,1 0,-2 0,2-1,-1 1,-1 0,1 0,0-1,0 1,-1-1,1 1,1-4,-2 3,-1 0,1-1,0 1,-1 0,0 0,1-1,-1 1,0 0,0 0,0-1,0 1,0 0,0 0,-1 0,-2-3,-7-6,1 0,-1 0,-22-15,-46-28,56 40,-558-371,571 379,3 0,-1 0,-1 1,1 1,-1-1,0 1,1 1,-2-1,1 2,-1-1,-14-2,-17 5,1 2,0 1,-55 11,-117 38,154-37,35-9,-8 2,-38 14,66-20,0-1,0 0,0 1,0-1,1 1,0-1,0 1,-1 1,-3 2,6-4,0-1,0 0,-1 1,1-1,0 1,-1 0,1-1,0 0,0 1,0-1,0 1,-1 0,1-1,0 0,0 1,0-1,0 1,1 0,-1-1,0 0,0 2,1-1,0 0,-1 0,1 0,0-1,0 2,-1-1,1-1,0 1,0 0,0 0,0-1,0 0,2 2,7 2,1 0,-1-1,1 0,20 3,22 6,-80-8,15-4,12 0,22-1,-5 0,-296 1,242-3,29 0,12 0,22-5,201-38,-37 8,-160 31,114-29,-143 36,1 0,-1-1,1 1,-1-1,1 0,-2 1,2 0,-1-1,1 0,-1 0,0 1,0-1,0-1,0 2,1-1,0-2,-3 2,0 0,1 1,-1-1,0 0,0 0,0 1,0 0,0-1,1 1,-2-1,1 1,1-1,-2 1,1 0,0 0,0 0,0 0,0 0,-2 0,-26-3,-1 1,1 1,0 2,0 1,-46 9,67-9,8-2,0 0,0 0,0 0,1 0,-1 0,0 0,0 0,0 0,0 0,0 0,0 0,0 0,0 0,0 0,1 0,-1 0,0 0,0 0,0 0,0 0,0 0,0 0,0 0,0 0,0 0,0 1,0-1,0 0,0 0,0 0,0 0,0 0,0 0,0 0,0 0,0 0,0 0,0 0,0 0,0 1,0-1,0 0,0 0,0 0,0 0,0 0,0 0,0 0,0 0,0 0,0 0,0 0,0 0,0 0,0 0,0 0,0 0,0 0,0 0,0 0,0 0,0 0,0 1,0-1,0 0,8 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6540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552821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morning. Thank you to HAMMAR Southwest for having me. I have to say something about the venue, because it's impossible not to.</a:t>
            </a:r>
          </a:p>
          <a:p>
            <a:r>
              <a:rPr lang="en-US"/>
              <a:t>Everything in here exists because the conditions are right — light, warmth, the right balance of moisture in the air. Get the conditions right, and things thrive, almost despite themselves. Get them wrong, and nothing you do to the plant itself will fix it — you have to fix the environment.</a:t>
            </a:r>
          </a:p>
          <a:p>
            <a:r>
              <a:rPr lang="en-US"/>
              <a:t>That's actually a pretty good way to think about damp and mould in homes too. We tend to talk about it as something to be treated, like a surface problem on a wall. But it's almost always a conditions problem — moisture, ventilation, heat, building fabric — and you can paint over the symptom as many times as you like, but if the conditions stay wrong, it comes back. I'll return to that idea later, because I think it's at the heart of where a lot of current practice still goes wrong.</a:t>
            </a:r>
          </a:p>
          <a:p>
            <a:r>
              <a:rPr lang="en-US"/>
              <a:t>I want to start by being honest about what this session is and isn't. It isn't a legal briefing — you don't need me reading regulations at you, and there are better people for that. What I want to do in the next 25 minutes is something different: talk about why compliance with Awaab's Law's timescales, while absolutely necessary, is only the floor — not the ceiling — and share what's actually proving hard in practice, what's starting to work, and where the new HHSRS and Decent Homes Standard fit into all of this, because right now I think a lot of teams feel like they're juggling three different reforms that don't obviously talk to each other. By the end I want you to leave with a handful of things you can genuinely take back and use.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640495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Here's the thing I think gets lost. If you're sitting in an asset team right now, in the last few weeks alone you've had: the new HHSRS operating guidance landing on the 23rd of June — four days ago — Awaab's Law moving through its phases, and a reformed Decent Homes Standard taking shape. Three separate reform programmes, three different consultation cycles, three different sets of guidance documents — and yet they all land on the same property, the same tenant, the same repair.</a:t>
            </a:r>
          </a:p>
          <a:p>
            <a:r>
              <a:rPr lang="en-US"/>
              <a:t>My argument today is simple: these aren't three jobs. They're one job, looked at from three angles. And the sector's challenge right now is less "do we understand each piece" and more "how do they fit together in a single triage decision, on a Tuesday afternoon, when someone's reported mould in their child's bedroom."</a:t>
            </a:r>
          </a:p>
          <a:p>
            <a:r>
              <a:rPr lang="en-US"/>
              <a:t>That's what I want to spend our time 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306185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Quick recap, because it matters that we're all starting from the same place. Awaab's Law sits inside the Social Housing Regulation Act, and it followed directly from the Prevention of Future Deaths report into Awaab Ishak's death in 2020 — two years old, and he died from prolonged exposure to mould in a home his family had been reporting problems with. I say his name because it matters that we don't let this become abstract. Phase 1 — damp, mould, excess cold — came in October 2025. Phase 2 is now in development, adding seven more hazard areas: heat, falls, structural collapse, fire and electrical, and domestic hygiene and pests.</a:t>
            </a:r>
          </a:p>
          <a:p>
            <a:r>
              <a:rPr lang="en-US"/>
              <a:t>Running alongside all of this, the reformed Decent Homes Standard was published in 2026, with a compliance date out to 2035 — a long runway, deliberately mirroring how long the original Decent Homes programme took to roll out. That long timeline matters for how you plan, but it shouldn't be mistaken for low urgency: the standard still interacts directly with Awaab's Law and HHSRS right now, which is exactly why I've put all three on one timeline rather than treating Decent Homes as a separate, slower-moving conversation.</a:t>
            </a:r>
          </a:p>
          <a:p>
            <a:r>
              <a:rPr lang="en-US"/>
              <a:t>And then, completely separately but landing right in the middle of all this — on the 23rd of June, four days ago, the updated Housing Health and Safety Rating System came into force. Twenty-nine hazards down to twenty-one. Ten lettered bands down to three: High, Medium, Low. The four harm classes renamed from Roman numerals to plain English — Extreme, Severe, Serious, Moderate. None of this changes the underlying risk thresholds — a Category 1 hazard is still a Category 1 hazard — but if your training materials, your templates, your resident-facing letters still talk about Band F or Class II, they're already out of date.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0607504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Here's where I want to spend real time, because this is what I'm hearing consistently from members, and I'd guess it's what a lot of you in this room are wrestling with too.</a:t>
            </a:r>
          </a:p>
          <a:p>
            <a:r>
              <a:rPr lang="en-US"/>
              <a:t>The legal deadlines are clear enough on paper. What's much harder is the actual moment of triage — a tenant reports something, and someone in your organisation has to decide: is this an emergency, a significant hazard, or out of scope? That single decision determines whether you've got 24 hours or considerably longer, and it gets made — often — by whoever picked up the phone, based on what the tenant manages to describe in that moment.</a:t>
            </a:r>
          </a:p>
          <a:p>
            <a:r>
              <a:rPr lang="en-US"/>
              <a:t>The challenge isn't usually the categories themselves. It's that two cases that look similar on paper can land in very different places depending on details that aren't always obvious at first contact — where in the home something's happening, who lives there, what they're able to tell you, what a surveyor finds when they actually get in. Mould behind a bed head where someone sleeps for hours every night is a very different risk to the same mould in a hallway someone walks through twice a day. Same hazard. Different urgency. And that distinction often only becomes visible once someone's actually had eyes on it.</a:t>
            </a:r>
          </a:p>
          <a:p>
            <a:r>
              <a:rPr lang="en-US"/>
              <a:t>The sector's general direction of travel here is to build the scenario guidance around the actual triage journey — starting from the question someone asks, the answer a tenant gives, and the decision that follows from it — rather than starting from an already-decided category and working backwards. That's a more honest way to train staff and to defend decisions later.</a:t>
            </a:r>
          </a:p>
          <a:p>
            <a:r>
              <a:rPr lang="en-US"/>
              <a:t>I'll be honest about where CIH sits in this: we're actively involved in shaping the Phase 2 guidance with government right now, so I can't share the detail of what we've recommended — it's still a live, unpublished conversation. But I can tell you the themes we keep coming back to: consistency of vulnerability assessment across hazards, and making sure the triage logic actually traces back to the moment of first contact.</a:t>
            </a:r>
          </a:p>
          <a:p>
            <a:r>
              <a:rPr lang="en-US"/>
              <a:t>On that point — I've been doing some of my own thinking about how you might structure a vulnerability and risk matrix that pulls together severity, likelihood, vulnerability and deliverability into a single, consistent framework. I'm not going to put a finished CIH matrix up on a slide today, and that's a deliberate choice, not an oversight: the moment we publish something with our name on it, it risks being treated as a defendable standard in itself — "but I followed the CIH matrix" becomes a sentence in a legal dispute, and that's not a position I want to put either CIH or any of you in prematurely. What I'd rather do is open it up to the room: how many of you have built your own internal risk matrix for this? What's worked, what hasn't? That's genuinely the conversation I want to have in Q&amp;A.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685933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 want to spend real time on a distinction that causes a lot of operational pain, because I think it's where good intentions can quietly go wrong.</a:t>
            </a:r>
          </a:p>
          <a:p>
            <a:r>
              <a:rPr lang="en-US"/>
              <a:t>"Make safe," under Awaab's Law, means interim safety action — not the complete fix. That's a deliberate legal design, not a loophole. Some repairs simply cannot be fully resolved inside a 24-hour or even a 10-day window. A boiler failure in January is the clearest example: you're not getting a new boiler installed within a day realistically, but you absolutely can get temporary heating in, and that's what making safe looks like, with the permanent repair following on afterwards.</a:t>
            </a:r>
          </a:p>
          <a:p>
            <a:r>
              <a:rPr lang="en-US"/>
              <a:t>Here's the part I think is worth sitting with, though. The law is very precise about the clock that matters to it — investigate within so many days, make safe within so many hours. It is far less precise about what happens next. And that creates a quiet, entirely unintentional incentive: the thing that gets measured, gets managed. Speed to "safe" is measured closely. Speed to "actually resolved" isn't measured with anything like the same rigour — not by the law, and often not by our own internal reporting either.</a:t>
            </a:r>
          </a:p>
          <a:p>
            <a:r>
              <a:rPr lang="en-US"/>
              <a:t>That gap isn't anyone behaving badly. It's just what happens when one half of a two-part job has a deadline attached and the other half doesn't. Teams under pressure will, understandably, optimise for the part that's being watched. The risk is that "make safe" quietly becomes the destination, rather than the waypoint it was always meant to be — a case gets closed because the legal clock stopped, not because the home is actually fixed.</a:t>
            </a:r>
          </a:p>
          <a:p>
            <a:r>
              <a:rPr lang="en-US"/>
              <a:t>So the practical discipline I'd ask you to take from this: be explicit, every time, about which of the two you're delivering. Say it to your contractors, say it in your case notes, say it to the tenant on the phone. "We've made this safe — here's what's still outstanding, and here's roughly when." That one habit, done consistently, is what stops a legally compliant response from quietly becoming an incomplete one.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1360923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where I want to come back to where we started this morning.</a:t>
            </a:r>
          </a:p>
          <a:p>
            <a:r>
              <a:rPr lang="en-US"/>
              <a:t>In a place like this, nobody would think to treat a wilting plant by painting its leaves green. You'd look at the soil, the water, the light — the root conditions. But that's exactly what a lot of damp and mould treatment still does: it treats the leaf, the visible mould patch on the wall, without ever getting to the root.</a:t>
            </a:r>
          </a:p>
          <a:p>
            <a:r>
              <a:rPr lang="en-US"/>
              <a:t>The evidence from the Housing Ombudsman's casework is consistent and, frankly, a bit uncomfortable: recurrence isn't usually because landlords failed to act. It's because they acted too narrowly. Treating the surface — repainting over mould, sealing a damp patch — without identifying and addressing the moisture source or ventilation failure underneath just resets the clock. In some cases, sealing without proper drying can make the underlying problem worse.</a:t>
            </a:r>
          </a:p>
          <a:p>
            <a:r>
              <a:rPr lang="en-US"/>
              <a:t>That means real diagnostic competence matters enormously here — understanding a property as a system: construction type, age, ventilation strategy, heating patterns, any retrofit work that's changed how the building breathes. This is particularly live in social housing because retrofitted homes can be at higher condensation risk if changes to insulation and airtightness aren't properly understood at the point the works are designed.</a:t>
            </a:r>
          </a:p>
          <a:p>
            <a:r>
              <a:rPr lang="en-US"/>
              <a:t>The practical takeaway: invest in your frontline diagnostic skills now, not after Phase 2 lands. A workforce that can tell the difference between a symptom and a cause is your single best defence against repeat cases — and repeat cases are exactly what regulators and the Ombudsman are watching for as a sign of systemic failure. Some cases don't recur because the diagnosis was wrong. They recur because the first report wasn't really believed.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554481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 want to name something that I think doesn't get nearly enough attention, because it sits right at the centre of how hard triage actually is in practice.</a:t>
            </a:r>
          </a:p>
          <a:p>
            <a:r>
              <a:rPr lang="en-US"/>
              <a:t>The guidance is explicit: tenants don't need to provide medical evidence of a vulnerability, and landlords should generally take reports of vulnerability at face value. That's a deliberately protective design choice — it stops landlords demanding proof from people who are often least able to produce it quickly. I think that's right.</a:t>
            </a:r>
          </a:p>
          <a:p>
            <a:r>
              <a:rPr lang="en-US"/>
              <a:t>But in the very same guidance, landlords are also told they must factor in a tenant's age, physical and mental health, to assess the likelihood of harm and the severity of that harm. And the difference between a compliant response and a breach can come down to a single line in a case note — something like "tenant has COPD, prioritised same-day visit." That is, inescapably, a medical judgement. Severity of harm, likelihood of harm, vulnerability, reasonableness — these aren't simple operational terms, they're clinical concepts, being assessed by people who are explicitly told they don't need clinical evidence to do it.</a:t>
            </a:r>
          </a:p>
          <a:p>
            <a:r>
              <a:rPr lang="en-US"/>
              <a:t>So we've created something genuinely difficult: frontline staff are being asked to make health-weighted decisions, often in a single phone call, without medical training, without medical evidence, and yet the adequacy of that decision is exactly what regulators and the Ombudsman will scrutinise after the fact. That's not a criticism of the policy intent — taking tenants at their word is the right instinct. But it does mean the system around that judgement has to do a lot of work that the legal text doesn't fully resolve.</a:t>
            </a:r>
          </a:p>
          <a:p>
            <a:r>
              <a:rPr lang="en-US"/>
              <a:t>This is where I think there's real, practical work still to be done — and it's something I've been developing through what I'm calling an evidence pack approach: not asking staff to become clinicians, but giving them a simple, consistent way to capture what a tenant has told them, weigh it appropriately, and create a record that holds up later — for the tenant, and for the organisation. It draws on some research I've done previously into how credibility operates in housing decisions — essentially: whose account gets treated as evidence, and whose gets treated as a complaint to manage. I won't go deep into the theory today, but practically, it's about making sure the first phone call is captured properly, not just acted on quickly.</a:t>
            </a:r>
          </a:p>
          <a:p>
            <a:r>
              <a:rPr lang="en-US"/>
              <a:t>Peabody's approach is a genuinely good example of building a system around this rather than leaving it to individual judgement case by case. Their triage weighting puts 60% of the assessment on the household — vulnerability, health, wellbeing — and only 40% on the physical property condition. That's a structural decision to take the human side seriously by default, not case by case.</a:t>
            </a:r>
          </a:p>
          <a:p>
            <a:r>
              <a:rPr lang="en-US"/>
              <a:t>And it's not just Peabody. The University of Salford's evaluation of the Greater Manchester Social Housing Quality Fund found something similar from the resident side: technology — sensors, predictive data, heatmaps — can help track and treat problems earlier, but it can never replace listening to residents' actual lived experience of their home. One interviewee in that research talked about decorating over the same hole appearing from damp, again and again — that's not a data problem, that's a credibility and follow-through problem.</a:t>
            </a:r>
          </a:p>
          <a:p>
            <a:r>
              <a:rPr lang="en-US"/>
              <a:t>Here's why I think this matters beyond individual cases, though. When tenants don't feel heard through the proper channels, they go elsewhere — and increasingly, that "elsewhere" is a no-win-no-fee disrepair claims firm. We've seen real growth in this market, and some of it is good — it gives tenants genuine leverage where landlords have failed. But we've also seen practice that exploits residents under the banner of helping them: firms that take cases, drive up costs, and don't always act in the resident's actual interest. CIH has raised this directly with the SRA, and we're calling for stronger enforcement against that kind of practice. But I'd ask you to sit with the uncomfortable truth underneath that growth: people turn to litigation when they don't believe anyone inside the system is actually listening to them. The best defence against exploitative legal practice isn't a better contract clause — it's a tenant who feels heard well before it ever gets to a solicitor's letter.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913057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European example, so here's one that I find genuinely thought-provoking, even though it doesn't map directly onto our system.</a:t>
            </a:r>
          </a:p>
          <a:p>
            <a:r>
              <a:rPr lang="en-US"/>
              <a:t>Since 2017, the city of Den Haag has run a scheme where, if a tenant and their housing corporation can't agree on the cause of damp or mould, either side can refer the case to an independent Moisture and Mould Expert. It's a joint commitment between the municipality, the regional public health service, and the city's housing corporations. The investigation is carried out by an independent engineering firm with decades of moisture research experience, and the resulting report is binding on both parties.</a:t>
            </a:r>
          </a:p>
          <a:p>
            <a:r>
              <a:rPr lang="en-US"/>
              <a:t>What I find compelling isn't really the mechanism — we don't have an equivalent independent arbitration body here, and I'm not suggesting we build one overnight. It's the underlying principle: the burden of proof doesn't sit solely with the tenant, and diagnosis is trusted precisely because it's independent of the relationship between landlord and tenant. That's a genuinely different starting point to the one most of our systems operate from, where the tenant is effectively asking the landlord to agree that the landlord has a problem.</a:t>
            </a:r>
          </a:p>
          <a:p>
            <a:r>
              <a:rPr lang="en-US"/>
              <a:t>I don't think we import this model wholesale. But I do think it's worth asking ourselves: where in our own processes could a bit more independence in diagnosis — even informally, even just bringing in a second pair of eyes on contested cases — rebuild trust faster than another round of internal escalation?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839804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 me bring the HHSRS update back in properly, because I think this is genuinely useful for this room in a very practical way, not just a technical one.</a:t>
            </a:r>
          </a:p>
          <a:p>
            <a:r>
              <a:rPr lang="en-US"/>
              <a:t>Here's my honest take: the updated HHSRS might actually be the thing that helps Awaab's Law and damp and mould make sense to people who aren't policy specialists — your contractors, your frontline staff, even tenants themselves. Moving from ten lettered bands to three plain-language ones — High, Medium, Low — and from Roman numeral harm classes to words like Extreme, Severe, Serious, Moderate, isn't just cosmetic tidying. It's the difference between explaining to a surveyor why something is "Band F, Class II" and just saying "this is a high-risk, severe-harm hazard." That's a real gift if you use it well, because it gives you a shared, plain-English vocabulary across HHSRS, Awaab's Law and Decent Homes conversations that you simply didn't have before.</a:t>
            </a:r>
          </a:p>
          <a:p>
            <a:r>
              <a:rPr lang="en-US"/>
              <a:t>And practically, the new baseline indicators — the checklist of reasonable conditions you'd expect in a home — sit usefully alongside Awaab's Law triage. If a property fails a baseline indicator for damp and mould, that's a sensible, plain-language prompt to look closer using your existing triage process; it isn't proof a hazard's been removed just because it passes one.</a:t>
            </a:r>
          </a:p>
          <a:p>
            <a:r>
              <a:rPr lang="en-US"/>
              <a:t>Crucially, Criterion A of the reformed Decent Homes Standard still depends directly on whether a Category 1 hazard is present under HHSRS — that legal link hasn't moved. What's changed is the language used to get there, and I think that's worth treating as an opportunity rather than just an admin update: a chance to retrain staff and refresh resident communications using terms that are actually easier to explain and easier to defend in a conversation at the doorstep.</a:t>
            </a:r>
          </a:p>
          <a:p>
            <a:r>
              <a:rPr lang="en-US"/>
              <a:t>The practical risk I'd flag: if your internal templates, your stock condition surveys, your resident-facing letters, still reference the old 29-hazard, A-to-J system, you're already working from an outdated framework as of four days ago. That's a genuinely simple, low-cost thing to fix this summer, and it removes one entire source of confusion before Phase 2 even lands.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163905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want to spend a moment on something that came through clearly in recent sector research and that I think doesn't get enough airtime, because it sits right at the practical end of everything we've discussed: what happens when you simply can't get into the property.</a:t>
            </a:r>
          </a:p>
          <a:p>
            <a:r>
              <a:rPr lang="en-US"/>
              <a:t>Recent research into Awaab's Law readiness found "no access" is a growing and costly problem, made worse — not better — by tightening legal deadlines, because the pressure to comply within a fixed window can itself create conflict at the doorstep. The most commonly cited reasons weren't tenant obstruction — they were stigma, hoarding, fear of eviction or of being judged, and simple misunderstanding, including tenants genuinely not hearing the door.</a:t>
            </a:r>
          </a:p>
          <a:p>
            <a:r>
              <a:rPr lang="en-US"/>
              <a:t>Some of the practical fixes are refreshingly low-tech. One organisation now requires operatives to phone the tenant before leaving if nobody answers, because it turned out a lot of "no access" cases were just someone who hadn't heard the bell. Others are investing in genuine relationship-building with persistent non-access cases rather than escalating straight to legal routes, partly because legal access remedies are slow, and ALMOs using council legal teams can face additional delays on top of that.</a:t>
            </a:r>
          </a:p>
          <a:p>
            <a:r>
              <a:rPr lang="en-US"/>
              <a:t>The guidance does offer landlords a defence where you've made and documented multiple genuine attempts to gain access — but that defence depends entirely on your evidence trail being solid. So the practical takeaway here is twofold: invest a bit in the human side of access — training, empathy, multiple contact attempts before escalation — and make sure whatever you do is properly recorded, because that record is what protects you if a case is later scrutinised.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672222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 — five things, deliberately practical, deliberately doable without waiting for further guidance.</a:t>
            </a:r>
          </a:p>
          <a:p>
            <a:r>
              <a:rPr lang="en-US"/>
              <a:t>One: this summer, audit anything resident-facing or staff-facing that still references the old HHSRS bands or the 29-hazard list. That's a quick win, and it removes confusion before Phase 2 adds complexity on top.</a:t>
            </a:r>
          </a:p>
          <a:p>
            <a:r>
              <a:rPr lang="en-US"/>
              <a:t>Two: make the make-safe versus remediation distinction explicit — in your scripts, your training, your contractor briefings. It will save you complaints and confused expectations.</a:t>
            </a:r>
          </a:p>
          <a:p>
            <a:r>
              <a:rPr lang="en-US"/>
              <a:t>Three: invest in real diagnostic competence, not just compliance process. The Ombudsman's evidence is clear that narrow fixes come back. A workforce that understands root cause is your best long-term defence.</a:t>
            </a:r>
          </a:p>
          <a:p>
            <a:r>
              <a:rPr lang="en-US"/>
              <a:t>Four: treat "no access" as a relationship problem first and a legal problem second — but document everything, because that evidence is what protects you if it does become a legal problem.</a:t>
            </a:r>
          </a:p>
          <a:p>
            <a:r>
              <a:rPr lang="en-US"/>
              <a:t>Five: when you're reviewing or building your triage scenarios, start from the tenant's first call, not from the category you think it'll land in. Walk the journey forwards, not backwards.</a:t>
            </a:r>
          </a:p>
          <a:p>
            <a:r>
              <a:rPr lang="en-US"/>
              <a:t>None of these need new legislation. They need attention, and a bit of organisational will.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0367814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I'll leave you with this. Awaab's Law, the new HHSRS, the reformed Decent Homes Standard — all of it gives us clearer rules, clearer deadlines, clearer language. That matters, and none of it should be diminished. But none of it, on its own, builds the kind of culture where a tenant feels confident reporting a problem the first time, rather than the fifth.</a:t>
            </a:r>
          </a:p>
          <a:p>
            <a:r>
              <a:rPr lang="en-US"/>
              <a:t>A couple of quick final things before I finish, both things to watch for rather than dwell on. First, this links to some of my own research into how stigma and credibility shape housing decisions — how easily a resident's account of their own home can be discounted, and what that costs us when it is. Second, on the legal side, CIH has responded to the SRA and the FRA on the practice of some disrepair claims firms, and we'll be working with them directly on this — because some current practice exploits residents under the banner of helping them, and that's worth all of us keeping an eye on as Phase 2 increases the legal stakes around these cases. More on both another time.</a:t>
            </a:r>
          </a:p>
          <a:p>
            <a:r>
              <a:rPr lang="en-US"/>
              <a:t>Compliance is the floor. It's necessary, and it's now legally enforceable in ways it wasn't a few years ago. But decency — the thing we're actually here for — is the standard above that floor. That's the part that depends on the people in this room: the surveyors, the contractors, the housing officers, the people who actually walk into someone's home.</a:t>
            </a:r>
          </a:p>
          <a:p>
            <a:r>
              <a:rPr lang="en-US"/>
              <a:t>And maybe that's the last thing worth taking from this room before we move on to questions. Nothing in here thrives by accident — someone designed the right conditions, deliberately, and keeps tending to them. Homes deserve the same care. Get the conditions right, and people don't just survive in their homes — they thrive in them too.</a:t>
            </a:r>
          </a:p>
          <a:p>
            <a:r>
              <a:rPr lang="en-US"/>
              <a:t>Thank you — I'm really looking forward to your questions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0692118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45</a:t>
            </a:fld>
            <a:endParaRPr lang="cs-CZ"/>
          </a:p>
        </p:txBody>
      </p:sp>
    </p:spTree>
    <p:extLst>
      <p:ext uri="{BB962C8B-B14F-4D97-AF65-F5344CB8AC3E}">
        <p14:creationId xmlns:p14="http://schemas.microsoft.com/office/powerpoint/2010/main" val="16456028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28021250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26559316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4215087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27890301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279679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35638527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28473204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BCBDC-EEDB-EBC7-9D98-35A337A2CB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DBDAA0-6B03-6F52-320D-70D5859D6DA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6BF898A-D83A-045E-88E3-F0D74012CC2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A2DD4B4-0683-62F1-5CF6-C19C0D6C3F7E}"/>
              </a:ext>
            </a:extLst>
          </p:cNvPr>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3422359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7609778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05DE0-C5BB-3342-5D21-D2277F790B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3B0FFC-00A1-33A6-FB8A-6BEB66CD9EB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1FA8264-444D-A315-BED4-2A97D10B8F6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5B78FEF-44E8-FE8F-4965-D197867E858F}"/>
              </a:ext>
            </a:extLst>
          </p:cNvPr>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7739540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339A22-F0FA-CA7E-8BE2-1EDA33F9AA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187995-A873-24B2-5AB1-4B9EB787EAD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0462D3B-668D-C44D-555F-D3BB063D7C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CD0E05B-9E24-7E3D-FAF6-83E953218388}"/>
              </a:ext>
            </a:extLst>
          </p:cNvPr>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636512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36997987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1DDFA-8B14-C1FF-EC62-FD57DDFD33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2EED6F-75D2-C7A1-D3FB-D85C6D42782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F207676-7F40-182E-48ED-1D6C375B2A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B2E604B-9E7F-D052-EE65-4612DC8A2D40}"/>
              </a:ext>
            </a:extLst>
          </p:cNvPr>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3207494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42573891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93722181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804742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7983660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63ACB-E461-29A1-9C3D-2E974C607C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0F8861-1F87-BF25-1E02-C0FB215B2D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C816AF-36F0-24F4-1EBB-08BED025754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310043C-C297-9297-898F-0B4591E0D465}"/>
              </a:ext>
            </a:extLst>
          </p:cNvPr>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30890322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92476-1F03-D665-06D3-398FC020AF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7630D0-AF3F-8B8B-D120-E0381AE248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6B4ED0-7CD9-0FC4-1C04-C4AB4E7EECA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5273835-3453-015A-6813-9FBD4E62F826}"/>
              </a:ext>
            </a:extLst>
          </p:cNvPr>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1534966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D66C20-43DF-494D-9D8C-1E2F5563A06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3661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C9F7A-AD9D-7493-14D3-A2D6734FA5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8BBD1F-0F5A-5938-C314-8907C71C09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78E539-6022-E03A-AC55-78F4E039458E}"/>
              </a:ext>
            </a:extLst>
          </p:cNvPr>
          <p:cNvSpPr>
            <a:spLocks noGrp="1"/>
          </p:cNvSpPr>
          <p:nvPr>
            <p:ph type="body" idx="1"/>
          </p:nvPr>
        </p:nvSpPr>
        <p:spPr/>
        <p:txBody>
          <a:bodyPr/>
          <a:lstStyle/>
          <a:p>
            <a:r>
              <a:rPr lang="en-US"/>
              <a:t>Check re: England/Scotland/Wales</a:t>
            </a:r>
            <a:endParaRPr lang="en-GB"/>
          </a:p>
        </p:txBody>
      </p:sp>
      <p:sp>
        <p:nvSpPr>
          <p:cNvPr id="4" name="Slide Number Placeholder 3">
            <a:extLst>
              <a:ext uri="{FF2B5EF4-FFF2-40B4-BE49-F238E27FC236}">
                <a16:creationId xmlns:a16="http://schemas.microsoft.com/office/drawing/2014/main" id="{3106AB44-2ADC-29BA-8D4E-553E8B0C8ED9}"/>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89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1948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JB – I’m even newer, only my 5</a:t>
            </a:r>
            <a:r>
              <a:rPr lang="en-US" baseline="30000"/>
              <a:t>th</a:t>
            </a:r>
            <a:r>
              <a:rPr lang="en-US"/>
              <a:t> week, but I have 16 years experience in local and regional government developing and delivering policy and projects and am excited to join Chirpy as Policy and </a:t>
            </a:r>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47925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a:t>Housing Providers are now regulated energy companies</a:t>
            </a:r>
          </a:p>
          <a:p>
            <a:pPr marL="171450" indent="-171450">
              <a:buFontTx/>
              <a:buChar char="-"/>
            </a:pPr>
            <a:r>
              <a:rPr lang="en-US"/>
              <a:t>Registration deadline, not target, is the 26</a:t>
            </a:r>
            <a:r>
              <a:rPr lang="en-US" baseline="30000"/>
              <a:t>th</a:t>
            </a:r>
            <a:r>
              <a:rPr lang="en-US"/>
              <a:t> of January</a:t>
            </a:r>
          </a:p>
          <a:p>
            <a:pPr marL="171450" indent="-171450">
              <a:buFontTx/>
              <a:buChar char="-"/>
            </a:pPr>
            <a:endParaRPr lang="en-US"/>
          </a:p>
          <a:p>
            <a:pPr marL="171450" indent="-171450">
              <a:buFontTx/>
              <a:buChar char="-"/>
            </a:pPr>
            <a:r>
              <a:rPr lang="en-US" sz="1200" kern="1200">
                <a:solidFill>
                  <a:schemeClr val="tx1"/>
                </a:solidFill>
                <a:effectLst/>
                <a:latin typeface="+mn-lt"/>
                <a:ea typeface="+mn-ea"/>
                <a:cs typeface="+mn-cs"/>
              </a:rPr>
              <a:t>Question - Who was aware of this?</a:t>
            </a: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Keep you</a:t>
            </a:r>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203316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7EAC3-191F-4C2C-D690-4C1E31E946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7162D-464A-95DA-79BF-09D24C902A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C83C97-D8E0-8D81-F6D2-67F934EC3638}"/>
              </a:ext>
            </a:extLst>
          </p:cNvPr>
          <p:cNvSpPr>
            <a:spLocks noGrp="1"/>
          </p:cNvSpPr>
          <p:nvPr>
            <p:ph type="body" idx="1"/>
          </p:nvPr>
        </p:nvSpPr>
        <p:spPr/>
        <p:txBody>
          <a:bodyPr/>
          <a:lstStyle/>
          <a:p>
            <a:pPr marL="171450" indent="-171450">
              <a:buFontTx/>
              <a:buChar char="-"/>
            </a:pPr>
            <a:r>
              <a:rPr lang="en-US" sz="1200" kern="1200">
                <a:solidFill>
                  <a:schemeClr val="tx1"/>
                </a:solidFill>
                <a:effectLst/>
                <a:latin typeface="+mn-lt"/>
                <a:ea typeface="+mn-ea"/>
                <a:cs typeface="+mn-cs"/>
              </a:rPr>
              <a:t>So does this apply to my </a:t>
            </a:r>
            <a:r>
              <a:rPr lang="en-US" sz="1200" kern="1200" err="1">
                <a:solidFill>
                  <a:schemeClr val="tx1"/>
                </a:solidFill>
                <a:effectLst/>
                <a:latin typeface="+mn-lt"/>
                <a:ea typeface="+mn-ea"/>
                <a:cs typeface="+mn-cs"/>
              </a:rPr>
              <a:t>organisation</a:t>
            </a:r>
            <a:r>
              <a:rPr lang="en-US" sz="1200" kern="1200">
                <a:solidFill>
                  <a:schemeClr val="tx1"/>
                </a:solidFill>
                <a:effectLst/>
                <a:latin typeface="+mn-lt"/>
                <a:ea typeface="+mn-ea"/>
                <a:cs typeface="+mn-cs"/>
              </a:rPr>
              <a:t>? </a:t>
            </a:r>
            <a:r>
              <a:rPr lang="en-GB" sz="1200" kern="1200">
                <a:solidFill>
                  <a:schemeClr val="tx1"/>
                </a:solidFill>
                <a:effectLst/>
                <a:latin typeface="+mn-lt"/>
                <a:ea typeface="+mn-ea"/>
                <a:cs typeface="+mn-cs"/>
              </a:rPr>
              <a:t>Rewind as heat network has not been a </a:t>
            </a:r>
            <a:r>
              <a:rPr lang="en-GB" sz="1200" kern="1200" err="1">
                <a:solidFill>
                  <a:schemeClr val="tx1"/>
                </a:solidFill>
                <a:effectLst/>
                <a:latin typeface="+mn-lt"/>
                <a:ea typeface="+mn-ea"/>
                <a:cs typeface="+mn-cs"/>
              </a:rPr>
              <a:t>ccommonly</a:t>
            </a:r>
            <a:r>
              <a:rPr lang="en-GB" sz="1200" kern="1200">
                <a:solidFill>
                  <a:schemeClr val="tx1"/>
                </a:solidFill>
                <a:effectLst/>
                <a:latin typeface="+mn-lt"/>
                <a:ea typeface="+mn-ea"/>
                <a:cs typeface="+mn-cs"/>
              </a:rPr>
              <a:t> used term in housing</a:t>
            </a:r>
          </a:p>
          <a:p>
            <a:pPr marL="171450" indent="-171450">
              <a:buFontTx/>
              <a:buChar char="-"/>
            </a:pPr>
            <a:endParaRPr lang="en-GB" sz="1200"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Heat networks is an umbrella term for any heating source that serves more than one end property</a:t>
            </a: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Communal heating - blocks of flats. very common in sheltered and supported schemes built in the 1970's and 1980’s. New wave from planning requirement</a:t>
            </a: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District heating – Multiple buildings. The first generation 70’s and 80’s. Pimlico 1950.</a:t>
            </a: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Elements of a heat network; Heat Source, Distribution (laterals and rises), Point of usage (HIU and metering)</a:t>
            </a: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endParaRPr lang="en-GB" sz="1200" kern="1200">
              <a:solidFill>
                <a:schemeClr val="tx1"/>
              </a:solidFill>
              <a:effectLst/>
              <a:latin typeface="+mn-lt"/>
              <a:ea typeface="+mn-ea"/>
              <a:cs typeface="+mn-cs"/>
            </a:endParaRPr>
          </a:p>
          <a:p>
            <a:pPr marL="171450" indent="-171450">
              <a:buFontTx/>
              <a:buChar char="-"/>
            </a:pPr>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A778C73-77F2-C544-A3ED-430CDCB4C2C4}"/>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95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778672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DB797-0B03-28D6-D3E9-8090D20BCD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AC42AE-4976-7D79-2492-EA221B1C28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02D8C7-AE1D-F81A-D32C-C3317CD3EF5E}"/>
              </a:ext>
            </a:extLst>
          </p:cNvPr>
          <p:cNvSpPr>
            <a:spLocks noGrp="1"/>
          </p:cNvSpPr>
          <p:nvPr>
            <p:ph type="body" idx="1"/>
          </p:nvPr>
        </p:nvSpPr>
        <p:spPr/>
        <p:txBody>
          <a:bodyPr/>
          <a:lstStyle/>
          <a:p>
            <a:r>
              <a:rPr lang="en-US" sz="1200" kern="1200">
                <a:solidFill>
                  <a:schemeClr val="tx1"/>
                </a:solidFill>
                <a:effectLst/>
                <a:latin typeface="+mn-lt"/>
                <a:ea typeface="+mn-ea"/>
                <a:cs typeface="+mn-cs"/>
              </a:rPr>
              <a:t>To be absolutely clear - all heat networks are in scope for Ofgem registration, regardless of tenure, age, technology, size and location</a:t>
            </a:r>
            <a:endParaRPr lang="en-GB"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868C308-24F0-DD4E-38E0-CCF9186B58CB}"/>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768368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23BE3-FA23-51F8-C34C-4C666551D2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8CDC17-7E95-49F6-6A86-18D3A2F2D2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32FFAF-FE58-2A29-9CEA-4D5D97BEB930}"/>
              </a:ext>
            </a:extLst>
          </p:cNvPr>
          <p:cNvSpPr>
            <a:spLocks noGrp="1"/>
          </p:cNvSpPr>
          <p:nvPr>
            <p:ph type="body" idx="1"/>
          </p:nvPr>
        </p:nvSpPr>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a:t>Heat networks might supply a small proportion of heat, but these networks are highly concentrated in social housing</a:t>
            </a:r>
          </a:p>
          <a:p>
            <a:pPr marL="0" marR="0" lvl="0" indent="0" algn="l" defTabSz="914377" rtl="0" eaLnBrk="1" fontAlgn="auto" latinLnBrk="0" hangingPunct="1">
              <a:lnSpc>
                <a:spcPct val="100000"/>
              </a:lnSpc>
              <a:spcBef>
                <a:spcPts val="0"/>
              </a:spcBef>
              <a:spcAft>
                <a:spcPts val="0"/>
              </a:spcAft>
              <a:buClrTx/>
              <a:buSzTx/>
              <a:buFontTx/>
              <a:buNone/>
              <a:tabLst/>
              <a:defRPr/>
            </a:pPr>
            <a:endParaRPr lang="en-US"/>
          </a:p>
          <a:p>
            <a:pPr marL="0" marR="0" lvl="0" indent="0" algn="l" defTabSz="914377" rtl="0" eaLnBrk="1" fontAlgn="auto" latinLnBrk="0" hangingPunct="1">
              <a:lnSpc>
                <a:spcPct val="100000"/>
              </a:lnSpc>
              <a:spcBef>
                <a:spcPts val="0"/>
              </a:spcBef>
              <a:spcAft>
                <a:spcPts val="0"/>
              </a:spcAft>
              <a:buClrTx/>
              <a:buSzTx/>
              <a:buFontTx/>
              <a:buNone/>
              <a:tabLst/>
              <a:defRPr/>
            </a:pPr>
            <a:r>
              <a:rPr lang="en-US"/>
              <a:t>Out of 200 clients only a tiny handful with no heat networks </a:t>
            </a:r>
          </a:p>
          <a:p>
            <a:endParaRPr lang="en-US"/>
          </a:p>
          <a:p>
            <a:r>
              <a:rPr lang="en-US"/>
              <a:t>Most HA’s have heat networks – therefore pretty much all are in scope!</a:t>
            </a:r>
            <a:br>
              <a:rPr lang="en-US"/>
            </a:br>
            <a:endParaRPr lang="en-US"/>
          </a:p>
          <a:p>
            <a:r>
              <a:rPr lang="en-US"/>
              <a:t>Registration is Operator led: Suppliers must be invited to complete their sections</a:t>
            </a:r>
            <a:br>
              <a:rPr lang="en-US"/>
            </a:br>
            <a:endParaRPr lang="en-US"/>
          </a:p>
          <a:p>
            <a:r>
              <a:rPr lang="en-US"/>
              <a:t>At least 25 questions to be answered for each heat network</a:t>
            </a:r>
            <a:endParaRPr lang="en-GB"/>
          </a:p>
        </p:txBody>
      </p:sp>
      <p:sp>
        <p:nvSpPr>
          <p:cNvPr id="4" name="Slide Number Placeholder 3">
            <a:extLst>
              <a:ext uri="{FF2B5EF4-FFF2-40B4-BE49-F238E27FC236}">
                <a16:creationId xmlns:a16="http://schemas.microsoft.com/office/drawing/2014/main" id="{94BD6953-9A2C-780C-CC96-57352A2F74B7}"/>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97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871126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FD3FB-BE20-D019-C528-0367338E59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EFAC31-C768-C6A2-E7FA-26160DE5B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539840-3C0D-C1F0-CB27-FE898E100806}"/>
              </a:ext>
            </a:extLst>
          </p:cNvPr>
          <p:cNvSpPr>
            <a:spLocks noGrp="1"/>
          </p:cNvSpPr>
          <p:nvPr>
            <p:ph type="body" idx="1"/>
          </p:nvPr>
        </p:nvSpPr>
        <p:spPr/>
        <p:txBody>
          <a:bodyPr/>
          <a:lstStyle/>
          <a:p>
            <a:br>
              <a:rPr lang="en-US"/>
            </a:br>
            <a:r>
              <a:rPr lang="en-US"/>
              <a:t>- </a:t>
            </a:r>
            <a:r>
              <a:rPr lang="en-US" sz="1200" kern="1200">
                <a:solidFill>
                  <a:schemeClr val="tx1"/>
                </a:solidFill>
                <a:effectLst/>
                <a:latin typeface="+mn-lt"/>
                <a:ea typeface="+mn-ea"/>
                <a:cs typeface="+mn-cs"/>
              </a:rPr>
              <a:t>Heat networks are a </a:t>
            </a:r>
            <a:r>
              <a:rPr lang="en-US" sz="1200" b="1" kern="1200">
                <a:solidFill>
                  <a:schemeClr val="tx1"/>
                </a:solidFill>
                <a:effectLst/>
                <a:latin typeface="+mn-lt"/>
                <a:ea typeface="+mn-ea"/>
                <a:cs typeface="+mn-cs"/>
              </a:rPr>
              <a:t>key strand </a:t>
            </a:r>
            <a:r>
              <a:rPr lang="en-US" sz="1200" kern="1200">
                <a:solidFill>
                  <a:schemeClr val="tx1"/>
                </a:solidFill>
                <a:effectLst/>
                <a:latin typeface="+mn-lt"/>
                <a:ea typeface="+mn-ea"/>
                <a:cs typeface="+mn-cs"/>
              </a:rPr>
              <a:t>of the governments net zero strategy for the </a:t>
            </a:r>
            <a:r>
              <a:rPr lang="en-US" sz="1200" b="1" kern="1200">
                <a:solidFill>
                  <a:schemeClr val="tx1"/>
                </a:solidFill>
                <a:effectLst/>
                <a:latin typeface="+mn-lt"/>
                <a:ea typeface="+mn-ea"/>
                <a:cs typeface="+mn-cs"/>
              </a:rPr>
              <a:t>decarbonization of heat</a:t>
            </a:r>
          </a:p>
          <a:p>
            <a:endParaRPr lang="en-US" sz="1200" b="1"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double heat supply to 7% by 2025</a:t>
            </a:r>
          </a:p>
          <a:p>
            <a:pPr marL="171450" indent="-171450">
              <a:buFontTx/>
              <a:buChar char="-"/>
            </a:pPr>
            <a:r>
              <a:rPr lang="en-US" sz="1200" kern="1200">
                <a:solidFill>
                  <a:schemeClr val="tx1"/>
                </a:solidFill>
                <a:effectLst/>
                <a:latin typeface="+mn-lt"/>
                <a:ea typeface="+mn-ea"/>
                <a:cs typeface="+mn-cs"/>
              </a:rPr>
              <a:t>20% of UK heat demand by 2050 - equivalent of 5 million customers - a 10 fold increase of where we are today</a:t>
            </a:r>
          </a:p>
          <a:p>
            <a:pPr marL="171450" indent="-171450">
              <a:buFontTx/>
              <a:buChar char="-"/>
            </a:pPr>
            <a:endParaRPr lang="en-US" sz="1200" b="1" kern="1200">
              <a:solidFill>
                <a:schemeClr val="tx1"/>
              </a:solidFill>
              <a:effectLst/>
              <a:latin typeface="+mn-lt"/>
              <a:ea typeface="+mn-ea"/>
              <a:cs typeface="+mn-cs"/>
            </a:endParaRPr>
          </a:p>
          <a:p>
            <a:pPr marL="171450" indent="-171450">
              <a:buFontTx/>
              <a:buChar char="-"/>
            </a:pPr>
            <a:r>
              <a:rPr lang="en-US" sz="1200" b="0" kern="1200">
                <a:solidFill>
                  <a:schemeClr val="tx1"/>
                </a:solidFill>
                <a:effectLst/>
                <a:latin typeface="+mn-lt"/>
                <a:ea typeface="+mn-ea"/>
                <a:cs typeface="+mn-cs"/>
              </a:rPr>
              <a:t>Funding, but mainly regulation</a:t>
            </a:r>
            <a:endParaRPr lang="en-GB" b="0"/>
          </a:p>
        </p:txBody>
      </p:sp>
      <p:sp>
        <p:nvSpPr>
          <p:cNvPr id="4" name="Slide Number Placeholder 3">
            <a:extLst>
              <a:ext uri="{FF2B5EF4-FFF2-40B4-BE49-F238E27FC236}">
                <a16:creationId xmlns:a16="http://schemas.microsoft.com/office/drawing/2014/main" id="{59AE8413-5ED6-D1A8-DDA0-220DF0F16BF0}"/>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98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51463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Registration is Operator led: Suppliers must be invited to complete their sections</a:t>
            </a:r>
            <a:br>
              <a:rPr lang="en-US"/>
            </a:br>
            <a:endParaRPr lang="en-US"/>
          </a:p>
          <a:p>
            <a:r>
              <a:rPr lang="en-US"/>
              <a:t>At least 25 questions to be answered for each heat network</a:t>
            </a:r>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99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162271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 New rule book – Key terms</a:t>
            </a:r>
          </a:p>
          <a:p>
            <a:pPr marL="0" marR="0" lvl="0" indent="0" algn="l" defTabSz="914377"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lvl="0" indent="0" algn="l" defTabSz="914377"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 Heat Network Operators - those that own the assets</a:t>
            </a:r>
            <a:endParaRPr lang="en-GB" sz="1200" kern="1200">
              <a:solidFill>
                <a:schemeClr val="tx1"/>
              </a:solidFill>
              <a:effectLst/>
              <a:latin typeface="+mn-lt"/>
              <a:ea typeface="+mn-ea"/>
              <a:cs typeface="+mn-cs"/>
            </a:endParaRPr>
          </a:p>
          <a:p>
            <a:endParaRPr lang="en-GB"/>
          </a:p>
          <a:p>
            <a:r>
              <a:rPr lang="en-US" sz="1200" kern="1200">
                <a:solidFill>
                  <a:schemeClr val="tx1"/>
                </a:solidFill>
                <a:effectLst/>
                <a:latin typeface="+mn-lt"/>
                <a:ea typeface="+mn-ea"/>
                <a:cs typeface="+mn-cs"/>
              </a:rPr>
              <a:t>- Heat Network Suppliers - have the financial relationship </a:t>
            </a:r>
          </a:p>
          <a:p>
            <a:endParaRPr lang="en-US" sz="1200"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HA often both.</a:t>
            </a:r>
          </a:p>
          <a:p>
            <a:pPr marL="171450" indent="-171450">
              <a:buFontTx/>
              <a:buChar char="-"/>
            </a:pPr>
            <a:endParaRPr lang="en-US" sz="1200" kern="1200">
              <a:solidFill>
                <a:schemeClr val="tx1"/>
              </a:solidFill>
              <a:effectLst/>
              <a:latin typeface="+mn-lt"/>
              <a:ea typeface="+mn-ea"/>
              <a:cs typeface="+mn-cs"/>
            </a:endParaRPr>
          </a:p>
          <a:p>
            <a:pPr marL="171450" indent="-171450">
              <a:buFontTx/>
              <a:buChar char="-"/>
            </a:pPr>
            <a:r>
              <a:rPr lang="en-US" sz="1200" kern="1200">
                <a:solidFill>
                  <a:schemeClr val="tx1"/>
                </a:solidFill>
                <a:effectLst/>
                <a:latin typeface="+mn-lt"/>
                <a:ea typeface="+mn-ea"/>
                <a:cs typeface="+mn-cs"/>
              </a:rPr>
              <a:t>new players </a:t>
            </a:r>
          </a:p>
          <a:p>
            <a:pPr marL="628639" lvl="1" indent="-171450">
              <a:buFontTx/>
              <a:buChar char="-"/>
            </a:pPr>
            <a:r>
              <a:rPr lang="en-US" sz="1200" kern="1200">
                <a:solidFill>
                  <a:schemeClr val="tx1"/>
                </a:solidFill>
                <a:effectLst/>
                <a:latin typeface="+mn-lt"/>
                <a:ea typeface="+mn-ea"/>
                <a:cs typeface="+mn-cs"/>
              </a:rPr>
              <a:t>Energy Ombudsman</a:t>
            </a:r>
          </a:p>
          <a:p>
            <a:pPr marL="628639" lvl="1" indent="-171450">
              <a:buFontTx/>
              <a:buChar char="-"/>
            </a:pPr>
            <a:r>
              <a:rPr lang="en-US" sz="1200" kern="1200">
                <a:solidFill>
                  <a:schemeClr val="tx1"/>
                </a:solidFill>
                <a:effectLst/>
                <a:latin typeface="+mn-lt"/>
                <a:ea typeface="+mn-ea"/>
                <a:cs typeface="+mn-cs"/>
              </a:rPr>
              <a:t>Citizens Advice / Consumer Scotland</a:t>
            </a:r>
          </a:p>
          <a:p>
            <a:pPr marL="628639" lvl="1" indent="-171450">
              <a:buFontTx/>
              <a:buChar char="-"/>
            </a:pPr>
            <a:endParaRPr lang="en-US" sz="1200" kern="1200">
              <a:solidFill>
                <a:schemeClr val="tx1"/>
              </a:solidFill>
              <a:effectLst/>
              <a:latin typeface="+mn-lt"/>
              <a:ea typeface="+mn-ea"/>
              <a:cs typeface="+mn-cs"/>
            </a:endParaRPr>
          </a:p>
          <a:p>
            <a:pPr marL="171450" lvl="0" indent="-171450">
              <a:buFontTx/>
              <a:buChar char="-"/>
            </a:pPr>
            <a:r>
              <a:rPr lang="en-US" sz="1200" kern="1200">
                <a:solidFill>
                  <a:schemeClr val="tx1"/>
                </a:solidFill>
                <a:effectLst/>
                <a:latin typeface="+mn-lt"/>
                <a:ea typeface="+mn-ea"/>
                <a:cs typeface="+mn-cs"/>
              </a:rPr>
              <a:t>Standers of conduct </a:t>
            </a:r>
          </a:p>
          <a:p>
            <a:pPr marL="628639" lvl="1" indent="-171450">
              <a:buFontTx/>
              <a:buChar char="-"/>
            </a:pPr>
            <a:endParaRPr lang="en-US" sz="1200" kern="1200">
              <a:solidFill>
                <a:schemeClr val="tx1"/>
              </a:solidFill>
              <a:effectLst/>
              <a:latin typeface="+mn-lt"/>
              <a:ea typeface="+mn-ea"/>
              <a:cs typeface="+mn-cs"/>
            </a:endParaRPr>
          </a:p>
          <a:p>
            <a:pPr marL="628639" lvl="1" indent="-171450">
              <a:buFontTx/>
              <a:buChar char="-"/>
            </a:pPr>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040893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Went live last year!</a:t>
            </a:r>
          </a:p>
          <a:p>
            <a:endParaRPr lang="en-US"/>
          </a:p>
          <a:p>
            <a:endParaRPr lang="en-US"/>
          </a:p>
          <a:p>
            <a:endParaRPr lang="en-US"/>
          </a:p>
          <a:p>
            <a:r>
              <a:rPr lang="en-US" sz="1200" kern="1200">
                <a:solidFill>
                  <a:schemeClr val="tx1"/>
                </a:solidFill>
                <a:effectLst/>
                <a:latin typeface="+mn-lt"/>
                <a:ea typeface="+mn-ea"/>
                <a:cs typeface="+mn-cs"/>
              </a:rPr>
              <a:t>However registration is not the end of the process - it is the start </a:t>
            </a:r>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263507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challenge of new compliance. </a:t>
            </a:r>
          </a:p>
          <a:p>
            <a:r>
              <a:rPr lang="en-US"/>
              <a:t>Increasing numbers of regulators now around 10 or 11. </a:t>
            </a:r>
          </a:p>
          <a:p>
            <a:endParaRPr lang="en-US"/>
          </a:p>
          <a:p>
            <a:r>
              <a:rPr lang="en-US"/>
              <a:t>Legal Duty</a:t>
            </a:r>
          </a:p>
          <a:p>
            <a:endParaRPr lang="en-US"/>
          </a:p>
          <a:p>
            <a:r>
              <a:rPr lang="en-US"/>
              <a:t>Financial</a:t>
            </a:r>
          </a:p>
          <a:p>
            <a:endParaRPr lang="en-US"/>
          </a:p>
          <a:p>
            <a:r>
              <a:rPr lang="en-US"/>
              <a:t>Other risks: Occupying new developments, Reputational damage </a:t>
            </a:r>
          </a:p>
          <a:p>
            <a:endParaRPr lang="en-US"/>
          </a:p>
          <a:p>
            <a:r>
              <a:rPr lang="en-US" sz="1200" kern="1200">
                <a:solidFill>
                  <a:schemeClr val="tx1"/>
                </a:solidFill>
                <a:effectLst/>
                <a:latin typeface="+mn-lt"/>
                <a:ea typeface="+mn-ea"/>
                <a:cs typeface="+mn-cs"/>
              </a:rPr>
              <a:t>And ultimately this is an operational challenge – work as regulated utility provider.</a:t>
            </a:r>
            <a:endParaRPr lang="en-US"/>
          </a:p>
          <a:p>
            <a:endParaRPr lang="en-US"/>
          </a:p>
          <a:p>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522522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Add a link to the slide deck</a:t>
            </a:r>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5468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Note – ask Jen to rework</a:t>
            </a:r>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165029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7D4F3-385F-4503-CB5C-AF40E14C5F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465711-BE8E-71AD-7C84-D1A853DF078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32DE31-AAB7-3E63-47CD-DA84AFBBA807}"/>
              </a:ext>
            </a:extLst>
          </p:cNvPr>
          <p:cNvSpPr>
            <a:spLocks noGrp="1"/>
          </p:cNvSpPr>
          <p:nvPr>
            <p:ph type="body" idx="1"/>
          </p:nvPr>
        </p:nvSpPr>
        <p:spPr/>
        <p:txBody>
          <a:bodyPr/>
          <a:lstStyle/>
          <a:p>
            <a:r>
              <a:rPr lang="en-GB"/>
              <a:t>Full definition: </a:t>
            </a:r>
            <a:r>
              <a:rPr lang="en-GB" sz="1200"/>
              <a:t>Defined by Ofgem as “The most senior person with responsibility for the heat network’s operations and regulatory compliance”</a:t>
            </a:r>
            <a:r>
              <a:rPr lang="en-GB"/>
              <a:t> </a:t>
            </a:r>
          </a:p>
          <a:p>
            <a:endParaRPr lang="en-GB"/>
          </a:p>
          <a:p>
            <a:endParaRPr lang="en-GB"/>
          </a:p>
          <a:p>
            <a:r>
              <a:rPr lang="en-GB"/>
              <a:t>Board – training/paper – adds time – Assets Director (depending on size of org and portfolio)</a:t>
            </a:r>
          </a:p>
        </p:txBody>
      </p:sp>
      <p:sp>
        <p:nvSpPr>
          <p:cNvPr id="4" name="Slide Number Placeholder 3">
            <a:extLst>
              <a:ext uri="{FF2B5EF4-FFF2-40B4-BE49-F238E27FC236}">
                <a16:creationId xmlns:a16="http://schemas.microsoft.com/office/drawing/2014/main" id="{993DF8AD-55AB-D077-0E89-0E8FABB9036C}"/>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37302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935B7-8CCE-1ACA-5597-35423CD1F8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F6618A-0FDF-01C0-4CD9-1BB1918F1B4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DE44273-BC56-6C2A-888F-F48CB0C882EA}"/>
              </a:ext>
            </a:extLst>
          </p:cNvPr>
          <p:cNvSpPr>
            <a:spLocks noGrp="1"/>
          </p:cNvSpPr>
          <p:nvPr>
            <p:ph type="body" idx="1"/>
          </p:nvPr>
        </p:nvSpPr>
        <p:spPr/>
        <p:txBody>
          <a:bodyPr/>
          <a:lstStyle/>
          <a:p>
            <a:pPr>
              <a:lnSpc>
                <a:spcPts val="2000"/>
              </a:lnSpc>
              <a:buClr>
                <a:schemeClr val="tx1"/>
              </a:buClr>
            </a:pPr>
            <a:endParaRPr lang="en-US" sz="1200" b="1"/>
          </a:p>
          <a:p>
            <a:pPr>
              <a:lnSpc>
                <a:spcPts val="2000"/>
              </a:lnSpc>
              <a:buClr>
                <a:schemeClr val="tx1"/>
              </a:buClr>
            </a:pPr>
            <a:endParaRPr lang="en-US" sz="1200" b="1"/>
          </a:p>
          <a:p>
            <a:pPr>
              <a:lnSpc>
                <a:spcPts val="2000"/>
              </a:lnSpc>
              <a:buClr>
                <a:schemeClr val="tx1"/>
              </a:buClr>
            </a:pPr>
            <a:r>
              <a:rPr lang="en-US" sz="1200" b="1" err="1"/>
              <a:t>Organisations</a:t>
            </a:r>
            <a:r>
              <a:rPr lang="en-US" sz="1200" b="1"/>
              <a:t> must confirm if their heat network active </a:t>
            </a:r>
            <a:r>
              <a:rPr lang="en-US" sz="1200" b="1" err="1"/>
              <a:t>ity</a:t>
            </a:r>
            <a:r>
              <a:rPr lang="en-US" sz="1200" b="1"/>
              <a:t> operates on a for-profit basis and if they are subject to social housing regulations</a:t>
            </a:r>
          </a:p>
          <a:p>
            <a:pPr>
              <a:lnSpc>
                <a:spcPts val="2000"/>
              </a:lnSpc>
              <a:buClr>
                <a:schemeClr val="tx1"/>
              </a:buClr>
            </a:pPr>
            <a:endParaRPr lang="en-US" sz="1200" b="1"/>
          </a:p>
          <a:p>
            <a:pPr>
              <a:lnSpc>
                <a:spcPts val="2000"/>
              </a:lnSpc>
              <a:buClr>
                <a:schemeClr val="tx1"/>
              </a:buClr>
            </a:pPr>
            <a:r>
              <a:rPr lang="en-US" sz="1200" b="0"/>
              <a:t>ESCO’s – SPV – have to register as separate org (not main)</a:t>
            </a:r>
          </a:p>
          <a:p>
            <a:pPr>
              <a:lnSpc>
                <a:spcPts val="2000"/>
              </a:lnSpc>
              <a:buClr>
                <a:schemeClr val="tx1"/>
              </a:buClr>
            </a:pPr>
            <a:r>
              <a:rPr lang="en-US" sz="1200" b="0"/>
              <a:t>For Profit – financial viability authorization condition – continuity plan comes into play</a:t>
            </a:r>
            <a:br>
              <a:rPr lang="en-US" sz="1200" b="1"/>
            </a:br>
            <a:endParaRPr lang="en-US" sz="1200" b="1"/>
          </a:p>
          <a:p>
            <a:pPr>
              <a:lnSpc>
                <a:spcPts val="2000"/>
              </a:lnSpc>
              <a:buClr>
                <a:schemeClr val="tx1"/>
              </a:buClr>
            </a:pPr>
            <a:r>
              <a:rPr lang="en-US" sz="1200" b="1"/>
              <a:t>For-profit networks must provide extensive information around financial viability</a:t>
            </a:r>
            <a:br>
              <a:rPr lang="en-US" sz="1200" b="1"/>
            </a:br>
            <a:endParaRPr lang="en-US" sz="1200" b="1"/>
          </a:p>
          <a:p>
            <a:pPr>
              <a:lnSpc>
                <a:spcPts val="2000"/>
              </a:lnSpc>
              <a:buClr>
                <a:schemeClr val="tx1"/>
              </a:buClr>
            </a:pPr>
            <a:r>
              <a:rPr lang="en-US" sz="1200" b="1"/>
              <a:t>Social Housing regulation ensures the viability of not-for-profit heat networks</a:t>
            </a:r>
            <a:br>
              <a:rPr lang="en-US" sz="1200" b="1"/>
            </a:br>
            <a:endParaRPr lang="en-US" sz="1200" b="1"/>
          </a:p>
          <a:p>
            <a:pPr>
              <a:lnSpc>
                <a:spcPts val="2000"/>
              </a:lnSpc>
              <a:buClr>
                <a:schemeClr val="tx1"/>
              </a:buClr>
            </a:pPr>
            <a:r>
              <a:rPr lang="en-US" sz="1200" b="1"/>
              <a:t>Joint ventures, SPV’s and ESCO’s must provide this information</a:t>
            </a:r>
          </a:p>
          <a:p>
            <a:endParaRPr lang="en-GB"/>
          </a:p>
        </p:txBody>
      </p:sp>
      <p:sp>
        <p:nvSpPr>
          <p:cNvPr id="4" name="Slide Number Placeholder 3">
            <a:extLst>
              <a:ext uri="{FF2B5EF4-FFF2-40B4-BE49-F238E27FC236}">
                <a16:creationId xmlns:a16="http://schemas.microsoft.com/office/drawing/2014/main" id="{5C5F9498-6190-19D5-7CD7-7D14D450C3AF}"/>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690178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4A487-BEA7-951B-C8BD-1BC342CD5A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C792C2-CA45-E4D3-BFD0-B93B33D7A1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1E8C19F-5130-79BF-CD4B-6DBEA2ED5D1B}"/>
              </a:ext>
            </a:extLst>
          </p:cNvPr>
          <p:cNvSpPr>
            <a:spLocks noGrp="1"/>
          </p:cNvSpPr>
          <p:nvPr>
            <p:ph type="body" idx="1"/>
          </p:nvPr>
        </p:nvSpPr>
        <p:spPr/>
        <p:txBody>
          <a:bodyPr/>
          <a:lstStyle/>
          <a:p>
            <a:pPr>
              <a:lnSpc>
                <a:spcPts val="2000"/>
              </a:lnSpc>
              <a:buClr>
                <a:schemeClr val="tx1"/>
              </a:buClr>
            </a:pPr>
            <a:r>
              <a:rPr lang="en-GB" sz="1200" b="1"/>
              <a:t>Significant Managerial Responsibility or Influence (SMRI)</a:t>
            </a:r>
          </a:p>
          <a:p>
            <a:pPr>
              <a:buClr>
                <a:schemeClr val="tx1"/>
              </a:buClr>
            </a:pPr>
            <a:endParaRPr lang="en-GB" sz="1200"/>
          </a:p>
          <a:p>
            <a:pPr marL="285750" indent="-285750">
              <a:lnSpc>
                <a:spcPts val="2000"/>
              </a:lnSpc>
              <a:buClr>
                <a:schemeClr val="tx1"/>
              </a:buClr>
              <a:buFont typeface="Nunito Sans" pitchFamily="2" charset="0"/>
              <a:buChar char="‐"/>
            </a:pPr>
            <a:r>
              <a:rPr lang="en-GB" sz="1200"/>
              <a:t>SMRI process has been implemented to ensure compliance with the fit and proper authorisation condition</a:t>
            </a:r>
            <a:br>
              <a:rPr lang="en-GB" sz="1200"/>
            </a:br>
            <a:endParaRPr lang="en-GB" sz="1200"/>
          </a:p>
          <a:p>
            <a:pPr marL="285750" indent="-285750">
              <a:lnSpc>
                <a:spcPts val="2000"/>
              </a:lnSpc>
              <a:buClr>
                <a:schemeClr val="tx1"/>
              </a:buClr>
              <a:buFont typeface="Nunito Sans" pitchFamily="2" charset="0"/>
              <a:buChar char="‐"/>
            </a:pPr>
            <a:r>
              <a:rPr lang="en-GB" sz="1200"/>
              <a:t>Those in positions with SMRI must confirm they meet the defined standard</a:t>
            </a:r>
            <a:br>
              <a:rPr lang="en-GB" sz="1200"/>
            </a:br>
            <a:endParaRPr lang="en-GB" sz="1200"/>
          </a:p>
          <a:p>
            <a:pPr marL="285750" indent="-285750">
              <a:lnSpc>
                <a:spcPts val="2000"/>
              </a:lnSpc>
              <a:buClr>
                <a:schemeClr val="tx1"/>
              </a:buClr>
              <a:buFont typeface="Nunito Sans" pitchFamily="2" charset="0"/>
              <a:buChar char="‐"/>
            </a:pPr>
            <a:r>
              <a:rPr lang="en-GB" sz="1200"/>
              <a:t>Ofgem will request more information via email where processes are not in place</a:t>
            </a:r>
          </a:p>
          <a:p>
            <a:endParaRPr lang="en-GB"/>
          </a:p>
          <a:p>
            <a:endParaRPr lang="en-GB"/>
          </a:p>
          <a:p>
            <a:r>
              <a:rPr lang="en-GB"/>
              <a:t>SMRI – must be ‘Fit and Proper’ – standard of conduct – authorisation – meet certain standard – personal/professional background (prison/fraud) – exists in gas &amp; electricity sector</a:t>
            </a:r>
          </a:p>
        </p:txBody>
      </p:sp>
      <p:sp>
        <p:nvSpPr>
          <p:cNvPr id="4" name="Slide Number Placeholder 3">
            <a:extLst>
              <a:ext uri="{FF2B5EF4-FFF2-40B4-BE49-F238E27FC236}">
                <a16:creationId xmlns:a16="http://schemas.microsoft.com/office/drawing/2014/main" id="{963846CD-943D-68D4-E933-ABB1E0F329F7}"/>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109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817265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Heat network information can only be added once all previous steps have been completed</a:t>
            </a:r>
            <a:br>
              <a:rPr lang="en-US"/>
            </a:br>
            <a:endParaRPr lang="en-US"/>
          </a:p>
          <a:p>
            <a:r>
              <a:rPr lang="en-US"/>
              <a:t>Registration is Operator led: Suppliers must be invited to complete their sections</a:t>
            </a:r>
            <a:br>
              <a:rPr lang="en-US"/>
            </a:br>
            <a:endParaRPr lang="en-US"/>
          </a:p>
          <a:p>
            <a:r>
              <a:rPr lang="en-US"/>
              <a:t>At least 25 questions to be answered for each heat network</a:t>
            </a:r>
          </a:p>
          <a:p>
            <a:endParaRPr lang="en-US"/>
          </a:p>
          <a:p>
            <a:r>
              <a:rPr lang="en-US"/>
              <a:t>Fairly basic – if have all information in from of you (Ofgem not published list of data points)</a:t>
            </a:r>
          </a:p>
          <a:p>
            <a:pPr marL="171450" indent="-171450">
              <a:buFontTx/>
              <a:buChar char="-"/>
            </a:pPr>
            <a:r>
              <a:rPr lang="en-US"/>
              <a:t>Metered vs unmetered</a:t>
            </a:r>
          </a:p>
          <a:p>
            <a:pPr marL="171450" indent="-171450">
              <a:buFontTx/>
              <a:buChar char="-"/>
            </a:pPr>
            <a:r>
              <a:rPr lang="en-US"/>
              <a:t>M&amp;B agent</a:t>
            </a:r>
          </a:p>
          <a:p>
            <a:pPr marL="171450" indent="-171450">
              <a:buFontTx/>
              <a:buChar char="-"/>
            </a:pPr>
            <a:r>
              <a:rPr lang="en-US"/>
              <a:t>Info in bills</a:t>
            </a:r>
          </a:p>
          <a:p>
            <a:pPr marL="171450" indent="-171450">
              <a:buFontTx/>
              <a:buChar char="-"/>
            </a:pPr>
            <a:r>
              <a:rPr lang="en-US"/>
              <a:t>PSR/Vulnerable customer policy</a:t>
            </a:r>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53010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least 25 data points required for each heat network – Engage with data holders now. Likely to be multiple teams</a:t>
            </a:r>
          </a:p>
          <a:p>
            <a:endParaRPr lang="en-GB"/>
          </a:p>
          <a:p>
            <a:r>
              <a:rPr lang="en-GB"/>
              <a:t>Type of network will determine number of data points required</a:t>
            </a:r>
          </a:p>
          <a:p>
            <a:br>
              <a:rPr lang="en-GB"/>
            </a:br>
            <a:r>
              <a:rPr lang="en-GB"/>
              <a:t>Registration process is operator led: Suppliers must be invited to provide information where heat networks have split responsibility of operation and supply.</a:t>
            </a:r>
          </a:p>
          <a:p>
            <a:endParaRPr lang="en-GB"/>
          </a:p>
          <a:p>
            <a:r>
              <a:rPr lang="en-GB"/>
              <a:t>All previous registration steps must be completed before the registration can be submitted</a:t>
            </a:r>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468099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0EFCC-36FA-BC82-91A4-2776F8BA2B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5C427-018E-F4D0-A7B4-2AC20B83E98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61F0BB8-D1B9-A190-E7F0-ECE8FF607EE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622327C-D8D6-F76C-516E-86E11BABBF3B}"/>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602541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 bulk upload – won’t change for registration </a:t>
            </a:r>
          </a:p>
          <a:p>
            <a:r>
              <a:rPr lang="en-US"/>
              <a:t>Feedback from small HA – 8 networks, all sit in same office, all named as SMRI – one of the first to </a:t>
            </a:r>
            <a:r>
              <a:rPr lang="en-US" err="1"/>
              <a:t>regist</a:t>
            </a:r>
            <a:endParaRPr lang="en-US"/>
          </a:p>
          <a:p>
            <a:endParaRPr lang="en-US"/>
          </a:p>
          <a:p>
            <a:r>
              <a:rPr lang="en-US"/>
              <a:t>One easiest/simplest case </a:t>
            </a:r>
            <a:r>
              <a:rPr lang="en-US" err="1"/>
              <a:t>scenarions</a:t>
            </a:r>
            <a:endParaRPr lang="en-US"/>
          </a:p>
          <a:p>
            <a:endParaRPr lang="en-US"/>
          </a:p>
          <a:p>
            <a:r>
              <a:rPr lang="en-US"/>
              <a:t>All unmetered, communal networks, managed internally</a:t>
            </a:r>
          </a:p>
          <a:p>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950772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Registration is not the end of the process - it is the beginning of a new normal in terms of heat network monitoring and reporting.</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01535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Baseline for ongoing reporting</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Enforce by anomalies and outliers – data or genuine problem – both of which need resolving</a:t>
            </a:r>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99593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 cadence of reporting – less fluid and less likely to change is reported on annually. </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reporting requirements based on more variable data is reported on more regularly</a:t>
            </a:r>
            <a:endParaRPr lang="en-GB" sz="1200" kern="1200">
              <a:solidFill>
                <a:schemeClr val="tx1"/>
              </a:solidFill>
              <a:effectLst/>
              <a:latin typeface="+mn-lt"/>
              <a:ea typeface="+mn-ea"/>
              <a:cs typeface="+mn-cs"/>
            </a:endParaRPr>
          </a:p>
          <a:p>
            <a:pPr rtl="0" eaLnBrk="1" fontAlgn="t" latinLnBrk="0" hangingPunct="1"/>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251142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Conversation with key data owners – initial registration and then regular reporting</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Not just about registration – that is the start of the process</a:t>
            </a: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Change process not assets</a:t>
            </a:r>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756464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are supporting the first batch of clients with Ofgem Registration’</a:t>
            </a:r>
          </a:p>
          <a:p>
            <a:endParaRPr lang="en-US"/>
          </a:p>
          <a:p>
            <a:r>
              <a:rPr lang="en-US"/>
              <a:t>E.g. complaints – </a:t>
            </a:r>
            <a:r>
              <a:rPr lang="en-US" err="1"/>
              <a:t>categorisations</a:t>
            </a:r>
            <a:r>
              <a:rPr lang="en-US"/>
              <a:t> of historical data – </a:t>
            </a:r>
            <a:r>
              <a:rPr lang="en-US" err="1"/>
              <a:t>e.g</a:t>
            </a:r>
            <a:r>
              <a:rPr lang="en-US"/>
              <a:t> tags</a:t>
            </a:r>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194217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218491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21551-B391-9DB5-F6F1-D5512204DB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CC2CD1-9976-D76E-DC6A-72A6A8445C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75C2CB-BD0E-0C4A-1C54-CE72B2C9FD04}"/>
              </a:ext>
            </a:extLst>
          </p:cNvPr>
          <p:cNvSpPr>
            <a:spLocks noGrp="1"/>
          </p:cNvSpPr>
          <p:nvPr>
            <p:ph type="body" idx="1"/>
          </p:nvPr>
        </p:nvSpPr>
        <p:spPr/>
        <p:txBody>
          <a:bodyPr/>
          <a:lstStyle/>
          <a:p>
            <a:r>
              <a:rPr lang="en-US"/>
              <a:t>Go to stand and give it a go</a:t>
            </a:r>
            <a:endParaRPr lang="en-GB"/>
          </a:p>
        </p:txBody>
      </p:sp>
      <p:sp>
        <p:nvSpPr>
          <p:cNvPr id="4" name="Slide Number Placeholder 3">
            <a:extLst>
              <a:ext uri="{FF2B5EF4-FFF2-40B4-BE49-F238E27FC236}">
                <a16:creationId xmlns:a16="http://schemas.microsoft.com/office/drawing/2014/main" id="{140B07C4-7D54-30EE-8D97-E69A6398D5CA}"/>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962398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200570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42A88-F6F0-39EC-FE0C-A09D672D74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8B5950-4FB3-F4E9-3A42-61831793F4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4DA110-1591-A7DB-35D4-01FC0431FE8D}"/>
              </a:ext>
            </a:extLst>
          </p:cNvPr>
          <p:cNvSpPr>
            <a:spLocks noGrp="1"/>
          </p:cNvSpPr>
          <p:nvPr>
            <p:ph type="body" idx="1"/>
          </p:nvPr>
        </p:nvSpPr>
        <p:spPr/>
        <p:txBody>
          <a:bodyPr/>
          <a:lstStyle/>
          <a:p>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CD91713-197C-4370-6059-1A10E9F7DF6E}"/>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034918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A2CB5-A458-2F9B-CB88-4128EB885F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C48115-FE43-2760-50BD-F618E3A55D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402F3D-39C6-23AF-7FE9-8EF1B049D2D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A517954-0EB7-ED5C-9423-EA815E265C0C}"/>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990828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614110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1D9C3-570F-6624-2CCC-8E4CA9298F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93A897-57B8-BB68-0E6B-8DC216A9E7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F2B55-FE22-618A-53AB-FE001D9E5CBB}"/>
              </a:ext>
            </a:extLst>
          </p:cNvPr>
          <p:cNvSpPr>
            <a:spLocks noGrp="1"/>
          </p:cNvSpPr>
          <p:nvPr>
            <p:ph type="body" idx="1"/>
          </p:nvPr>
        </p:nvSpPr>
        <p:spPr/>
        <p:txBody>
          <a:bodyPr/>
          <a:lstStyle/>
          <a:p>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D72E343-298E-0A2E-E7FB-C25E28DABB18}"/>
              </a:ext>
            </a:extLst>
          </p:cNvPr>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99AA5BD-5E67-4A4F-AEB7-0C10240114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129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775577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Gotham Medium"/>
                <a:cs typeface="Gotham Medium" pitchFamily="2" charset="0"/>
              </a:rPr>
              <a:t>Social Housing Regulation Act </a:t>
            </a:r>
            <a:r>
              <a:rPr lang="en-GB" dirty="0">
                <a:latin typeface="Gotham Medium"/>
                <a:cs typeface="Gotham Medium" pitchFamily="2" charset="0"/>
              </a:rPr>
              <a:t>- "</a:t>
            </a:r>
            <a:r>
              <a:rPr lang="en-GB" dirty="0"/>
              <a:t>Tenants deserve to live in homes that are safe, of a decent standard, and free from serious hazards including damp and mould. "</a:t>
            </a:r>
            <a:endParaRPr lang="en-GB" sz="1200" dirty="0">
              <a:latin typeface="Gotham Medium" pitchFamily="2" charset="0"/>
              <a:cs typeface="Gotham Medium" pitchFamily="2" charset="0"/>
            </a:endParaRPr>
          </a:p>
          <a:p>
            <a:pPr marL="0" indent="0">
              <a:buNone/>
            </a:pPr>
            <a:endParaRPr lang="en-GB" sz="1200" dirty="0">
              <a:latin typeface="Gotham Medium" pitchFamily="2" charset="0"/>
              <a:cs typeface="Gotham Medium" pitchFamily="2" charset="0"/>
            </a:endParaRPr>
          </a:p>
          <a:p>
            <a:pPr marL="0" indent="0">
              <a:buNone/>
            </a:pPr>
            <a:r>
              <a:rPr lang="en-GB" sz="1200" dirty="0">
                <a:latin typeface="Gotham Medium"/>
                <a:cs typeface="Gotham Medium" pitchFamily="2" charset="0"/>
              </a:rPr>
              <a:t>Paved the way for the Regulator to have additional powers and lead to the consultation on Awaab’s law</a:t>
            </a:r>
            <a:endParaRPr lang="en-US" dirty="0">
              <a:latin typeface="Gotham Medium"/>
            </a:endParaRPr>
          </a:p>
          <a:p>
            <a:endParaRPr lang="en-GB" dirty="0"/>
          </a:p>
        </p:txBody>
      </p:sp>
      <p:sp>
        <p:nvSpPr>
          <p:cNvPr id="4" name="Slide Number Placeholder 3"/>
          <p:cNvSpPr>
            <a:spLocks noGrp="1"/>
          </p:cNvSpPr>
          <p:nvPr>
            <p:ph type="sldNum" sz="quarter" idx="5"/>
          </p:nvPr>
        </p:nvSpPr>
        <p:spPr/>
        <p:txBody>
          <a:bodyPr/>
          <a:lstStyle/>
          <a:p>
            <a:fld id="{9C9588E0-3CAF-47F6-B427-8555B8DBAE46}" type="slidenum">
              <a:rPr lang="en-GB" smtClean="0"/>
              <a:t>135</a:t>
            </a:fld>
            <a:endParaRPr lang="en-GB"/>
          </a:p>
        </p:txBody>
      </p:sp>
    </p:spTree>
    <p:extLst>
      <p:ext uri="{BB962C8B-B14F-4D97-AF65-F5344CB8AC3E}">
        <p14:creationId xmlns:p14="http://schemas.microsoft.com/office/powerpoint/2010/main" val="24076490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B0C0C"/>
                </a:solidFill>
                <a:effectLst/>
                <a:latin typeface="Gotham Medium"/>
                <a:cs typeface="Gotham Medium" pitchFamily="2" charset="0"/>
              </a:rPr>
              <a:t>BOTH</a:t>
            </a:r>
            <a:br>
              <a:rPr lang="en-GB" dirty="0">
                <a:effectLst/>
                <a:latin typeface="Gotham Medium" pitchFamily="2" charset="0"/>
                <a:cs typeface="Gotham Medium" pitchFamily="2" charset="0"/>
              </a:rPr>
            </a:br>
            <a:br>
              <a:rPr lang="en-GB" dirty="0">
                <a:effectLst/>
                <a:latin typeface="Gotham Medium" pitchFamily="2" charset="0"/>
                <a:cs typeface="Gotham Medium" pitchFamily="2" charset="0"/>
              </a:rPr>
            </a:br>
            <a:r>
              <a:rPr lang="en-GB" dirty="0">
                <a:solidFill>
                  <a:srgbClr val="0B0C0C"/>
                </a:solidFill>
                <a:effectLst/>
                <a:latin typeface="Gotham Medium"/>
                <a:cs typeface="Gotham Medium" pitchFamily="2" charset="0"/>
              </a:rPr>
              <a:t>Visual split - </a:t>
            </a:r>
            <a:r>
              <a:rPr lang="en-GB" dirty="0">
                <a:solidFill>
                  <a:srgbClr val="FF0000"/>
                </a:solidFill>
                <a:effectLst/>
                <a:latin typeface="Gotham Medium"/>
                <a:cs typeface="Gotham Medium" pitchFamily="2" charset="0"/>
              </a:rPr>
              <a:t>Matt</a:t>
            </a:r>
            <a:r>
              <a:rPr lang="en-GB" dirty="0">
                <a:solidFill>
                  <a:srgbClr val="0B0C0C"/>
                </a:solidFill>
                <a:effectLst/>
                <a:latin typeface="Gotham Medium"/>
                <a:cs typeface="Gotham Medium" pitchFamily="2" charset="0"/>
              </a:rPr>
              <a:t> / Mia / </a:t>
            </a:r>
            <a:r>
              <a:rPr lang="en-GB" dirty="0">
                <a:solidFill>
                  <a:srgbClr val="FF0000"/>
                </a:solidFill>
                <a:effectLst/>
                <a:latin typeface="Gotham Medium"/>
                <a:cs typeface="Gotham Medium" pitchFamily="2" charset="0"/>
              </a:rPr>
              <a:t>Matt</a:t>
            </a:r>
            <a:r>
              <a:rPr lang="en-GB" dirty="0">
                <a:solidFill>
                  <a:srgbClr val="0B0C0C"/>
                </a:solidFill>
                <a:effectLst/>
                <a:latin typeface="Gotham Medium"/>
                <a:cs typeface="Gotham Medium" pitchFamily="2" charset="0"/>
              </a:rPr>
              <a:t> / Mia</a:t>
            </a:r>
            <a:br>
              <a:rPr lang="en-GB" dirty="0">
                <a:effectLst/>
                <a:latin typeface="Gotham Medium" pitchFamily="2" charset="0"/>
                <a:cs typeface="Gotham Medium" pitchFamily="2" charset="0"/>
              </a:rPr>
            </a:br>
            <a:br>
              <a:rPr lang="en-GB" dirty="0">
                <a:effectLst/>
                <a:latin typeface="Gotham Medium" pitchFamily="2" charset="0"/>
                <a:cs typeface="Gotham Medium" pitchFamily="2" charset="0"/>
              </a:rPr>
            </a:br>
            <a:r>
              <a:rPr lang="en-GB" dirty="0">
                <a:solidFill>
                  <a:srgbClr val="FF0000"/>
                </a:solidFill>
                <a:effectLst/>
                <a:latin typeface="Gotham Medium"/>
                <a:cs typeface="Gotham Medium" pitchFamily="2" charset="0"/>
              </a:rPr>
              <a:t>1. Investigate potential hazards within 10 calendar days.</a:t>
            </a:r>
            <a:br>
              <a:rPr lang="en-GB" dirty="0">
                <a:effectLst/>
                <a:latin typeface="Gotham Medium" pitchFamily="2" charset="0"/>
                <a:cs typeface="Gotham Medium" pitchFamily="2" charset="0"/>
              </a:rPr>
            </a:br>
            <a:endParaRPr lang="en-GB" dirty="0">
              <a:solidFill>
                <a:srgbClr val="FF0000"/>
              </a:solidFill>
              <a:effectLst/>
              <a:latin typeface="Gotham Medium" pitchFamily="2" charset="0"/>
              <a:cs typeface="Gotham Medium" pitchFamily="2" charset="0"/>
            </a:endParaRPr>
          </a:p>
          <a:p>
            <a:pPr marL="0" indent="0">
              <a:buNone/>
            </a:pPr>
            <a:r>
              <a:rPr lang="en-GB" dirty="0">
                <a:solidFill>
                  <a:srgbClr val="FF0000"/>
                </a:solidFill>
                <a:effectLst/>
                <a:latin typeface="Gotham Medium"/>
                <a:cs typeface="Gotham Medium" pitchFamily="2" charset="0"/>
              </a:rPr>
              <a:t>2. Within the same 10 calendar days, and within 3 working days of the investigation, provide a written summary of findings to the resident including a timeline for repair and a schedule of works.  </a:t>
            </a:r>
            <a:br>
              <a:rPr lang="en-GB" dirty="0">
                <a:effectLst/>
                <a:latin typeface="Gotham Medium" pitchFamily="2" charset="0"/>
                <a:cs typeface="Gotham Medium" pitchFamily="2" charset="0"/>
              </a:rPr>
            </a:br>
            <a:endParaRPr lang="en-GB" dirty="0">
              <a:solidFill>
                <a:srgbClr val="0B0C0C"/>
              </a:solidFill>
              <a:effectLst/>
              <a:latin typeface="Gotham Medium" pitchFamily="2" charset="0"/>
              <a:cs typeface="Gotham Medium" pitchFamily="2" charset="0"/>
            </a:endParaRPr>
          </a:p>
          <a:p>
            <a:pPr marL="0" indent="0" algn="l">
              <a:lnSpc>
                <a:spcPct val="110000"/>
              </a:lnSpc>
              <a:buNone/>
            </a:pPr>
            <a:r>
              <a:rPr lang="en-GB" dirty="0">
                <a:solidFill>
                  <a:srgbClr val="0B0C0C"/>
                </a:solidFill>
                <a:effectLst/>
                <a:latin typeface="Gotham Medium"/>
                <a:cs typeface="Gotham Medium" pitchFamily="2" charset="0"/>
              </a:rPr>
              <a:t>3. If the hazard is found to pose a significant risk to the health or safety of the resident, repair works must begin within 5 calendar days of the written summary being issued.</a:t>
            </a:r>
            <a:br>
              <a:rPr lang="en-GB" dirty="0">
                <a:effectLst/>
                <a:latin typeface="Gotham Medium" pitchFamily="2" charset="0"/>
                <a:cs typeface="Gotham Medium" pitchFamily="2" charset="0"/>
              </a:rPr>
            </a:br>
            <a:endParaRPr lang="en-GB" dirty="0">
              <a:solidFill>
                <a:srgbClr val="0B0C0C"/>
              </a:solidFill>
              <a:latin typeface="Gotham Medium" pitchFamily="2" charset="0"/>
              <a:cs typeface="Gotham Medium" pitchFamily="2" charset="0"/>
            </a:endParaRPr>
          </a:p>
          <a:p>
            <a:pPr marL="0" indent="0" algn="l">
              <a:lnSpc>
                <a:spcPct val="110000"/>
              </a:lnSpc>
              <a:buNone/>
            </a:pPr>
            <a:r>
              <a:rPr lang="en-GB" dirty="0">
                <a:solidFill>
                  <a:srgbClr val="0B0C0C"/>
                </a:solidFill>
                <a:effectLst/>
                <a:latin typeface="Gotham Medium"/>
                <a:cs typeface="Gotham Medium" pitchFamily="2" charset="0"/>
              </a:rPr>
              <a:t>4: Repair works must be completed within a reasonable time-period, with consideration of resident needs.</a:t>
            </a:r>
            <a:br>
              <a:rPr lang="en-GB" dirty="0">
                <a:effectLst/>
                <a:latin typeface="Gotham Medium" pitchFamily="2" charset="0"/>
                <a:cs typeface="Gotham Medium" pitchFamily="2" charset="0"/>
              </a:rPr>
            </a:br>
            <a:endParaRPr lang="en-GB" dirty="0">
              <a:solidFill>
                <a:srgbClr val="0B0C0C"/>
              </a:solidFill>
              <a:effectLst/>
              <a:latin typeface="Gotham Medium" pitchFamily="2" charset="0"/>
              <a:cs typeface="Gotham Medium" pitchFamily="2" charset="0"/>
            </a:endParaRPr>
          </a:p>
          <a:p>
            <a:pPr marL="0" indent="0">
              <a:lnSpc>
                <a:spcPct val="110000"/>
              </a:lnSpc>
              <a:buNone/>
            </a:pPr>
            <a:r>
              <a:rPr lang="en-GB" dirty="0">
                <a:solidFill>
                  <a:srgbClr val="0B0C0C"/>
                </a:solidFill>
                <a:effectLst/>
                <a:latin typeface="Gotham Medium"/>
                <a:cs typeface="Gotham Medium" pitchFamily="2" charset="0"/>
              </a:rPr>
              <a:t>5. Emergency repairs must take place as soon as practicable and, in any event, within 24 hours.</a:t>
            </a:r>
            <a:br>
              <a:rPr lang="en-GB" dirty="0">
                <a:effectLst/>
                <a:latin typeface="Gotham Medium" pitchFamily="2" charset="0"/>
                <a:cs typeface="Gotham Medium" pitchFamily="2" charset="0"/>
              </a:rPr>
            </a:br>
            <a:endParaRPr lang="en-GB" dirty="0">
              <a:solidFill>
                <a:srgbClr val="0B0C0C"/>
              </a:solidFill>
              <a:effectLst/>
              <a:latin typeface="Gotham Medium" pitchFamily="2" charset="0"/>
              <a:cs typeface="Gotham Medium" pitchFamily="2" charset="0"/>
            </a:endParaRPr>
          </a:p>
          <a:p>
            <a:pPr marL="0" indent="0">
              <a:lnSpc>
                <a:spcPct val="120000"/>
              </a:lnSpc>
              <a:buNone/>
            </a:pPr>
            <a:r>
              <a:rPr lang="en-GB" dirty="0">
                <a:solidFill>
                  <a:srgbClr val="FF0000"/>
                </a:solidFill>
                <a:latin typeface="Gotham Medium"/>
                <a:cs typeface="Gotham Medium" pitchFamily="2" charset="0"/>
              </a:rPr>
              <a:t>6. Where a hazard with significant risk is found, and the property cannot be made safe within the above timescales, suitable alternative accommodation must be arranged for the occupant(s).</a:t>
            </a:r>
            <a:br>
              <a:rPr lang="en-GB" dirty="0">
                <a:latin typeface="Gotham Medium" pitchFamily="2" charset="0"/>
                <a:cs typeface="Gotham Medium" pitchFamily="2" charset="0"/>
              </a:rPr>
            </a:br>
            <a:endParaRPr lang="en-GB" dirty="0">
              <a:solidFill>
                <a:srgbClr val="0B0C0C"/>
              </a:solidFill>
              <a:latin typeface="Gotham Medium" pitchFamily="2" charset="0"/>
              <a:cs typeface="Gotham Medium" pitchFamily="2" charset="0"/>
            </a:endParaRPr>
          </a:p>
          <a:p>
            <a:pPr marL="0" indent="0" algn="l">
              <a:lnSpc>
                <a:spcPct val="120000"/>
              </a:lnSpc>
              <a:buNone/>
            </a:pPr>
            <a:r>
              <a:rPr lang="en-GB" dirty="0">
                <a:solidFill>
                  <a:srgbClr val="0B0C0C"/>
                </a:solidFill>
                <a:latin typeface="Gotham Medium"/>
                <a:cs typeface="Gotham Medium" pitchFamily="2" charset="0"/>
              </a:rPr>
              <a:t>7. Records of all attempts to comply with the proposals, including records of all correspondence with the resident(s) and any contractors must be kept.</a:t>
            </a:r>
            <a:br>
              <a:rPr lang="en-GB" dirty="0">
                <a:latin typeface="Gotham Medium" pitchFamily="2" charset="0"/>
                <a:cs typeface="Gotham Medium" pitchFamily="2" charset="0"/>
              </a:rPr>
            </a:br>
            <a:endParaRPr lang="en-GB" dirty="0">
              <a:solidFill>
                <a:srgbClr val="0B0C0C"/>
              </a:solidFill>
              <a:latin typeface="Gotham Medium" pitchFamily="2" charset="0"/>
              <a:cs typeface="Gotham Medium" pitchFamily="2" charset="0"/>
            </a:endParaRPr>
          </a:p>
          <a:p>
            <a:pPr marL="0" indent="0" algn="l">
              <a:lnSpc>
                <a:spcPct val="120000"/>
              </a:lnSpc>
              <a:buNone/>
            </a:pPr>
            <a:endParaRPr lang="en-GB" dirty="0">
              <a:solidFill>
                <a:srgbClr val="0B0C0C"/>
              </a:solidFill>
              <a:latin typeface="Gotham Medium" pitchFamily="2" charset="0"/>
              <a:cs typeface="Gotham Medium" pitchFamily="2" charset="0"/>
            </a:endParaRPr>
          </a:p>
        </p:txBody>
      </p:sp>
      <p:sp>
        <p:nvSpPr>
          <p:cNvPr id="4" name="Slide Number Placeholder 3"/>
          <p:cNvSpPr>
            <a:spLocks noGrp="1"/>
          </p:cNvSpPr>
          <p:nvPr>
            <p:ph type="sldNum" sz="quarter" idx="5"/>
          </p:nvPr>
        </p:nvSpPr>
        <p:spPr/>
        <p:txBody>
          <a:bodyPr/>
          <a:lstStyle/>
          <a:p>
            <a:fld id="{752042F6-F15D-40EC-AB89-D277666FD301}" type="slidenum">
              <a:rPr lang="en-GB" smtClean="0"/>
              <a:t>136</a:t>
            </a:fld>
            <a:endParaRPr lang="en-GB"/>
          </a:p>
        </p:txBody>
      </p:sp>
    </p:spTree>
    <p:extLst>
      <p:ext uri="{BB962C8B-B14F-4D97-AF65-F5344CB8AC3E}">
        <p14:creationId xmlns:p14="http://schemas.microsoft.com/office/powerpoint/2010/main" val="348829816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Matt</a:t>
            </a:r>
          </a:p>
          <a:p>
            <a:pPr>
              <a:defRPr/>
            </a:pPr>
            <a:endParaRPr lang="en-US" dirty="0"/>
          </a:p>
          <a:p>
            <a:pPr>
              <a:defRPr/>
            </a:pPr>
            <a:r>
              <a:rPr lang="en-US" dirty="0"/>
              <a:t>What already exists in the other Nations – highlighting </a:t>
            </a:r>
            <a:r>
              <a:rPr lang="en-US" b="1" dirty="0"/>
              <a:t>England</a:t>
            </a:r>
            <a:r>
              <a:rPr lang="en-US" dirty="0"/>
              <a:t> to start with</a:t>
            </a:r>
            <a:endParaRPr lang="en-GB" dirty="0"/>
          </a:p>
          <a:p>
            <a:pPr marL="0" indent="0">
              <a:buNone/>
            </a:pPr>
            <a:endParaRPr lang="en-GB" sz="1200" dirty="0">
              <a:latin typeface="Gotham Medium" pitchFamily="2" charset="0"/>
              <a:cs typeface="Gotham Medium" pitchFamily="2" charset="0"/>
            </a:endParaRPr>
          </a:p>
          <a:p>
            <a:r>
              <a:rPr lang="en-GB" dirty="0"/>
              <a:t>Homes (Fitness for Human Habitation) Act 2018 – replaced Landlord and Tenant Act 1985 –places an obligation on landlords to keep the property in a good state of repair. </a:t>
            </a:r>
          </a:p>
          <a:p>
            <a:endParaRPr lang="en-GB" dirty="0"/>
          </a:p>
          <a:p>
            <a:r>
              <a:rPr lang="en-GB" dirty="0"/>
              <a:t>Decent Homes Standard – refers to the damp and mould as one of the hazards identified in HHSRS</a:t>
            </a:r>
          </a:p>
          <a:p>
            <a:endParaRPr lang="en-GB" dirty="0">
              <a:latin typeface="+mn-lt"/>
              <a:cs typeface="Gotham Medium" pitchFamily="2" charset="0"/>
            </a:endParaRPr>
          </a:p>
          <a:p>
            <a:r>
              <a:rPr lang="en-GB" sz="1200" b="1" dirty="0">
                <a:latin typeface="Gotham Medium"/>
                <a:cs typeface="Gotham Medium" pitchFamily="2" charset="0"/>
              </a:rPr>
              <a:t>Housing Health and Safety Rating System (HHSRS)</a:t>
            </a:r>
            <a:r>
              <a:rPr lang="en-GB" sz="1200" dirty="0">
                <a:latin typeface="Gotham Medium"/>
                <a:cs typeface="Gotham Medium" pitchFamily="2" charset="0"/>
              </a:rPr>
              <a:t> </a:t>
            </a:r>
            <a:r>
              <a:rPr lang="en-GB" dirty="0">
                <a:latin typeface="Gotham Medium"/>
                <a:cs typeface="Gotham Medium" pitchFamily="2" charset="0"/>
              </a:rPr>
              <a:t>- outlines 29 Hazards – Where a hazard is found the landlord must work to resolve – including damp and mould – will be covered by </a:t>
            </a:r>
            <a:r>
              <a:rPr lang="en-GB" dirty="0" err="1">
                <a:latin typeface="Gotham Medium"/>
                <a:cs typeface="Gotham Medium" pitchFamily="2" charset="0"/>
              </a:rPr>
              <a:t>awaabs</a:t>
            </a:r>
            <a:r>
              <a:rPr lang="en-GB" dirty="0">
                <a:latin typeface="Gotham Medium"/>
                <a:cs typeface="Gotham Medium" pitchFamily="2" charset="0"/>
              </a:rPr>
              <a:t> law by 2027 excluding overcrowding</a:t>
            </a:r>
            <a:endParaRPr lang="en-GB" sz="1200" dirty="0">
              <a:latin typeface="Gotham Medium" pitchFamily="2" charset="0"/>
              <a:cs typeface="Gotham Medium" pitchFamily="2" charset="0"/>
            </a:endParaRPr>
          </a:p>
          <a:p>
            <a:pPr marL="0" indent="0">
              <a:buNone/>
            </a:pPr>
            <a:endParaRPr lang="en-GB" sz="1200" dirty="0">
              <a:latin typeface="Gotham Medium" pitchFamily="2" charset="0"/>
              <a:cs typeface="Gotham Medium" pitchFamily="2" charset="0"/>
            </a:endParaRPr>
          </a:p>
          <a:p>
            <a:r>
              <a:rPr lang="en-GB" b="1" dirty="0">
                <a:latin typeface="Gotham Medium"/>
                <a:cs typeface="Gotham Medium" pitchFamily="2" charset="0"/>
              </a:rPr>
              <a:t>Wales</a:t>
            </a:r>
            <a:r>
              <a:rPr lang="en-GB" dirty="0">
                <a:latin typeface="Gotham Medium"/>
                <a:cs typeface="Gotham Medium" pitchFamily="2" charset="0"/>
              </a:rPr>
              <a:t> – The Welsh Housing Quality Standard 2023 – amendment April 1st 2026 – all hazards (not overcrowding), significant risk investigated within 24 hours, remedied with 24 hours. No immediate harm, investigated within 10 working days, remedied with 5 working days.</a:t>
            </a:r>
            <a:endParaRPr lang="en-GB" dirty="0">
              <a:latin typeface="Gotham Medium" pitchFamily="2" charset="0"/>
              <a:cs typeface="Gotham Medium" pitchFamily="2" charset="0"/>
            </a:endParaRPr>
          </a:p>
          <a:p>
            <a:endParaRPr lang="en-GB" dirty="0">
              <a:latin typeface="Gotham Medium" pitchFamily="2" charset="0"/>
              <a:cs typeface="Gotham Medium" pitchFamily="2" charset="0"/>
            </a:endParaRPr>
          </a:p>
          <a:p>
            <a:r>
              <a:rPr lang="en-GB" b="1" dirty="0">
                <a:latin typeface="Gotham Medium"/>
                <a:cs typeface="Gotham Medium" pitchFamily="2" charset="0"/>
              </a:rPr>
              <a:t>Scotland</a:t>
            </a:r>
            <a:r>
              <a:rPr lang="en-GB" dirty="0">
                <a:latin typeface="Gotham Medium"/>
                <a:cs typeface="Gotham Medium" pitchFamily="2" charset="0"/>
              </a:rPr>
              <a:t> – Housing Act 1987 – sets out The Tolerable Standard – homes must be free from penetrating damp. / Scottish Regulator – Annual return on charter – audit back to gov has to include - number of cases opened, number of cases closed and the number reopened in a 12 month tax year period / must also include main route cause </a:t>
            </a:r>
            <a:r>
              <a:rPr lang="en-GB" dirty="0" err="1">
                <a:latin typeface="Gotham Medium"/>
                <a:cs typeface="Gotham Medium" pitchFamily="2" charset="0"/>
              </a:rPr>
              <a:t>i.e</a:t>
            </a:r>
            <a:r>
              <a:rPr lang="en-GB" dirty="0">
                <a:latin typeface="Gotham Medium"/>
                <a:cs typeface="Gotham Medium" pitchFamily="2" charset="0"/>
              </a:rPr>
              <a:t> condensation, rising, penetrating damp etc.</a:t>
            </a:r>
            <a:endParaRPr lang="en-GB" dirty="0">
              <a:latin typeface="Gotham Medium" pitchFamily="2" charset="0"/>
              <a:cs typeface="Gotham Medium" pitchFamily="2" charset="0"/>
            </a:endParaRPr>
          </a:p>
          <a:p>
            <a:endParaRPr lang="en-GB" sz="1200" dirty="0">
              <a:latin typeface="Gotham Medium" pitchFamily="2" charset="0"/>
              <a:cs typeface="Gotham Medium" pitchFamily="2" charset="0"/>
            </a:endParaRPr>
          </a:p>
          <a:p>
            <a:endParaRPr lang="en-GB" dirty="0"/>
          </a:p>
        </p:txBody>
      </p:sp>
      <p:sp>
        <p:nvSpPr>
          <p:cNvPr id="4" name="Slide Number Placeholder 3"/>
          <p:cNvSpPr>
            <a:spLocks noGrp="1"/>
          </p:cNvSpPr>
          <p:nvPr>
            <p:ph type="sldNum" sz="quarter" idx="5"/>
          </p:nvPr>
        </p:nvSpPr>
        <p:spPr/>
        <p:txBody>
          <a:bodyPr/>
          <a:lstStyle/>
          <a:p>
            <a:fld id="{9C9588E0-3CAF-47F6-B427-8555B8DBAE46}" type="slidenum">
              <a:rPr lang="en-GB" smtClean="0"/>
              <a:t>137</a:t>
            </a:fld>
            <a:endParaRPr lang="en-GB"/>
          </a:p>
        </p:txBody>
      </p:sp>
    </p:spTree>
    <p:extLst>
      <p:ext uri="{BB962C8B-B14F-4D97-AF65-F5344CB8AC3E}">
        <p14:creationId xmlns:p14="http://schemas.microsoft.com/office/powerpoint/2010/main" val="201133377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92546A-E9C7-4FB6-BABE-A1179D0EAD8C}" type="slidenum">
              <a:rPr lang="en-GB" smtClean="0"/>
              <a:t>138</a:t>
            </a:fld>
            <a:endParaRPr lang="en-GB"/>
          </a:p>
        </p:txBody>
      </p:sp>
    </p:spTree>
    <p:extLst>
      <p:ext uri="{BB962C8B-B14F-4D97-AF65-F5344CB8AC3E}">
        <p14:creationId xmlns:p14="http://schemas.microsoft.com/office/powerpoint/2010/main" val="324665007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F299E-4B71-0F03-8A9E-94D619AA4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709480-D23F-D533-C12E-6078A7272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138B2-E41D-F503-AAE3-8AF0990C149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F586FD5-31BF-F521-6ED6-D38A2EFF132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3EA7FE-B2F1-41D3-9354-96313DB87D36}" type="slidenum">
              <a:rPr kumimoji="0" lang="en-GB" sz="1200" b="0" i="0" u="none" strike="noStrike" kern="1200" cap="none" spc="0" normalizeH="0" baseline="0" noProof="0" smtClean="0">
                <a:ln>
                  <a:noFill/>
                </a:ln>
                <a:solidFill>
                  <a:prstClr val="black"/>
                </a:solidFill>
                <a:effectLst/>
                <a:uLnTx/>
                <a:uFillTx/>
                <a:latin typeface="Gotham Light" pitchFamily="50"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GB" sz="1200" b="0" i="0" u="none" strike="noStrike" kern="1200" cap="none" spc="0" normalizeH="0" baseline="0" noProof="0">
              <a:ln>
                <a:noFill/>
              </a:ln>
              <a:solidFill>
                <a:prstClr val="black"/>
              </a:solidFill>
              <a:effectLst/>
              <a:uLnTx/>
              <a:uFillTx/>
              <a:latin typeface="Gotham Light" pitchFamily="50" charset="0"/>
              <a:ea typeface="+mn-ea"/>
              <a:cs typeface="+mn-cs"/>
            </a:endParaRPr>
          </a:p>
        </p:txBody>
      </p:sp>
    </p:spTree>
    <p:extLst>
      <p:ext uri="{BB962C8B-B14F-4D97-AF65-F5344CB8AC3E}">
        <p14:creationId xmlns:p14="http://schemas.microsoft.com/office/powerpoint/2010/main" val="163813070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5BEB2-4E61-D909-1674-A4953EB6E9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BFE715-98E9-9C58-9C65-B2A36D97A7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DA129E-F30E-37C0-74FF-F42CB1CC3E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44DC31A-DFFA-F597-CB80-17C5AC603F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3EA7FE-B2F1-41D3-9354-96313DB87D36}" type="slidenum">
              <a:rPr kumimoji="0" lang="en-GB" sz="1200" b="0" i="0" u="none" strike="noStrike" kern="1200" cap="none" spc="0" normalizeH="0" baseline="0" noProof="0" smtClean="0">
                <a:ln>
                  <a:noFill/>
                </a:ln>
                <a:solidFill>
                  <a:prstClr val="black"/>
                </a:solidFill>
                <a:effectLst/>
                <a:uLnTx/>
                <a:uFillTx/>
                <a:latin typeface="Gotham Light" pitchFamily="50"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GB" sz="1200" b="0" i="0" u="none" strike="noStrike" kern="1200" cap="none" spc="0" normalizeH="0" baseline="0" noProof="0">
              <a:ln>
                <a:noFill/>
              </a:ln>
              <a:solidFill>
                <a:prstClr val="black"/>
              </a:solidFill>
              <a:effectLst/>
              <a:uLnTx/>
              <a:uFillTx/>
              <a:latin typeface="Gotham Light" pitchFamily="50" charset="0"/>
              <a:ea typeface="+mn-ea"/>
              <a:cs typeface="+mn-cs"/>
            </a:endParaRPr>
          </a:p>
        </p:txBody>
      </p:sp>
    </p:spTree>
    <p:extLst>
      <p:ext uri="{BB962C8B-B14F-4D97-AF65-F5344CB8AC3E}">
        <p14:creationId xmlns:p14="http://schemas.microsoft.com/office/powerpoint/2010/main" val="4190738347"/>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4C655-78BB-14DE-2709-18686BB949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0FB8F2-6EFA-1D98-D328-B7BB8526B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D6F211-7EE4-D2FB-5AFB-7F28F3EA9C9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7E99381-B467-652D-3A6B-4A3B4753FDA1}"/>
              </a:ext>
            </a:extLst>
          </p:cNvPr>
          <p:cNvSpPr>
            <a:spLocks noGrp="1"/>
          </p:cNvSpPr>
          <p:nvPr>
            <p:ph type="sldNum" sz="quarter" idx="10"/>
          </p:nvPr>
        </p:nvSpPr>
        <p:spPr/>
        <p:txBody>
          <a:bodyPr/>
          <a:lstStyle/>
          <a:p>
            <a:fld id="{F7021451-1387-4CA6-816F-3879F97B5CBC}" type="slidenum">
              <a:rPr lang="en-US"/>
              <a:t>160</a:t>
            </a:fld>
            <a:endParaRPr lang="en-US"/>
          </a:p>
        </p:txBody>
      </p:sp>
    </p:spTree>
    <p:extLst>
      <p:ext uri="{BB962C8B-B14F-4D97-AF65-F5344CB8AC3E}">
        <p14:creationId xmlns:p14="http://schemas.microsoft.com/office/powerpoint/2010/main" val="3382567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raponline.org/" TargetMode="External"/><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6.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2466325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3800446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3681180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1" y="0"/>
            <a:ext cx="9143771" cy="6858000"/>
          </a:xfrm>
          <a:prstGeom prst="rect">
            <a:avLst/>
          </a:prstGeom>
          <a:solidFill>
            <a:srgbClr val="5FC2F0"/>
          </a:solidFill>
          <a:ln/>
        </p:spPr>
        <p:txBody>
          <a:bodyPr/>
          <a:lstStyle/>
          <a:p>
            <a:endParaRPr lang="en-GB" sz="1350"/>
          </a:p>
        </p:txBody>
      </p:sp>
      <p:sp>
        <p:nvSpPr>
          <p:cNvPr id="3" name="Shape 1"/>
          <p:cNvSpPr/>
          <p:nvPr/>
        </p:nvSpPr>
        <p:spPr>
          <a:xfrm>
            <a:off x="1" y="0"/>
            <a:ext cx="9143771" cy="6858000"/>
          </a:xfrm>
          <a:prstGeom prst="rect">
            <a:avLst/>
          </a:prstGeom>
          <a:solidFill>
            <a:srgbClr val="092E6E"/>
          </a:solidFill>
          <a:ln/>
        </p:spPr>
        <p:txBody>
          <a:bodyPr/>
          <a:lstStyle/>
          <a:p>
            <a:endParaRPr lang="en-GB" sz="1350"/>
          </a:p>
        </p:txBody>
      </p:sp>
      <p:pic>
        <p:nvPicPr>
          <p:cNvPr id="4" name="Image 0" descr="preencoded.png">
            <a:hlinkClick r:id="rId2"/>
          </p:cNvPr>
          <p:cNvPicPr>
            <a:picLocks noChangeAspect="1"/>
          </p:cNvPicPr>
          <p:nvPr/>
        </p:nvPicPr>
        <p:blipFill>
          <a:blip r:embed="rId3"/>
          <a:stretch>
            <a:fillRect/>
          </a:stretch>
        </p:blipFill>
        <p:spPr>
          <a:xfrm>
            <a:off x="8307656" y="6558991"/>
            <a:ext cx="803883" cy="256032"/>
          </a:xfrm>
          <a:prstGeom prst="rect">
            <a:avLst/>
          </a:prstGeom>
        </p:spPr>
      </p:pic>
    </p:spTree>
    <p:extLst>
      <p:ext uri="{BB962C8B-B14F-4D97-AF65-F5344CB8AC3E}">
        <p14:creationId xmlns:p14="http://schemas.microsoft.com/office/powerpoint/2010/main" val="3193251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36729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1201529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989761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862634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2457898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0"/>
          </a:xfrm>
          <a:prstGeom prst="rect">
            <a:avLst/>
          </a:prstGeom>
          <a:solidFill>
            <a:srgbClr val="5FC2F0"/>
          </a:solidFill>
          <a:ln/>
        </p:spPr>
        <p:txBody>
          <a:bodyPr/>
          <a:lstStyle/>
          <a:p>
            <a:endParaRPr lang="en-GB" sz="1125"/>
          </a:p>
        </p:txBody>
      </p:sp>
      <p:sp>
        <p:nvSpPr>
          <p:cNvPr id="3" name="Shape 1"/>
          <p:cNvSpPr/>
          <p:nvPr/>
        </p:nvSpPr>
        <p:spPr>
          <a:xfrm>
            <a:off x="0" y="0"/>
            <a:ext cx="9144000" cy="6858000"/>
          </a:xfrm>
          <a:prstGeom prst="rect">
            <a:avLst/>
          </a:prstGeom>
          <a:solidFill>
            <a:srgbClr val="092E6E"/>
          </a:solidFill>
          <a:ln/>
        </p:spPr>
        <p:txBody>
          <a:bodyPr/>
          <a:lstStyle/>
          <a:p>
            <a:endParaRPr lang="en-GB" sz="1125"/>
          </a:p>
        </p:txBody>
      </p:sp>
      <p:pic>
        <p:nvPicPr>
          <p:cNvPr id="4" name="Image 0" descr="preencoded.png">
            <a:hlinkClick r:id="rId2"/>
          </p:cNvPr>
          <p:cNvPicPr>
            <a:picLocks noChangeAspect="1"/>
          </p:cNvPicPr>
          <p:nvPr/>
        </p:nvPicPr>
        <p:blipFill>
          <a:blip r:embed="rId3"/>
          <a:stretch>
            <a:fillRect/>
          </a:stretch>
        </p:blipFill>
        <p:spPr>
          <a:xfrm>
            <a:off x="8024510" y="6457950"/>
            <a:ext cx="1076628" cy="342900"/>
          </a:xfrm>
          <a:prstGeom prst="rect">
            <a:avLst/>
          </a:prstGeom>
        </p:spPr>
      </p:pic>
    </p:spTree>
    <p:extLst>
      <p:ext uri="{BB962C8B-B14F-4D97-AF65-F5344CB8AC3E}">
        <p14:creationId xmlns:p14="http://schemas.microsoft.com/office/powerpoint/2010/main" val="879392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1763596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2BC8-1C2F-C024-9E9F-E157B2031C7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DFC97B68-0B6D-1FE6-CDAA-23E6A08E47A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96F1F1-676C-AF60-83E0-1C93683A12C0}"/>
              </a:ext>
            </a:extLst>
          </p:cNvPr>
          <p:cNvSpPr>
            <a:spLocks noGrp="1"/>
          </p:cNvSpPr>
          <p:nvPr>
            <p:ph type="dt" sz="half" idx="10"/>
          </p:nvPr>
        </p:nvSpPr>
        <p:spPr/>
        <p:txBody>
          <a:bodyPr/>
          <a:lstStyle/>
          <a:p>
            <a:fld id="{98E0665B-3E31-46E6-920B-A21D016F29B5}" type="datetimeFigureOut">
              <a:rPr lang="en-GB" smtClean="0"/>
              <a:t>29/06/2026</a:t>
            </a:fld>
            <a:endParaRPr lang="en-GB"/>
          </a:p>
        </p:txBody>
      </p:sp>
      <p:sp>
        <p:nvSpPr>
          <p:cNvPr id="5" name="Footer Placeholder 4">
            <a:extLst>
              <a:ext uri="{FF2B5EF4-FFF2-40B4-BE49-F238E27FC236}">
                <a16:creationId xmlns:a16="http://schemas.microsoft.com/office/drawing/2014/main" id="{ECAA5902-A7B1-5714-4180-1EA5D52D5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D60857-B287-8D14-749E-F46DB5DA7232}"/>
              </a:ext>
            </a:extLst>
          </p:cNvPr>
          <p:cNvSpPr>
            <a:spLocks noGrp="1"/>
          </p:cNvSpPr>
          <p:nvPr>
            <p:ph type="sldNum" sz="quarter" idx="12"/>
          </p:nvPr>
        </p:nvSpPr>
        <p:spPr/>
        <p:txBody>
          <a:bodyPr/>
          <a:lstStyle/>
          <a:p>
            <a:fld id="{922E9E6F-0158-45EF-8F40-FD075994E5F5}" type="slidenum">
              <a:rPr lang="en-GB" smtClean="0"/>
              <a:t>‹#›</a:t>
            </a:fld>
            <a:endParaRPr lang="en-GB"/>
          </a:p>
        </p:txBody>
      </p:sp>
    </p:spTree>
    <p:extLst>
      <p:ext uri="{BB962C8B-B14F-4D97-AF65-F5344CB8AC3E}">
        <p14:creationId xmlns:p14="http://schemas.microsoft.com/office/powerpoint/2010/main" val="3475131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F40EE-912D-6B0E-DED3-9D2068422A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EAE90-7173-BAE7-6D00-9E6FF5199B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78C0B0-3E31-4DF0-9B55-05C6FB457924}"/>
              </a:ext>
            </a:extLst>
          </p:cNvPr>
          <p:cNvSpPr>
            <a:spLocks noGrp="1"/>
          </p:cNvSpPr>
          <p:nvPr>
            <p:ph type="dt" sz="half" idx="10"/>
          </p:nvPr>
        </p:nvSpPr>
        <p:spPr/>
        <p:txBody>
          <a:bodyPr/>
          <a:lstStyle/>
          <a:p>
            <a:fld id="{98E0665B-3E31-46E6-920B-A21D016F29B5}" type="datetimeFigureOut">
              <a:rPr lang="en-GB" smtClean="0"/>
              <a:t>29/06/2026</a:t>
            </a:fld>
            <a:endParaRPr lang="en-GB"/>
          </a:p>
        </p:txBody>
      </p:sp>
      <p:sp>
        <p:nvSpPr>
          <p:cNvPr id="5" name="Footer Placeholder 4">
            <a:extLst>
              <a:ext uri="{FF2B5EF4-FFF2-40B4-BE49-F238E27FC236}">
                <a16:creationId xmlns:a16="http://schemas.microsoft.com/office/drawing/2014/main" id="{98CB4701-8E1D-CAA5-BD64-EB100A272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95A8C-FB30-63D9-64D5-4D0A51E65A2F}"/>
              </a:ext>
            </a:extLst>
          </p:cNvPr>
          <p:cNvSpPr>
            <a:spLocks noGrp="1"/>
          </p:cNvSpPr>
          <p:nvPr>
            <p:ph type="sldNum" sz="quarter" idx="12"/>
          </p:nvPr>
        </p:nvSpPr>
        <p:spPr/>
        <p:txBody>
          <a:bodyPr/>
          <a:lstStyle/>
          <a:p>
            <a:fld id="{922E9E6F-0158-45EF-8F40-FD075994E5F5}" type="slidenum">
              <a:rPr lang="en-GB" smtClean="0"/>
              <a:t>‹#›</a:t>
            </a:fld>
            <a:endParaRPr lang="en-GB"/>
          </a:p>
        </p:txBody>
      </p:sp>
    </p:spTree>
    <p:extLst>
      <p:ext uri="{BB962C8B-B14F-4D97-AF65-F5344CB8AC3E}">
        <p14:creationId xmlns:p14="http://schemas.microsoft.com/office/powerpoint/2010/main" val="1190599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5_Title Slide">
    <p:bg>
      <p:bgPr>
        <a:solidFill>
          <a:srgbClr val="17181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7715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ver English EV charge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459420B-C339-5C19-90A5-F97A767C9509}"/>
              </a:ext>
            </a:extLst>
          </p:cNvPr>
          <p:cNvSpPr/>
          <p:nvPr userDrawn="1"/>
        </p:nvSpPr>
        <p:spPr>
          <a:xfrm>
            <a:off x="2" y="2356356"/>
            <a:ext cx="9143999" cy="4501644"/>
          </a:xfrm>
          <a:prstGeom prst="rect">
            <a:avLst/>
          </a:prstGeom>
          <a:gradFill>
            <a:gsLst>
              <a:gs pos="0">
                <a:srgbClr val="004279"/>
              </a:gs>
              <a:gs pos="100000">
                <a:srgbClr val="020D45"/>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a:ea typeface="+mn-ea"/>
              <a:cs typeface="+mn-cs"/>
            </a:endParaRPr>
          </a:p>
        </p:txBody>
      </p:sp>
      <p:sp>
        <p:nvSpPr>
          <p:cNvPr id="27" name="Rectangle 26">
            <a:extLst>
              <a:ext uri="{FF2B5EF4-FFF2-40B4-BE49-F238E27FC236}">
                <a16:creationId xmlns:a16="http://schemas.microsoft.com/office/drawing/2014/main" id="{9770991B-6BA6-222F-C03D-5627A4958CE7}"/>
              </a:ext>
            </a:extLst>
          </p:cNvPr>
          <p:cNvSpPr/>
          <p:nvPr userDrawn="1"/>
        </p:nvSpPr>
        <p:spPr>
          <a:xfrm>
            <a:off x="419609" y="2310636"/>
            <a:ext cx="7223760" cy="91440"/>
          </a:xfrm>
          <a:prstGeom prst="rect">
            <a:avLst/>
          </a:prstGeom>
          <a:gradFill>
            <a:gsLst>
              <a:gs pos="0">
                <a:srgbClr val="F15A29"/>
              </a:gs>
              <a:gs pos="99000">
                <a:srgbClr val="FFE22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Calibri"/>
              <a:ea typeface="+mn-ea"/>
              <a:cs typeface="+mn-cs"/>
            </a:endParaRPr>
          </a:p>
        </p:txBody>
      </p:sp>
      <p:sp>
        <p:nvSpPr>
          <p:cNvPr id="4" name="Text Placeholder 17">
            <a:extLst>
              <a:ext uri="{FF2B5EF4-FFF2-40B4-BE49-F238E27FC236}">
                <a16:creationId xmlns:a16="http://schemas.microsoft.com/office/drawing/2014/main" id="{E20B8965-C571-6812-60B8-07BA9B6425E9}"/>
              </a:ext>
            </a:extLst>
          </p:cNvPr>
          <p:cNvSpPr>
            <a:spLocks noGrp="1"/>
          </p:cNvSpPr>
          <p:nvPr userDrawn="1">
            <p:ph type="body" sz="quarter" idx="10" hasCustomPrompt="1"/>
          </p:nvPr>
        </p:nvSpPr>
        <p:spPr>
          <a:xfrm>
            <a:off x="433980" y="2516772"/>
            <a:ext cx="1553296" cy="124650"/>
          </a:xfrm>
          <a:prstGeom prst="rect">
            <a:avLst/>
          </a:prstGeom>
        </p:spPr>
        <p:txBody>
          <a:bodyPr wrap="square" lIns="0" tIns="0" rIns="0" bIns="0">
            <a:spAutoFit/>
          </a:bodyPr>
          <a:lstStyle>
            <a:lvl1pPr marL="0" indent="0" algn="l">
              <a:buNone/>
              <a:defRPr sz="900" spc="14" baseline="0">
                <a:solidFill>
                  <a:schemeClr val="bg1"/>
                </a:solidFill>
                <a:latin typeface="Arial" panose="020B0604020202020204" pitchFamily="34" charset="0"/>
                <a:cs typeface="Arial" panose="020B0604020202020204" pitchFamily="34" charset="0"/>
              </a:defRPr>
            </a:lvl1pPr>
          </a:lstStyle>
          <a:p>
            <a:pPr lvl="0"/>
            <a:r>
              <a:rPr lang="en-US"/>
              <a:t>Edit 9 March 2023</a:t>
            </a:r>
          </a:p>
        </p:txBody>
      </p:sp>
      <p:sp>
        <p:nvSpPr>
          <p:cNvPr id="6" name="Text Placeholder 6">
            <a:extLst>
              <a:ext uri="{FF2B5EF4-FFF2-40B4-BE49-F238E27FC236}">
                <a16:creationId xmlns:a16="http://schemas.microsoft.com/office/drawing/2014/main" id="{3758BC44-DF96-6FFC-5DDD-B9734CBF1035}"/>
              </a:ext>
            </a:extLst>
          </p:cNvPr>
          <p:cNvSpPr>
            <a:spLocks noGrp="1"/>
          </p:cNvSpPr>
          <p:nvPr userDrawn="1">
            <p:ph type="body" sz="quarter" idx="17" hasCustomPrompt="1"/>
          </p:nvPr>
        </p:nvSpPr>
        <p:spPr>
          <a:xfrm>
            <a:off x="433980" y="5078943"/>
            <a:ext cx="6210979" cy="207749"/>
          </a:xfrm>
          <a:prstGeom prst="rect">
            <a:avLst/>
          </a:prstGeom>
          <a:noFill/>
        </p:spPr>
        <p:txBody>
          <a:bodyPr wrap="square" lIns="0" tIns="0" rIns="0" bIns="0">
            <a:spAutoFit/>
          </a:bodyPr>
          <a:lstStyle>
            <a:lvl1pPr marL="0" indent="0">
              <a:buNone/>
              <a:defRPr lang="en-US" sz="1500" spc="20" baseline="0" dirty="0">
                <a:solidFill>
                  <a:schemeClr val="accent4"/>
                </a:solidFill>
                <a:latin typeface="Arial" panose="020B0604020202020204" pitchFamily="34" charset="0"/>
                <a:cs typeface="Arial" panose="020B0604020202020204" pitchFamily="34" charset="0"/>
              </a:defRPr>
            </a:lvl1pPr>
          </a:lstStyle>
          <a:p>
            <a:pPr marL="171434" lvl="0" indent="-171434"/>
            <a:r>
              <a:rPr lang="en-US"/>
              <a:t>Click to edit conference/venue of presentation</a:t>
            </a:r>
          </a:p>
        </p:txBody>
      </p:sp>
      <p:sp>
        <p:nvSpPr>
          <p:cNvPr id="8" name="Title 3">
            <a:extLst>
              <a:ext uri="{FF2B5EF4-FFF2-40B4-BE49-F238E27FC236}">
                <a16:creationId xmlns:a16="http://schemas.microsoft.com/office/drawing/2014/main" id="{CB90F954-1964-FAD1-DC2D-362DBAFFB602}"/>
              </a:ext>
            </a:extLst>
          </p:cNvPr>
          <p:cNvSpPr>
            <a:spLocks noGrp="1"/>
          </p:cNvSpPr>
          <p:nvPr userDrawn="1">
            <p:ph type="title"/>
          </p:nvPr>
        </p:nvSpPr>
        <p:spPr>
          <a:xfrm>
            <a:off x="433980" y="2789121"/>
            <a:ext cx="7189039" cy="1845074"/>
          </a:xfrm>
          <a:prstGeom prst="rect">
            <a:avLst/>
          </a:prstGeom>
        </p:spPr>
        <p:txBody>
          <a:bodyPr lIns="0"/>
          <a:lstStyle>
            <a:lvl1pPr>
              <a:defRPr lang="en-US" sz="3150" b="1" spc="-41" baseline="0" dirty="0">
                <a:solidFill>
                  <a:schemeClr val="bg1"/>
                </a:solidFill>
                <a:latin typeface="Arial" panose="020B0604020202020204" pitchFamily="34" charset="0"/>
                <a:ea typeface="+mn-ea"/>
                <a:cs typeface="Arial" panose="020B0604020202020204" pitchFamily="34" charset="0"/>
              </a:defRPr>
            </a:lvl1pPr>
          </a:lstStyle>
          <a:p>
            <a:pPr lvl="0"/>
            <a:r>
              <a:rPr lang="en-GB"/>
              <a:t>Click to edit Master title style</a:t>
            </a:r>
            <a:endParaRPr lang="en-US"/>
          </a:p>
        </p:txBody>
      </p:sp>
      <p:sp>
        <p:nvSpPr>
          <p:cNvPr id="2" name="Text Placeholder 17">
            <a:extLst>
              <a:ext uri="{FF2B5EF4-FFF2-40B4-BE49-F238E27FC236}">
                <a16:creationId xmlns:a16="http://schemas.microsoft.com/office/drawing/2014/main" id="{E99F3E7B-B493-0693-5D62-C2D2F67087F0}"/>
              </a:ext>
            </a:extLst>
          </p:cNvPr>
          <p:cNvSpPr>
            <a:spLocks noGrp="1"/>
          </p:cNvSpPr>
          <p:nvPr userDrawn="1">
            <p:ph type="body" sz="quarter" idx="18" hasCustomPrompt="1"/>
          </p:nvPr>
        </p:nvSpPr>
        <p:spPr>
          <a:xfrm>
            <a:off x="433978" y="5776398"/>
            <a:ext cx="1380662" cy="103875"/>
          </a:xfrm>
          <a:prstGeom prst="rect">
            <a:avLst/>
          </a:prstGeom>
        </p:spPr>
        <p:txBody>
          <a:bodyPr wrap="square" lIns="0" tIns="0" rIns="0" bIns="0">
            <a:sp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Name</a:t>
            </a:r>
          </a:p>
        </p:txBody>
      </p:sp>
      <p:sp>
        <p:nvSpPr>
          <p:cNvPr id="3" name="Text Placeholder 17">
            <a:extLst>
              <a:ext uri="{FF2B5EF4-FFF2-40B4-BE49-F238E27FC236}">
                <a16:creationId xmlns:a16="http://schemas.microsoft.com/office/drawing/2014/main" id="{DDC72AF0-D020-CBFA-FA7D-E179314F1F48}"/>
              </a:ext>
            </a:extLst>
          </p:cNvPr>
          <p:cNvSpPr>
            <a:spLocks noGrp="1"/>
          </p:cNvSpPr>
          <p:nvPr userDrawn="1">
            <p:ph type="body" sz="quarter" idx="19" hasCustomPrompt="1"/>
          </p:nvPr>
        </p:nvSpPr>
        <p:spPr>
          <a:xfrm>
            <a:off x="4704547" y="5967179"/>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Email</a:t>
            </a:r>
          </a:p>
        </p:txBody>
      </p:sp>
      <p:pic>
        <p:nvPicPr>
          <p:cNvPr id="23" name="Picture 22" descr="A white text on a black background&#10;&#10;Description automatically generated">
            <a:extLst>
              <a:ext uri="{FF2B5EF4-FFF2-40B4-BE49-F238E27FC236}">
                <a16:creationId xmlns:a16="http://schemas.microsoft.com/office/drawing/2014/main" id="{8203BE7D-6989-09E8-A57E-3F8E7280FFE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33978" y="393192"/>
            <a:ext cx="2157989" cy="1121666"/>
          </a:xfrm>
          <a:prstGeom prst="rect">
            <a:avLst/>
          </a:prstGeom>
        </p:spPr>
      </p:pic>
      <p:sp>
        <p:nvSpPr>
          <p:cNvPr id="14" name="Text Placeholder 17">
            <a:extLst>
              <a:ext uri="{FF2B5EF4-FFF2-40B4-BE49-F238E27FC236}">
                <a16:creationId xmlns:a16="http://schemas.microsoft.com/office/drawing/2014/main" id="{F3603CB3-14C4-13DA-83A2-856E0E5EAF78}"/>
              </a:ext>
            </a:extLst>
          </p:cNvPr>
          <p:cNvSpPr>
            <a:spLocks noGrp="1"/>
          </p:cNvSpPr>
          <p:nvPr userDrawn="1">
            <p:ph type="body" sz="quarter" idx="25" hasCustomPrompt="1"/>
          </p:nvPr>
        </p:nvSpPr>
        <p:spPr>
          <a:xfrm>
            <a:off x="2569262" y="5776398"/>
            <a:ext cx="1380662" cy="103875"/>
          </a:xfrm>
          <a:prstGeom prst="rect">
            <a:avLst/>
          </a:prstGeom>
        </p:spPr>
        <p:txBody>
          <a:bodyPr wrap="square" lIns="0" tIns="0" rIns="0" bIns="0">
            <a:sp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17">
            <a:extLst>
              <a:ext uri="{FF2B5EF4-FFF2-40B4-BE49-F238E27FC236}">
                <a16:creationId xmlns:a16="http://schemas.microsoft.com/office/drawing/2014/main" id="{4A99D530-BD9F-425B-8334-931FB59F1E03}"/>
              </a:ext>
            </a:extLst>
          </p:cNvPr>
          <p:cNvSpPr>
            <a:spLocks noGrp="1"/>
          </p:cNvSpPr>
          <p:nvPr userDrawn="1">
            <p:ph type="body" sz="quarter" idx="26" hasCustomPrompt="1"/>
          </p:nvPr>
        </p:nvSpPr>
        <p:spPr>
          <a:xfrm>
            <a:off x="2569262" y="5972404"/>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Email</a:t>
            </a:r>
          </a:p>
        </p:txBody>
      </p:sp>
      <p:sp>
        <p:nvSpPr>
          <p:cNvPr id="16" name="Text Placeholder 17">
            <a:extLst>
              <a:ext uri="{FF2B5EF4-FFF2-40B4-BE49-F238E27FC236}">
                <a16:creationId xmlns:a16="http://schemas.microsoft.com/office/drawing/2014/main" id="{F37CAA57-2DDC-BC49-670E-D075FD04B7B9}"/>
              </a:ext>
            </a:extLst>
          </p:cNvPr>
          <p:cNvSpPr>
            <a:spLocks noGrp="1"/>
          </p:cNvSpPr>
          <p:nvPr userDrawn="1">
            <p:ph type="body" sz="quarter" idx="27" hasCustomPrompt="1"/>
          </p:nvPr>
        </p:nvSpPr>
        <p:spPr>
          <a:xfrm>
            <a:off x="4704547" y="5771683"/>
            <a:ext cx="1380662" cy="103875"/>
          </a:xfrm>
          <a:prstGeom prst="rect">
            <a:avLst/>
          </a:prstGeom>
        </p:spPr>
        <p:txBody>
          <a:bodyPr wrap="square" lIns="0" tIns="0" rIns="0" bIns="0">
            <a:sp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Name</a:t>
            </a:r>
          </a:p>
        </p:txBody>
      </p:sp>
      <p:sp>
        <p:nvSpPr>
          <p:cNvPr id="17" name="Text Placeholder 17">
            <a:extLst>
              <a:ext uri="{FF2B5EF4-FFF2-40B4-BE49-F238E27FC236}">
                <a16:creationId xmlns:a16="http://schemas.microsoft.com/office/drawing/2014/main" id="{21BF9A5A-044D-8725-2755-456B71759276}"/>
              </a:ext>
            </a:extLst>
          </p:cNvPr>
          <p:cNvSpPr>
            <a:spLocks noGrp="1"/>
          </p:cNvSpPr>
          <p:nvPr userDrawn="1">
            <p:ph type="body" sz="quarter" idx="28" hasCustomPrompt="1"/>
          </p:nvPr>
        </p:nvSpPr>
        <p:spPr>
          <a:xfrm>
            <a:off x="433978" y="5969229"/>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Email</a:t>
            </a:r>
          </a:p>
        </p:txBody>
      </p:sp>
      <p:sp>
        <p:nvSpPr>
          <p:cNvPr id="18" name="Text Placeholder 17">
            <a:extLst>
              <a:ext uri="{FF2B5EF4-FFF2-40B4-BE49-F238E27FC236}">
                <a16:creationId xmlns:a16="http://schemas.microsoft.com/office/drawing/2014/main" id="{D38155E4-AF61-90AD-7E63-5C0D1C9066FE}"/>
              </a:ext>
            </a:extLst>
          </p:cNvPr>
          <p:cNvSpPr>
            <a:spLocks noGrp="1"/>
          </p:cNvSpPr>
          <p:nvPr userDrawn="1">
            <p:ph type="body" sz="quarter" idx="29" hasCustomPrompt="1"/>
          </p:nvPr>
        </p:nvSpPr>
        <p:spPr>
          <a:xfrm>
            <a:off x="433978" y="6162062"/>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Organization</a:t>
            </a:r>
          </a:p>
        </p:txBody>
      </p:sp>
      <p:sp>
        <p:nvSpPr>
          <p:cNvPr id="19" name="Text Placeholder 17">
            <a:extLst>
              <a:ext uri="{FF2B5EF4-FFF2-40B4-BE49-F238E27FC236}">
                <a16:creationId xmlns:a16="http://schemas.microsoft.com/office/drawing/2014/main" id="{3922F1B4-7691-8398-D6E4-E1895D4C4E69}"/>
              </a:ext>
            </a:extLst>
          </p:cNvPr>
          <p:cNvSpPr>
            <a:spLocks noGrp="1"/>
          </p:cNvSpPr>
          <p:nvPr userDrawn="1">
            <p:ph type="body" sz="quarter" idx="30" hasCustomPrompt="1"/>
          </p:nvPr>
        </p:nvSpPr>
        <p:spPr>
          <a:xfrm>
            <a:off x="2569262" y="6175792"/>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Organization</a:t>
            </a:r>
          </a:p>
        </p:txBody>
      </p:sp>
      <p:sp>
        <p:nvSpPr>
          <p:cNvPr id="20" name="Text Placeholder 17">
            <a:extLst>
              <a:ext uri="{FF2B5EF4-FFF2-40B4-BE49-F238E27FC236}">
                <a16:creationId xmlns:a16="http://schemas.microsoft.com/office/drawing/2014/main" id="{990731CE-8537-3B99-98EC-F1048C229F4E}"/>
              </a:ext>
            </a:extLst>
          </p:cNvPr>
          <p:cNvSpPr>
            <a:spLocks noGrp="1"/>
          </p:cNvSpPr>
          <p:nvPr userDrawn="1">
            <p:ph type="body" sz="quarter" idx="31" hasCustomPrompt="1"/>
          </p:nvPr>
        </p:nvSpPr>
        <p:spPr>
          <a:xfrm>
            <a:off x="4704547" y="6175792"/>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Organization</a:t>
            </a:r>
          </a:p>
        </p:txBody>
      </p:sp>
      <p:sp>
        <p:nvSpPr>
          <p:cNvPr id="5" name="Text Placeholder 17">
            <a:extLst>
              <a:ext uri="{FF2B5EF4-FFF2-40B4-BE49-F238E27FC236}">
                <a16:creationId xmlns:a16="http://schemas.microsoft.com/office/drawing/2014/main" id="{EFE34A3A-9170-1AD8-CE27-FD89A7161CE5}"/>
              </a:ext>
            </a:extLst>
          </p:cNvPr>
          <p:cNvSpPr>
            <a:spLocks noGrp="1"/>
          </p:cNvSpPr>
          <p:nvPr userDrawn="1">
            <p:ph type="body" sz="quarter" idx="32" hasCustomPrompt="1"/>
          </p:nvPr>
        </p:nvSpPr>
        <p:spPr>
          <a:xfrm>
            <a:off x="6839831" y="5967179"/>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Email</a:t>
            </a:r>
          </a:p>
        </p:txBody>
      </p:sp>
      <p:sp>
        <p:nvSpPr>
          <p:cNvPr id="7" name="Text Placeholder 17">
            <a:extLst>
              <a:ext uri="{FF2B5EF4-FFF2-40B4-BE49-F238E27FC236}">
                <a16:creationId xmlns:a16="http://schemas.microsoft.com/office/drawing/2014/main" id="{8853ABED-F78A-61E9-778E-6C7412041054}"/>
              </a:ext>
            </a:extLst>
          </p:cNvPr>
          <p:cNvSpPr>
            <a:spLocks noGrp="1"/>
          </p:cNvSpPr>
          <p:nvPr userDrawn="1">
            <p:ph type="body" sz="quarter" idx="33" hasCustomPrompt="1"/>
          </p:nvPr>
        </p:nvSpPr>
        <p:spPr>
          <a:xfrm>
            <a:off x="6839831" y="5771683"/>
            <a:ext cx="1380662" cy="103875"/>
          </a:xfrm>
          <a:prstGeom prst="rect">
            <a:avLst/>
          </a:prstGeom>
        </p:spPr>
        <p:txBody>
          <a:bodyPr wrap="square" lIns="0" tIns="0" rIns="0" bIns="0">
            <a:sp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Name</a:t>
            </a:r>
          </a:p>
        </p:txBody>
      </p:sp>
      <p:sp>
        <p:nvSpPr>
          <p:cNvPr id="9" name="Text Placeholder 17">
            <a:extLst>
              <a:ext uri="{FF2B5EF4-FFF2-40B4-BE49-F238E27FC236}">
                <a16:creationId xmlns:a16="http://schemas.microsoft.com/office/drawing/2014/main" id="{8A654115-164F-0671-DEC8-E9EB1D1C3A71}"/>
              </a:ext>
            </a:extLst>
          </p:cNvPr>
          <p:cNvSpPr>
            <a:spLocks noGrp="1"/>
          </p:cNvSpPr>
          <p:nvPr userDrawn="1">
            <p:ph type="body" sz="quarter" idx="34" hasCustomPrompt="1"/>
          </p:nvPr>
        </p:nvSpPr>
        <p:spPr>
          <a:xfrm>
            <a:off x="6839831" y="6175792"/>
            <a:ext cx="1380662" cy="138500"/>
          </a:xfrm>
          <a:prstGeom prst="rect">
            <a:avLst/>
          </a:prstGeom>
        </p:spPr>
        <p:txBody>
          <a:bodyPr wrap="square" lIns="0" tIns="0" rIns="0" bIns="0">
            <a:noAutofit/>
          </a:bodyPr>
          <a:lstStyle>
            <a:lvl1pPr marL="0" indent="0" algn="l">
              <a:buNone/>
              <a:defRPr sz="750" spc="14" baseline="0">
                <a:solidFill>
                  <a:schemeClr val="bg1"/>
                </a:solidFill>
                <a:latin typeface="Arial" panose="020B0604020202020204" pitchFamily="34" charset="0"/>
                <a:cs typeface="Arial" panose="020B0604020202020204" pitchFamily="34" charset="0"/>
              </a:defRPr>
            </a:lvl1pPr>
          </a:lstStyle>
          <a:p>
            <a:pPr lvl="0"/>
            <a:r>
              <a:rPr lang="en-US"/>
              <a:t>Organization</a:t>
            </a:r>
          </a:p>
        </p:txBody>
      </p:sp>
    </p:spTree>
    <p:extLst>
      <p:ext uri="{BB962C8B-B14F-4D97-AF65-F5344CB8AC3E}">
        <p14:creationId xmlns:p14="http://schemas.microsoft.com/office/powerpoint/2010/main" val="11991163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 Column Bullets">
    <p:bg>
      <p:bgPr>
        <a:solidFill>
          <a:schemeClr val="bg1"/>
        </a:solidFill>
        <a:effectLst/>
      </p:bgPr>
    </p:bg>
    <p:spTree>
      <p:nvGrpSpPr>
        <p:cNvPr id="1" name=""/>
        <p:cNvGrpSpPr/>
        <p:nvPr/>
      </p:nvGrpSpPr>
      <p:grpSpPr>
        <a:xfrm>
          <a:off x="0" y="0"/>
          <a:ext cx="0" cy="0"/>
          <a:chOff x="0" y="0"/>
          <a:chExt cx="0" cy="0"/>
        </a:xfrm>
      </p:grpSpPr>
      <p:sp>
        <p:nvSpPr>
          <p:cNvPr id="10" name="Text Placeholder 11"/>
          <p:cNvSpPr>
            <a:spLocks noGrp="1"/>
          </p:cNvSpPr>
          <p:nvPr>
            <p:ph type="body" sz="quarter" idx="12"/>
          </p:nvPr>
        </p:nvSpPr>
        <p:spPr>
          <a:xfrm>
            <a:off x="410417" y="2108033"/>
            <a:ext cx="8332975" cy="2055340"/>
          </a:xfrm>
          <a:prstGeom prst="rect">
            <a:avLst/>
          </a:prstGeom>
        </p:spPr>
        <p:txBody>
          <a:bodyPr wrap="square" lIns="0" tIns="40339" rIns="0" bIns="40339">
            <a:spAutoFit/>
          </a:bodyPr>
          <a:lstStyle>
            <a:lvl1pPr marL="257175" indent="-257175">
              <a:lnSpc>
                <a:spcPct val="110000"/>
              </a:lnSpc>
              <a:spcBef>
                <a:spcPts val="614"/>
              </a:spcBef>
              <a:buClr>
                <a:schemeClr val="accent2"/>
              </a:buClr>
              <a:buSzPct val="90000"/>
              <a:buFont typeface="Wingdings" pitchFamily="2" charset="2"/>
              <a:buChar char="§"/>
              <a:defRPr lang="en-US" sz="1800" b="0" i="0" spc="0" smtClean="0">
                <a:solidFill>
                  <a:schemeClr val="tx1"/>
                </a:solidFill>
                <a:effectLst/>
                <a:latin typeface="Arial"/>
                <a:cs typeface="Arial"/>
              </a:defRPr>
            </a:lvl1pPr>
            <a:lvl2pPr marL="514304" indent="-171434">
              <a:lnSpc>
                <a:spcPct val="110000"/>
              </a:lnSpc>
              <a:buClr>
                <a:schemeClr val="accent2"/>
              </a:buClr>
              <a:buSzPct val="90000"/>
              <a:buFont typeface="Wingdings" pitchFamily="2" charset="2"/>
              <a:buChar char="§"/>
              <a:defRPr sz="1800">
                <a:solidFill>
                  <a:schemeClr val="tx1"/>
                </a:solidFill>
                <a:latin typeface="Arial"/>
                <a:cs typeface="Arial"/>
              </a:defRPr>
            </a:lvl2pPr>
            <a:lvl3pPr marL="857174" indent="-171434">
              <a:lnSpc>
                <a:spcPct val="110000"/>
              </a:lnSpc>
              <a:buClr>
                <a:schemeClr val="accent2"/>
              </a:buClr>
              <a:buSzPct val="70000"/>
              <a:buFont typeface="Wingdings" pitchFamily="2" charset="2"/>
              <a:buChar char="§"/>
              <a:defRPr sz="1800">
                <a:solidFill>
                  <a:schemeClr val="tx1"/>
                </a:solidFill>
                <a:latin typeface="Arial"/>
                <a:cs typeface="Arial"/>
              </a:defRPr>
            </a:lvl3pPr>
            <a:lvl4pPr marL="1200043" indent="-171434">
              <a:buClr>
                <a:schemeClr val="accent2"/>
              </a:buClr>
              <a:buSzPct val="70000"/>
              <a:buFont typeface="Wingdings" pitchFamily="2" charset="2"/>
              <a:buChar char="§"/>
              <a:defRPr sz="1800">
                <a:solidFill>
                  <a:schemeClr val="tx1"/>
                </a:solidFill>
                <a:latin typeface="Arial"/>
                <a:cs typeface="Arial"/>
              </a:defRPr>
            </a:lvl4pPr>
          </a:lstStyle>
          <a:p>
            <a:pPr lvl="0"/>
            <a:r>
              <a:rPr lang="en-US"/>
              <a:t>Click to edit</a:t>
            </a:r>
          </a:p>
          <a:p>
            <a:pPr lvl="1"/>
            <a:r>
              <a:rPr lang="en-US"/>
              <a:t>One</a:t>
            </a:r>
          </a:p>
          <a:p>
            <a:pPr lvl="1"/>
            <a:r>
              <a:rPr lang="en-US"/>
              <a:t>Two</a:t>
            </a:r>
          </a:p>
          <a:p>
            <a:pPr lvl="2"/>
            <a:r>
              <a:rPr lang="en-US"/>
              <a:t>Three</a:t>
            </a:r>
          </a:p>
          <a:p>
            <a:pPr lvl="3"/>
            <a:r>
              <a:rPr lang="en-US"/>
              <a:t>Four</a:t>
            </a:r>
          </a:p>
          <a:p>
            <a:pPr lvl="3"/>
            <a:endParaRPr lang="en-US"/>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Slide Number Placeholder 3">
            <a:extLst>
              <a:ext uri="{FF2B5EF4-FFF2-40B4-BE49-F238E27FC236}">
                <a16:creationId xmlns:a16="http://schemas.microsoft.com/office/drawing/2014/main" id="{E427BB03-FA2D-79CA-DA7C-8F82C6DE88FE}"/>
              </a:ext>
            </a:extLst>
          </p:cNvPr>
          <p:cNvSpPr>
            <a:spLocks noGrp="1"/>
          </p:cNvSpPr>
          <p:nvPr>
            <p:ph type="sldNum" sz="quarter" idx="13"/>
          </p:nvPr>
        </p:nvSpPr>
        <p:spPr/>
        <p:txBody>
          <a:bodyPr/>
          <a:lstStyle/>
          <a:p>
            <a:pPr defTabSz="685800"/>
            <a:fld id="{334C938C-6556-4F1B-B842-1F8A1118CFA1}" type="slidenum">
              <a:rPr lang="en-US" smtClean="0">
                <a:solidFill>
                  <a:srgbClr val="00437D"/>
                </a:solidFill>
              </a:rPr>
              <a:pPr defTabSz="685800"/>
              <a:t>‹#›</a:t>
            </a:fld>
            <a:endParaRPr lang="en-US">
              <a:solidFill>
                <a:srgbClr val="00437D"/>
              </a:solidFill>
            </a:endParaRPr>
          </a:p>
        </p:txBody>
      </p:sp>
    </p:spTree>
    <p:extLst>
      <p:ext uri="{BB962C8B-B14F-4D97-AF65-F5344CB8AC3E}">
        <p14:creationId xmlns:p14="http://schemas.microsoft.com/office/powerpoint/2010/main" val="1040329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English About Slide Three Authors">
    <p:bg>
      <p:bgPr>
        <a:solidFill>
          <a:schemeClr val="bg1"/>
        </a:solidFill>
        <a:effectLst/>
      </p:bgPr>
    </p:bg>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19BC61BE-BC5B-A316-5624-496FCA618A04}"/>
              </a:ext>
            </a:extLst>
          </p:cNvPr>
          <p:cNvSpPr txBox="1"/>
          <p:nvPr userDrawn="1"/>
        </p:nvSpPr>
        <p:spPr>
          <a:xfrm>
            <a:off x="429769" y="2147111"/>
            <a:ext cx="6286598" cy="438582"/>
          </a:xfrm>
          <a:prstGeom prst="rect">
            <a:avLst/>
          </a:prstGeom>
          <a:noFill/>
        </p:spPr>
        <p:txBody>
          <a:bodyPr wrap="squar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850" b="1" i="0" u="none" strike="noStrike" kern="1200" cap="none" spc="0" normalizeH="0" baseline="0" noProof="0">
                <a:ln>
                  <a:noFill/>
                </a:ln>
                <a:solidFill>
                  <a:srgbClr val="00437D"/>
                </a:solidFill>
                <a:effectLst/>
                <a:uLnTx/>
                <a:uFillTx/>
                <a:latin typeface="Arial"/>
                <a:ea typeface="+mn-ea"/>
                <a:cs typeface="Arial"/>
              </a:rPr>
              <a:t>About RAP</a:t>
            </a:r>
          </a:p>
        </p:txBody>
      </p:sp>
      <p:sp>
        <p:nvSpPr>
          <p:cNvPr id="26" name="TextBox 25">
            <a:extLst>
              <a:ext uri="{FF2B5EF4-FFF2-40B4-BE49-F238E27FC236}">
                <a16:creationId xmlns:a16="http://schemas.microsoft.com/office/drawing/2014/main" id="{4DB26AAB-B0E9-4174-290F-9506FFC83031}"/>
              </a:ext>
            </a:extLst>
          </p:cNvPr>
          <p:cNvSpPr txBox="1"/>
          <p:nvPr userDrawn="1"/>
        </p:nvSpPr>
        <p:spPr>
          <a:xfrm>
            <a:off x="429768" y="2788924"/>
            <a:ext cx="7923400" cy="890500"/>
          </a:xfrm>
          <a:prstGeom prst="rect">
            <a:avLst/>
          </a:prstGeom>
          <a:noFill/>
        </p:spPr>
        <p:txBody>
          <a:bodyPr wrap="square" lIns="0" tIns="0" rIns="0" bIns="0" rtlCol="0">
            <a:spAutoFit/>
          </a:bodyPr>
          <a:lstStyle/>
          <a:p>
            <a:pPr marL="0" marR="0" lvl="0" indent="0" algn="l" defTabSz="6858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437D"/>
                </a:solidFill>
                <a:effectLst/>
                <a:uLnTx/>
                <a:uFillTx/>
                <a:latin typeface="Arial"/>
                <a:ea typeface="+mn-ea"/>
                <a:cs typeface="Arial"/>
              </a:rPr>
              <a:t>Regulatory Assistance Project (RAP)</a:t>
            </a:r>
            <a:r>
              <a:rPr kumimoji="0" lang="en-US" sz="1800" b="0" i="0" u="none" strike="noStrike" kern="1200" cap="none" spc="0" normalizeH="0" baseline="30000" noProof="0">
                <a:ln>
                  <a:noFill/>
                </a:ln>
                <a:solidFill>
                  <a:srgbClr val="00437D"/>
                </a:solidFill>
                <a:effectLst/>
                <a:uLnTx/>
                <a:uFillTx/>
                <a:latin typeface="Arial"/>
                <a:ea typeface="+mn-ea"/>
                <a:cs typeface="Arial"/>
              </a:rPr>
              <a:t>®</a:t>
            </a:r>
            <a:r>
              <a:rPr kumimoji="0" lang="en-US" sz="1800" b="0" i="0" u="none" strike="noStrike" kern="1200" cap="none" spc="0" normalizeH="0" baseline="0" noProof="0">
                <a:ln>
                  <a:noFill/>
                </a:ln>
                <a:solidFill>
                  <a:srgbClr val="00437D"/>
                </a:solidFill>
                <a:effectLst/>
                <a:uLnTx/>
                <a:uFillTx/>
                <a:latin typeface="Arial"/>
                <a:ea typeface="+mn-ea"/>
                <a:cs typeface="Arial"/>
              </a:rPr>
              <a:t> is an independent, global NGO advancing policy innovation and thought leadership within the energy community. </a:t>
            </a:r>
          </a:p>
        </p:txBody>
      </p:sp>
      <p:sp>
        <p:nvSpPr>
          <p:cNvPr id="27" name="TextBox 26">
            <a:extLst>
              <a:ext uri="{FF2B5EF4-FFF2-40B4-BE49-F238E27FC236}">
                <a16:creationId xmlns:a16="http://schemas.microsoft.com/office/drawing/2014/main" id="{C8548C53-A531-8A83-FE34-253971814F6C}"/>
              </a:ext>
            </a:extLst>
          </p:cNvPr>
          <p:cNvSpPr txBox="1"/>
          <p:nvPr userDrawn="1"/>
        </p:nvSpPr>
        <p:spPr>
          <a:xfrm>
            <a:off x="429768" y="4608576"/>
            <a:ext cx="6621462" cy="253916"/>
          </a:xfrm>
          <a:prstGeom prst="rect">
            <a:avLst/>
          </a:prstGeom>
          <a:noFill/>
        </p:spPr>
        <p:txBody>
          <a:bodyPr wrap="squar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a:ln>
                  <a:noFill/>
                </a:ln>
                <a:solidFill>
                  <a:srgbClr val="00437D"/>
                </a:solidFill>
                <a:effectLst/>
                <a:uLnTx/>
                <a:uFillTx/>
                <a:latin typeface="Arial"/>
                <a:ea typeface="+mn-ea"/>
                <a:cs typeface="Arial"/>
              </a:rPr>
              <a:t>Learn more about our work at </a:t>
            </a:r>
            <a:r>
              <a:rPr kumimoji="0" lang="en-US" sz="1650" b="0" i="0" u="heavy" strike="noStrike" kern="1200" cap="none" spc="0" normalizeH="0" baseline="0" noProof="0">
                <a:ln>
                  <a:noFill/>
                </a:ln>
                <a:solidFill>
                  <a:srgbClr val="00437D"/>
                </a:solidFill>
                <a:effectLst/>
                <a:uLnTx/>
                <a:uFill>
                  <a:solidFill>
                    <a:srgbClr val="F15B55"/>
                  </a:solidFill>
                </a:uFill>
                <a:latin typeface="Arial"/>
                <a:ea typeface="+mn-ea"/>
                <a:cs typeface="Arial"/>
                <a:hlinkClick r:id="rId2">
                  <a:extLst>
                    <a:ext uri="{A12FA001-AC4F-418D-AE19-62706E023703}">
                      <ahyp:hlinkClr xmlns:ahyp="http://schemas.microsoft.com/office/drawing/2018/hyperlinkcolor" val="tx"/>
                    </a:ext>
                  </a:extLst>
                </a:hlinkClick>
              </a:rPr>
              <a:t>raponline.org</a:t>
            </a:r>
            <a:endParaRPr kumimoji="0" lang="en-US" sz="1650" b="0" i="0" u="heavy" strike="noStrike" kern="1200" cap="none" spc="0" normalizeH="0" baseline="0" noProof="0">
              <a:ln>
                <a:noFill/>
              </a:ln>
              <a:solidFill>
                <a:srgbClr val="00437D"/>
              </a:solidFill>
              <a:effectLst/>
              <a:uLnTx/>
              <a:uFill>
                <a:solidFill>
                  <a:srgbClr val="F15B55"/>
                </a:solidFill>
              </a:uFill>
              <a:latin typeface="Arial"/>
              <a:ea typeface="+mn-ea"/>
              <a:cs typeface="Arial"/>
            </a:endParaRPr>
          </a:p>
        </p:txBody>
      </p:sp>
      <p:sp>
        <p:nvSpPr>
          <p:cNvPr id="6" name="Text Placeholder 8">
            <a:extLst>
              <a:ext uri="{FF2B5EF4-FFF2-40B4-BE49-F238E27FC236}">
                <a16:creationId xmlns:a16="http://schemas.microsoft.com/office/drawing/2014/main" id="{78997835-B443-A6D6-49C6-6E3502581E0A}"/>
              </a:ext>
            </a:extLst>
          </p:cNvPr>
          <p:cNvSpPr>
            <a:spLocks noGrp="1"/>
          </p:cNvSpPr>
          <p:nvPr>
            <p:ph type="body" sz="quarter" idx="13" hasCustomPrompt="1"/>
          </p:nvPr>
        </p:nvSpPr>
        <p:spPr>
          <a:xfrm>
            <a:off x="420597" y="5300200"/>
            <a:ext cx="1920240" cy="131254"/>
          </a:xfrm>
          <a:prstGeom prst="rect">
            <a:avLst/>
          </a:prstGeom>
        </p:spPr>
        <p:txBody>
          <a:bodyPr wrap="square" lIns="0" tIns="0" rIns="0" bIns="0">
            <a:spAutoFit/>
          </a:bodyPr>
          <a:lstStyle>
            <a:lvl1pPr marL="0" indent="0">
              <a:lnSpc>
                <a:spcPts val="954"/>
              </a:lnSpc>
              <a:spcBef>
                <a:spcPts val="0"/>
              </a:spcBef>
              <a:buNone/>
              <a:defRPr sz="1200" spc="0" baseline="0">
                <a:solidFill>
                  <a:srgbClr val="083050"/>
                </a:solidFill>
                <a:latin typeface="Arial" panose="020B0604020202020204" pitchFamily="34" charset="0"/>
                <a:cs typeface="Arial" panose="020B0604020202020204" pitchFamily="34" charset="0"/>
              </a:defRPr>
            </a:lvl1pPr>
          </a:lstStyle>
          <a:p>
            <a:pPr lvl="0"/>
            <a:r>
              <a:rPr lang="en-US"/>
              <a:t>Name - Click to edit</a:t>
            </a:r>
          </a:p>
        </p:txBody>
      </p:sp>
      <p:sp>
        <p:nvSpPr>
          <p:cNvPr id="7" name="Text Placeholder 8">
            <a:extLst>
              <a:ext uri="{FF2B5EF4-FFF2-40B4-BE49-F238E27FC236}">
                <a16:creationId xmlns:a16="http://schemas.microsoft.com/office/drawing/2014/main" id="{F2026E5C-4C59-2DEB-8C42-8F0F9D2F5401}"/>
              </a:ext>
            </a:extLst>
          </p:cNvPr>
          <p:cNvSpPr>
            <a:spLocks noGrp="1"/>
          </p:cNvSpPr>
          <p:nvPr>
            <p:ph type="body" sz="quarter" idx="17" hasCustomPrompt="1"/>
          </p:nvPr>
        </p:nvSpPr>
        <p:spPr>
          <a:xfrm>
            <a:off x="429768" y="5616862"/>
            <a:ext cx="1911069" cy="131254"/>
          </a:xfrm>
          <a:prstGeom prst="rect">
            <a:avLst/>
          </a:prstGeom>
        </p:spPr>
        <p:txBody>
          <a:bodyPr lIns="0" tIns="0" rIns="0" bIns="0">
            <a:spAutoFit/>
          </a:bodyPr>
          <a:lstStyle>
            <a:lvl1pPr marL="0" indent="0" rtl="0">
              <a:lnSpc>
                <a:spcPts val="1022"/>
              </a:lnSpc>
              <a:spcBef>
                <a:spcPts val="0"/>
              </a:spcBef>
              <a:buNone/>
              <a:defRPr sz="1200" spc="0" baseline="0">
                <a:solidFill>
                  <a:srgbClr val="083050"/>
                </a:solidFill>
                <a:latin typeface="Arial"/>
                <a:ea typeface="STHeiti" panose="02010600040101010101" pitchFamily="2" charset="-128"/>
                <a:cs typeface="Arial"/>
              </a:defRPr>
            </a:lvl1pPr>
          </a:lstStyle>
          <a:p>
            <a:pPr lvl="0"/>
            <a:r>
              <a:rPr lang="en-US" altLang="zh-CN"/>
              <a:t>Email - Click to edit</a:t>
            </a:r>
            <a:endParaRPr lang="en-US"/>
          </a:p>
        </p:txBody>
      </p:sp>
      <p:sp>
        <p:nvSpPr>
          <p:cNvPr id="11" name="Text Placeholder 8">
            <a:extLst>
              <a:ext uri="{FF2B5EF4-FFF2-40B4-BE49-F238E27FC236}">
                <a16:creationId xmlns:a16="http://schemas.microsoft.com/office/drawing/2014/main" id="{266FF5AE-0FFE-F45A-1223-1F22F4C9D103}"/>
              </a:ext>
            </a:extLst>
          </p:cNvPr>
          <p:cNvSpPr>
            <a:spLocks noGrp="1"/>
          </p:cNvSpPr>
          <p:nvPr>
            <p:ph type="body" sz="quarter" idx="19" hasCustomPrompt="1"/>
          </p:nvPr>
        </p:nvSpPr>
        <p:spPr>
          <a:xfrm>
            <a:off x="2651760" y="5300199"/>
            <a:ext cx="1920240" cy="131254"/>
          </a:xfrm>
          <a:prstGeom prst="rect">
            <a:avLst/>
          </a:prstGeom>
        </p:spPr>
        <p:txBody>
          <a:bodyPr wrap="square" lIns="0" tIns="0" rIns="0" bIns="0">
            <a:spAutoFit/>
          </a:bodyPr>
          <a:lstStyle>
            <a:lvl1pPr marL="0" indent="0">
              <a:lnSpc>
                <a:spcPts val="954"/>
              </a:lnSpc>
              <a:spcBef>
                <a:spcPts val="0"/>
              </a:spcBef>
              <a:buNone/>
              <a:defRPr sz="1200" spc="0" baseline="0">
                <a:solidFill>
                  <a:srgbClr val="083050"/>
                </a:solidFill>
                <a:latin typeface="Arial" panose="020B0604020202020204" pitchFamily="34" charset="0"/>
                <a:cs typeface="Arial" panose="020B0604020202020204" pitchFamily="34" charset="0"/>
              </a:defRPr>
            </a:lvl1pPr>
          </a:lstStyle>
          <a:p>
            <a:pPr lvl="0"/>
            <a:r>
              <a:rPr lang="en-US"/>
              <a:t>Name - Click to edit</a:t>
            </a:r>
          </a:p>
        </p:txBody>
      </p:sp>
      <p:sp>
        <p:nvSpPr>
          <p:cNvPr id="12" name="Text Placeholder 8">
            <a:extLst>
              <a:ext uri="{FF2B5EF4-FFF2-40B4-BE49-F238E27FC236}">
                <a16:creationId xmlns:a16="http://schemas.microsoft.com/office/drawing/2014/main" id="{45A620DE-62CE-AE5A-0428-3344601B75FF}"/>
              </a:ext>
            </a:extLst>
          </p:cNvPr>
          <p:cNvSpPr>
            <a:spLocks noGrp="1"/>
          </p:cNvSpPr>
          <p:nvPr>
            <p:ph type="body" sz="quarter" idx="20" hasCustomPrompt="1"/>
          </p:nvPr>
        </p:nvSpPr>
        <p:spPr>
          <a:xfrm>
            <a:off x="2660931" y="5616862"/>
            <a:ext cx="1911069" cy="131254"/>
          </a:xfrm>
          <a:prstGeom prst="rect">
            <a:avLst/>
          </a:prstGeom>
        </p:spPr>
        <p:txBody>
          <a:bodyPr lIns="0" tIns="0" rIns="0" bIns="0">
            <a:spAutoFit/>
          </a:bodyPr>
          <a:lstStyle>
            <a:lvl1pPr marL="0" indent="0" rtl="0">
              <a:lnSpc>
                <a:spcPts val="1022"/>
              </a:lnSpc>
              <a:spcBef>
                <a:spcPts val="0"/>
              </a:spcBef>
              <a:buNone/>
              <a:defRPr sz="1200" spc="0" baseline="0">
                <a:solidFill>
                  <a:srgbClr val="083050"/>
                </a:solidFill>
                <a:latin typeface="Arial"/>
                <a:ea typeface="STHeiti" panose="02010600040101010101" pitchFamily="2" charset="-128"/>
                <a:cs typeface="Arial"/>
              </a:defRPr>
            </a:lvl1pPr>
          </a:lstStyle>
          <a:p>
            <a:pPr lvl="0"/>
            <a:r>
              <a:rPr lang="en-US" altLang="zh-CN"/>
              <a:t>Email - Click to edit</a:t>
            </a:r>
            <a:endParaRPr lang="en-US"/>
          </a:p>
        </p:txBody>
      </p:sp>
      <p:sp>
        <p:nvSpPr>
          <p:cNvPr id="14" name="Text Placeholder 8">
            <a:extLst>
              <a:ext uri="{FF2B5EF4-FFF2-40B4-BE49-F238E27FC236}">
                <a16:creationId xmlns:a16="http://schemas.microsoft.com/office/drawing/2014/main" id="{8C1CCB7A-6223-1DC9-8B66-9D2156970511}"/>
              </a:ext>
            </a:extLst>
          </p:cNvPr>
          <p:cNvSpPr>
            <a:spLocks noGrp="1"/>
          </p:cNvSpPr>
          <p:nvPr>
            <p:ph type="body" sz="quarter" idx="22" hasCustomPrompt="1"/>
          </p:nvPr>
        </p:nvSpPr>
        <p:spPr>
          <a:xfrm>
            <a:off x="4892094" y="5300198"/>
            <a:ext cx="1920240" cy="131254"/>
          </a:xfrm>
          <a:prstGeom prst="rect">
            <a:avLst/>
          </a:prstGeom>
        </p:spPr>
        <p:txBody>
          <a:bodyPr wrap="square" lIns="0" tIns="0" rIns="0" bIns="0">
            <a:spAutoFit/>
          </a:bodyPr>
          <a:lstStyle>
            <a:lvl1pPr marL="0" indent="0">
              <a:lnSpc>
                <a:spcPts val="954"/>
              </a:lnSpc>
              <a:spcBef>
                <a:spcPts val="0"/>
              </a:spcBef>
              <a:buNone/>
              <a:defRPr sz="1200" spc="0" baseline="0">
                <a:solidFill>
                  <a:srgbClr val="083050"/>
                </a:solidFill>
                <a:latin typeface="Arial" panose="020B0604020202020204" pitchFamily="34" charset="0"/>
                <a:cs typeface="Arial" panose="020B0604020202020204" pitchFamily="34" charset="0"/>
              </a:defRPr>
            </a:lvl1pPr>
          </a:lstStyle>
          <a:p>
            <a:pPr lvl="0"/>
            <a:r>
              <a:rPr lang="en-US"/>
              <a:t>Name - Click to edit</a:t>
            </a:r>
          </a:p>
        </p:txBody>
      </p:sp>
      <p:sp>
        <p:nvSpPr>
          <p:cNvPr id="15" name="Text Placeholder 8">
            <a:extLst>
              <a:ext uri="{FF2B5EF4-FFF2-40B4-BE49-F238E27FC236}">
                <a16:creationId xmlns:a16="http://schemas.microsoft.com/office/drawing/2014/main" id="{C29C8786-2EAE-6649-36AA-34F04A8E8DF7}"/>
              </a:ext>
            </a:extLst>
          </p:cNvPr>
          <p:cNvSpPr>
            <a:spLocks noGrp="1"/>
          </p:cNvSpPr>
          <p:nvPr>
            <p:ph type="body" sz="quarter" idx="23" hasCustomPrompt="1"/>
          </p:nvPr>
        </p:nvSpPr>
        <p:spPr>
          <a:xfrm>
            <a:off x="4892094" y="5616861"/>
            <a:ext cx="1911069" cy="131254"/>
          </a:xfrm>
          <a:prstGeom prst="rect">
            <a:avLst/>
          </a:prstGeom>
        </p:spPr>
        <p:txBody>
          <a:bodyPr lIns="0" tIns="0" rIns="0" bIns="0">
            <a:spAutoFit/>
          </a:bodyPr>
          <a:lstStyle>
            <a:lvl1pPr marL="0" indent="0" rtl="0">
              <a:lnSpc>
                <a:spcPts val="1022"/>
              </a:lnSpc>
              <a:spcBef>
                <a:spcPts val="0"/>
              </a:spcBef>
              <a:buNone/>
              <a:defRPr sz="1200" spc="0" baseline="0">
                <a:solidFill>
                  <a:srgbClr val="083050"/>
                </a:solidFill>
                <a:latin typeface="Arial"/>
                <a:ea typeface="STHeiti" panose="02010600040101010101" pitchFamily="2" charset="-128"/>
                <a:cs typeface="Arial"/>
              </a:defRPr>
            </a:lvl1pPr>
          </a:lstStyle>
          <a:p>
            <a:pPr lvl="0"/>
            <a:r>
              <a:rPr lang="en-US" altLang="zh-CN"/>
              <a:t>Email - Click to edit</a:t>
            </a:r>
            <a:endParaRPr lang="en-US"/>
          </a:p>
        </p:txBody>
      </p:sp>
      <p:sp>
        <p:nvSpPr>
          <p:cNvPr id="4" name="Slide Number Placeholder 3">
            <a:extLst>
              <a:ext uri="{FF2B5EF4-FFF2-40B4-BE49-F238E27FC236}">
                <a16:creationId xmlns:a16="http://schemas.microsoft.com/office/drawing/2014/main" id="{12643203-2B5D-EC01-771D-2AB652FC5B40}"/>
              </a:ext>
            </a:extLst>
          </p:cNvPr>
          <p:cNvSpPr>
            <a:spLocks noGrp="1"/>
          </p:cNvSpPr>
          <p:nvPr>
            <p:ph type="sldNum" sz="quarter" idx="24"/>
          </p:nvPr>
        </p:nvSpPr>
        <p:spPr/>
        <p:txBody>
          <a:bodyPr/>
          <a:lstStyle/>
          <a:p>
            <a:pPr defTabSz="685800"/>
            <a:fld id="{796CB93B-C569-4802-AF22-9A2B7C1E12CA}" type="slidenum">
              <a:rPr lang="en-US" smtClean="0"/>
              <a:pPr defTabSz="685800"/>
              <a:t>‹#›</a:t>
            </a:fld>
            <a:endParaRPr lang="en-US"/>
          </a:p>
        </p:txBody>
      </p:sp>
      <p:pic>
        <p:nvPicPr>
          <p:cNvPr id="2" name="Picture 1" descr="A white text on a black background&#10;&#10;Description automatically generated">
            <a:extLst>
              <a:ext uri="{FF2B5EF4-FFF2-40B4-BE49-F238E27FC236}">
                <a16:creationId xmlns:a16="http://schemas.microsoft.com/office/drawing/2014/main" id="{0B9AE51A-1DCB-13BA-5BDA-34235DE31E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9768" y="420161"/>
            <a:ext cx="2157989" cy="1121666"/>
          </a:xfrm>
          <a:prstGeom prst="rect">
            <a:avLst/>
          </a:prstGeom>
        </p:spPr>
      </p:pic>
      <p:sp>
        <p:nvSpPr>
          <p:cNvPr id="3" name="Text Placeholder 8">
            <a:extLst>
              <a:ext uri="{FF2B5EF4-FFF2-40B4-BE49-F238E27FC236}">
                <a16:creationId xmlns:a16="http://schemas.microsoft.com/office/drawing/2014/main" id="{8BBDF2BD-309D-9EB8-0C35-EA3FA3A99C7B}"/>
              </a:ext>
            </a:extLst>
          </p:cNvPr>
          <p:cNvSpPr>
            <a:spLocks noGrp="1"/>
          </p:cNvSpPr>
          <p:nvPr>
            <p:ph type="body" sz="quarter" idx="25" hasCustomPrompt="1"/>
          </p:nvPr>
        </p:nvSpPr>
        <p:spPr>
          <a:xfrm>
            <a:off x="7132428" y="5299636"/>
            <a:ext cx="1920240" cy="131254"/>
          </a:xfrm>
          <a:prstGeom prst="rect">
            <a:avLst/>
          </a:prstGeom>
        </p:spPr>
        <p:txBody>
          <a:bodyPr wrap="square" lIns="0" tIns="0" rIns="0" bIns="0">
            <a:spAutoFit/>
          </a:bodyPr>
          <a:lstStyle>
            <a:lvl1pPr marL="0" indent="0">
              <a:lnSpc>
                <a:spcPts val="954"/>
              </a:lnSpc>
              <a:spcBef>
                <a:spcPts val="0"/>
              </a:spcBef>
              <a:buNone/>
              <a:defRPr sz="1200" spc="0" baseline="0">
                <a:solidFill>
                  <a:srgbClr val="083050"/>
                </a:solidFill>
                <a:latin typeface="Arial" panose="020B0604020202020204" pitchFamily="34" charset="0"/>
                <a:cs typeface="Arial" panose="020B0604020202020204" pitchFamily="34" charset="0"/>
              </a:defRPr>
            </a:lvl1pPr>
          </a:lstStyle>
          <a:p>
            <a:pPr lvl="0"/>
            <a:r>
              <a:rPr lang="en-US"/>
              <a:t>Name - Click to edit</a:t>
            </a:r>
          </a:p>
        </p:txBody>
      </p:sp>
      <p:sp>
        <p:nvSpPr>
          <p:cNvPr id="5" name="Text Placeholder 8">
            <a:extLst>
              <a:ext uri="{FF2B5EF4-FFF2-40B4-BE49-F238E27FC236}">
                <a16:creationId xmlns:a16="http://schemas.microsoft.com/office/drawing/2014/main" id="{CEC225F2-99F2-A2AB-AE0D-A6412816C8DE}"/>
              </a:ext>
            </a:extLst>
          </p:cNvPr>
          <p:cNvSpPr>
            <a:spLocks noGrp="1"/>
          </p:cNvSpPr>
          <p:nvPr>
            <p:ph type="body" sz="quarter" idx="26" hasCustomPrompt="1"/>
          </p:nvPr>
        </p:nvSpPr>
        <p:spPr>
          <a:xfrm>
            <a:off x="7141599" y="5616299"/>
            <a:ext cx="1911069" cy="131254"/>
          </a:xfrm>
          <a:prstGeom prst="rect">
            <a:avLst/>
          </a:prstGeom>
        </p:spPr>
        <p:txBody>
          <a:bodyPr lIns="0" tIns="0" rIns="0" bIns="0">
            <a:spAutoFit/>
          </a:bodyPr>
          <a:lstStyle>
            <a:lvl1pPr marL="0" indent="0" rtl="0">
              <a:lnSpc>
                <a:spcPts val="1022"/>
              </a:lnSpc>
              <a:spcBef>
                <a:spcPts val="0"/>
              </a:spcBef>
              <a:buNone/>
              <a:defRPr sz="1200" spc="0" baseline="0">
                <a:solidFill>
                  <a:srgbClr val="083050"/>
                </a:solidFill>
                <a:latin typeface="Arial"/>
                <a:ea typeface="STHeiti" panose="02010600040101010101" pitchFamily="2" charset="-128"/>
                <a:cs typeface="Arial"/>
              </a:defRPr>
            </a:lvl1pPr>
          </a:lstStyle>
          <a:p>
            <a:pPr lvl="0"/>
            <a:r>
              <a:rPr lang="en-US" altLang="zh-CN"/>
              <a:t>Email - Click to edit</a:t>
            </a:r>
            <a:endParaRPr lang="en-US"/>
          </a:p>
        </p:txBody>
      </p:sp>
    </p:spTree>
    <p:extLst>
      <p:ext uri="{BB962C8B-B14F-4D97-AF65-F5344CB8AC3E}">
        <p14:creationId xmlns:p14="http://schemas.microsoft.com/office/powerpoint/2010/main" val="397886475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F704-AC92-460F-B992-D97513945AD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DCC169E-06F4-465B-9A29-05D87CD0FC1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6DD7EC-309C-456A-A4DE-8CE1D1FCB4A6}"/>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8E8AFCE-9D04-4F3F-BBC5-24668E1D08E7}" type="datetimeFigureOut">
              <a:rPr kumimoji="0" lang="en-US"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6/29/2026</a:t>
            </a:fld>
            <a:endParaRPr kumimoji="0" lang="en-GB"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F4D02DD9-CA5D-4F8F-ABAE-96FA7485AF15}"/>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5CF8250E-6A32-4911-9773-FB0CF9E3DAC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8C4D2F6-7199-4B1E-8FAF-3C67596DF87C}" type="slidenum">
              <a:rPr kumimoji="0" lang="en-GB"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2389819"/>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7A4D0-A72E-4A26-BC05-90F71C16D0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736978-6139-4F2A-AD4D-12D04D8C5E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8A968-11F9-4C1E-B780-026CBB6A0DE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8E8AFCE-9D04-4F3F-BBC5-24668E1D08E7}" type="datetimeFigureOut">
              <a:rPr kumimoji="0" lang="en-US"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6/29/2026</a:t>
            </a:fld>
            <a:endParaRPr kumimoji="0" lang="en-GB"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05351050-8A63-4479-8F26-19B5C4CC358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88EA5199-64AB-4CFE-81FE-C80DD4AB445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8C4D2F6-7199-4B1E-8FAF-3C67596DF87C}" type="slidenum">
              <a:rPr kumimoji="0" lang="en-GB"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95738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0_Title Slide">
    <p:bg>
      <p:bgPr>
        <a:solidFill>
          <a:schemeClr val="bg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BCE5DFE-FB05-4D44-D80A-4F6073597B76}"/>
              </a:ext>
            </a:extLst>
          </p:cNvPr>
          <p:cNvSpPr>
            <a:spLocks noGrp="1"/>
          </p:cNvSpPr>
          <p:nvPr>
            <p:ph type="dt" sz="half" idx="10"/>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C1BEA63-9CFD-8AA5-346C-A2D9A6A721A3}"/>
              </a:ext>
            </a:extLst>
          </p:cNvPr>
          <p:cNvSpPr>
            <a:spLocks noGrp="1"/>
          </p:cNvSpPr>
          <p:nvPr>
            <p:ph type="ftr" sz="quarter" idx="11"/>
          </p:nvPr>
        </p:nvSpPr>
        <p:spPr>
          <a:xfrm>
            <a:off x="5752272" y="93980"/>
            <a:ext cx="3086100" cy="228600"/>
          </a:xfrm>
          <a:prstGeom prst="rect">
            <a:avLst/>
          </a:prstGeom>
        </p:spPr>
        <p:txBody>
          <a:bodyPr/>
          <a:lstStyle>
            <a:lvl1pPr>
              <a:defRPr>
                <a:solidFill>
                  <a:schemeClr val="bg1"/>
                </a:solidFill>
              </a:defRPr>
            </a:lvl1pPr>
          </a:lstStyle>
          <a:p>
            <a:pPr defTabSz="685783"/>
            <a:r>
              <a:rPr lang="en-GB">
                <a:solidFill>
                  <a:prstClr val="white"/>
                </a:solidFill>
              </a:rPr>
              <a:t>Client Journey </a:t>
            </a:r>
          </a:p>
        </p:txBody>
      </p:sp>
      <p:sp>
        <p:nvSpPr>
          <p:cNvPr id="6" name="Slide Number Placeholder 5">
            <a:extLst>
              <a:ext uri="{FF2B5EF4-FFF2-40B4-BE49-F238E27FC236}">
                <a16:creationId xmlns:a16="http://schemas.microsoft.com/office/drawing/2014/main" id="{663EC0C0-97C7-E171-C093-066CE75D4CAD}"/>
              </a:ext>
            </a:extLst>
          </p:cNvPr>
          <p:cNvSpPr>
            <a:spLocks noGrp="1"/>
          </p:cNvSpPr>
          <p:nvPr>
            <p:ph type="sldNum" sz="quarter" idx="12"/>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Tree>
    <p:extLst>
      <p:ext uri="{BB962C8B-B14F-4D97-AF65-F5344CB8AC3E}">
        <p14:creationId xmlns:p14="http://schemas.microsoft.com/office/powerpoint/2010/main" val="10618081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9_Title Slide">
    <p:bg>
      <p:bgPr>
        <a:solidFill>
          <a:schemeClr val="bg1"/>
        </a:solidFill>
        <a:effectLst/>
      </p:bgPr>
    </p:bg>
    <p:spTree>
      <p:nvGrpSpPr>
        <p:cNvPr id="1" name=""/>
        <p:cNvGrpSpPr/>
        <p:nvPr/>
      </p:nvGrpSpPr>
      <p:grpSpPr>
        <a:xfrm>
          <a:off x="0" y="0"/>
          <a:ext cx="0" cy="0"/>
          <a:chOff x="0" y="0"/>
          <a:chExt cx="0" cy="0"/>
        </a:xfrm>
      </p:grpSpPr>
      <p:sp>
        <p:nvSpPr>
          <p:cNvPr id="11" name="Date Placeholder 10">
            <a:extLst>
              <a:ext uri="{FF2B5EF4-FFF2-40B4-BE49-F238E27FC236}">
                <a16:creationId xmlns:a16="http://schemas.microsoft.com/office/drawing/2014/main" id="{FEFC5032-622E-FC6D-F3EA-F01EA3AD60D8}"/>
              </a:ext>
            </a:extLst>
          </p:cNvPr>
          <p:cNvSpPr>
            <a:spLocks noGrp="1"/>
          </p:cNvSpPr>
          <p:nvPr>
            <p:ph type="dt" sz="half" idx="14"/>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13" name="Footer Placeholder 12">
            <a:extLst>
              <a:ext uri="{FF2B5EF4-FFF2-40B4-BE49-F238E27FC236}">
                <a16:creationId xmlns:a16="http://schemas.microsoft.com/office/drawing/2014/main" id="{4A720913-2B14-AC5E-458B-F2211DF17EF6}"/>
              </a:ext>
            </a:extLst>
          </p:cNvPr>
          <p:cNvSpPr>
            <a:spLocks noGrp="1"/>
          </p:cNvSpPr>
          <p:nvPr>
            <p:ph type="ftr" sz="quarter" idx="15"/>
          </p:nvPr>
        </p:nvSpPr>
        <p:spPr/>
        <p:txBody>
          <a:bodyPr/>
          <a:lstStyle/>
          <a:p>
            <a:pPr defTabSz="685783"/>
            <a:r>
              <a:rPr lang="en-GB">
                <a:solidFill>
                  <a:srgbClr val="FFF6F2"/>
                </a:solidFill>
              </a:rPr>
              <a:t>Presentation Title</a:t>
            </a:r>
          </a:p>
        </p:txBody>
      </p:sp>
      <p:sp>
        <p:nvSpPr>
          <p:cNvPr id="14" name="Slide Number Placeholder 13">
            <a:extLst>
              <a:ext uri="{FF2B5EF4-FFF2-40B4-BE49-F238E27FC236}">
                <a16:creationId xmlns:a16="http://schemas.microsoft.com/office/drawing/2014/main" id="{3A607A6A-B4A4-32B4-5DCB-951ED230F36A}"/>
              </a:ext>
            </a:extLst>
          </p:cNvPr>
          <p:cNvSpPr>
            <a:spLocks noGrp="1"/>
          </p:cNvSpPr>
          <p:nvPr>
            <p:ph type="sldNum" sz="quarter" idx="16"/>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
        <p:nvSpPr>
          <p:cNvPr id="17" name="Text Placeholder 7">
            <a:extLst>
              <a:ext uri="{FF2B5EF4-FFF2-40B4-BE49-F238E27FC236}">
                <a16:creationId xmlns:a16="http://schemas.microsoft.com/office/drawing/2014/main" id="{3479DA98-C066-BB61-FD69-97FFBCFD8554}"/>
              </a:ext>
            </a:extLst>
          </p:cNvPr>
          <p:cNvSpPr>
            <a:spLocks noGrp="1"/>
          </p:cNvSpPr>
          <p:nvPr>
            <p:ph type="body" sz="quarter" idx="19" hasCustomPrompt="1"/>
          </p:nvPr>
        </p:nvSpPr>
        <p:spPr>
          <a:xfrm>
            <a:off x="874522" y="3920281"/>
            <a:ext cx="2314448" cy="1524000"/>
          </a:xfrm>
        </p:spPr>
        <p:txBody>
          <a:bodyPr lIns="0" tIns="0" rIns="0" bIns="0">
            <a:noAutofit/>
          </a:bodyPr>
          <a:lstStyle>
            <a:lvl1pPr marL="0" indent="0">
              <a:lnSpc>
                <a:spcPts val="1200"/>
              </a:lnSpc>
              <a:buNone/>
              <a:defRPr sz="788">
                <a:solidFill>
                  <a:schemeClr val="tx2"/>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18" name="Text Placeholder 16">
            <a:extLst>
              <a:ext uri="{FF2B5EF4-FFF2-40B4-BE49-F238E27FC236}">
                <a16:creationId xmlns:a16="http://schemas.microsoft.com/office/drawing/2014/main" id="{71A032AC-87BF-58F4-83E8-E3503D32DFB0}"/>
              </a:ext>
            </a:extLst>
          </p:cNvPr>
          <p:cNvSpPr>
            <a:spLocks noGrp="1"/>
          </p:cNvSpPr>
          <p:nvPr>
            <p:ph type="body" sz="quarter" idx="17" hasCustomPrompt="1"/>
          </p:nvPr>
        </p:nvSpPr>
        <p:spPr>
          <a:xfrm>
            <a:off x="874522" y="3499492"/>
            <a:ext cx="2314448" cy="323452"/>
          </a:xfrm>
        </p:spPr>
        <p:txBody>
          <a:bodyPr vert="horz" lIns="0" tIns="0" rIns="0" bIns="0" rtlCol="0" anchor="t" anchorCtr="0">
            <a:noAutofit/>
          </a:bodyPr>
          <a:lstStyle>
            <a:lvl1pPr marL="0" indent="0">
              <a:buNone/>
              <a:defRPr lang="en-GB" sz="1500" cap="none" baseline="0" dirty="0">
                <a:solidFill>
                  <a:schemeClr val="tx2"/>
                </a:solidFill>
                <a:latin typeface="+mj-lt"/>
                <a:ea typeface="+mj-ea"/>
                <a:cs typeface="+mj-cs"/>
              </a:defRPr>
            </a:lvl1pPr>
          </a:lstStyle>
          <a:p>
            <a:pPr marL="171446" lvl="0" indent="-171446">
              <a:spcBef>
                <a:spcPct val="0"/>
              </a:spcBef>
            </a:pPr>
            <a:r>
              <a:rPr lang="en-GB"/>
              <a:t>Heading</a:t>
            </a:r>
          </a:p>
        </p:txBody>
      </p:sp>
      <p:sp>
        <p:nvSpPr>
          <p:cNvPr id="3" name="Text Placeholder 7">
            <a:extLst>
              <a:ext uri="{FF2B5EF4-FFF2-40B4-BE49-F238E27FC236}">
                <a16:creationId xmlns:a16="http://schemas.microsoft.com/office/drawing/2014/main" id="{0CDF3BAE-76C9-0780-ECDA-1FCCED32727A}"/>
              </a:ext>
            </a:extLst>
          </p:cNvPr>
          <p:cNvSpPr>
            <a:spLocks noGrp="1"/>
          </p:cNvSpPr>
          <p:nvPr>
            <p:ph type="body" sz="quarter" idx="20" hasCustomPrompt="1"/>
          </p:nvPr>
        </p:nvSpPr>
        <p:spPr>
          <a:xfrm>
            <a:off x="3414777" y="3920281"/>
            <a:ext cx="2314448" cy="1524000"/>
          </a:xfrm>
        </p:spPr>
        <p:txBody>
          <a:bodyPr lIns="0" tIns="0" rIns="0" bIns="0">
            <a:noAutofit/>
          </a:bodyPr>
          <a:lstStyle>
            <a:lvl1pPr marL="0" indent="0">
              <a:lnSpc>
                <a:spcPts val="1200"/>
              </a:lnSpc>
              <a:buNone/>
              <a:defRPr sz="788">
                <a:solidFill>
                  <a:schemeClr val="tx2"/>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4" name="Text Placeholder 16">
            <a:extLst>
              <a:ext uri="{FF2B5EF4-FFF2-40B4-BE49-F238E27FC236}">
                <a16:creationId xmlns:a16="http://schemas.microsoft.com/office/drawing/2014/main" id="{1CCAE90B-9B6D-E420-A4AD-ED008DBD1FA9}"/>
              </a:ext>
            </a:extLst>
          </p:cNvPr>
          <p:cNvSpPr>
            <a:spLocks noGrp="1"/>
          </p:cNvSpPr>
          <p:nvPr>
            <p:ph type="body" sz="quarter" idx="21" hasCustomPrompt="1"/>
          </p:nvPr>
        </p:nvSpPr>
        <p:spPr>
          <a:xfrm>
            <a:off x="3414777" y="3499492"/>
            <a:ext cx="2314448" cy="323452"/>
          </a:xfrm>
        </p:spPr>
        <p:txBody>
          <a:bodyPr vert="horz" lIns="0" tIns="0" rIns="0" bIns="0" rtlCol="0" anchor="t" anchorCtr="0">
            <a:noAutofit/>
          </a:bodyPr>
          <a:lstStyle>
            <a:lvl1pPr marL="0" indent="0">
              <a:buNone/>
              <a:defRPr lang="en-GB" sz="1500" cap="none" baseline="0" dirty="0">
                <a:solidFill>
                  <a:schemeClr val="tx2"/>
                </a:solidFill>
                <a:latin typeface="+mj-lt"/>
                <a:ea typeface="+mj-ea"/>
                <a:cs typeface="+mj-cs"/>
              </a:defRPr>
            </a:lvl1pPr>
          </a:lstStyle>
          <a:p>
            <a:pPr marL="171446" lvl="0" indent="-171446">
              <a:spcBef>
                <a:spcPct val="0"/>
              </a:spcBef>
            </a:pPr>
            <a:r>
              <a:rPr lang="en-GB"/>
              <a:t>Heading</a:t>
            </a:r>
          </a:p>
        </p:txBody>
      </p:sp>
      <p:sp>
        <p:nvSpPr>
          <p:cNvPr id="5" name="Text Placeholder 7">
            <a:extLst>
              <a:ext uri="{FF2B5EF4-FFF2-40B4-BE49-F238E27FC236}">
                <a16:creationId xmlns:a16="http://schemas.microsoft.com/office/drawing/2014/main" id="{A378CFF5-106D-D56D-56DF-4FE8EDB39165}"/>
              </a:ext>
            </a:extLst>
          </p:cNvPr>
          <p:cNvSpPr>
            <a:spLocks noGrp="1"/>
          </p:cNvSpPr>
          <p:nvPr>
            <p:ph type="body" sz="quarter" idx="22" hasCustomPrompt="1"/>
          </p:nvPr>
        </p:nvSpPr>
        <p:spPr>
          <a:xfrm>
            <a:off x="5955031" y="3920281"/>
            <a:ext cx="2314448" cy="1524000"/>
          </a:xfrm>
        </p:spPr>
        <p:txBody>
          <a:bodyPr lIns="0" tIns="0" rIns="0" bIns="0">
            <a:noAutofit/>
          </a:bodyPr>
          <a:lstStyle>
            <a:lvl1pPr marL="0" indent="0">
              <a:lnSpc>
                <a:spcPts val="1200"/>
              </a:lnSpc>
              <a:buNone/>
              <a:defRPr sz="788">
                <a:solidFill>
                  <a:schemeClr val="tx2"/>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6" name="Text Placeholder 16">
            <a:extLst>
              <a:ext uri="{FF2B5EF4-FFF2-40B4-BE49-F238E27FC236}">
                <a16:creationId xmlns:a16="http://schemas.microsoft.com/office/drawing/2014/main" id="{A29BFBCE-D307-6D4D-A8BF-6FFC325B3CAE}"/>
              </a:ext>
            </a:extLst>
          </p:cNvPr>
          <p:cNvSpPr>
            <a:spLocks noGrp="1"/>
          </p:cNvSpPr>
          <p:nvPr>
            <p:ph type="body" sz="quarter" idx="23" hasCustomPrompt="1"/>
          </p:nvPr>
        </p:nvSpPr>
        <p:spPr>
          <a:xfrm>
            <a:off x="5955031" y="3499492"/>
            <a:ext cx="2314448" cy="323452"/>
          </a:xfrm>
        </p:spPr>
        <p:txBody>
          <a:bodyPr vert="horz" lIns="0" tIns="0" rIns="0" bIns="0" rtlCol="0" anchor="t" anchorCtr="0">
            <a:noAutofit/>
          </a:bodyPr>
          <a:lstStyle>
            <a:lvl1pPr marL="0" indent="0">
              <a:buNone/>
              <a:defRPr lang="en-GB" sz="1500" cap="none" baseline="0" dirty="0">
                <a:solidFill>
                  <a:schemeClr val="tx2"/>
                </a:solidFill>
                <a:latin typeface="+mj-lt"/>
                <a:ea typeface="+mj-ea"/>
                <a:cs typeface="+mj-cs"/>
              </a:defRPr>
            </a:lvl1pPr>
          </a:lstStyle>
          <a:p>
            <a:pPr marL="171446" lvl="0" indent="-171446">
              <a:spcBef>
                <a:spcPct val="0"/>
              </a:spcBef>
            </a:pPr>
            <a:r>
              <a:rPr lang="en-GB"/>
              <a:t>Heading</a:t>
            </a:r>
          </a:p>
        </p:txBody>
      </p:sp>
      <p:sp>
        <p:nvSpPr>
          <p:cNvPr id="7" name="Text Placeholder 16">
            <a:extLst>
              <a:ext uri="{FF2B5EF4-FFF2-40B4-BE49-F238E27FC236}">
                <a16:creationId xmlns:a16="http://schemas.microsoft.com/office/drawing/2014/main" id="{CBF49C92-2610-B0ED-3253-203AE68391A1}"/>
              </a:ext>
            </a:extLst>
          </p:cNvPr>
          <p:cNvSpPr>
            <a:spLocks noGrp="1"/>
          </p:cNvSpPr>
          <p:nvPr>
            <p:ph type="body" sz="quarter" idx="24" hasCustomPrompt="1"/>
          </p:nvPr>
        </p:nvSpPr>
        <p:spPr>
          <a:xfrm>
            <a:off x="874522" y="3238500"/>
            <a:ext cx="2314448" cy="195866"/>
          </a:xfrm>
        </p:spPr>
        <p:txBody>
          <a:bodyPr vert="horz" lIns="0" tIns="0" rIns="0" bIns="0" rtlCol="0" anchor="t" anchorCtr="0">
            <a:noAutofit/>
          </a:bodyPr>
          <a:lstStyle>
            <a:lvl1pPr marL="0" indent="0">
              <a:buNone/>
              <a:defRPr lang="en-GB" sz="788" cap="none" baseline="0" dirty="0">
                <a:solidFill>
                  <a:schemeClr val="accent2"/>
                </a:solidFill>
                <a:latin typeface="+mn-lt"/>
                <a:ea typeface="+mj-ea"/>
                <a:cs typeface="+mj-cs"/>
              </a:defRPr>
            </a:lvl1pPr>
          </a:lstStyle>
          <a:p>
            <a:pPr marL="171446" lvl="0" indent="-171446">
              <a:spcBef>
                <a:spcPct val="0"/>
              </a:spcBef>
            </a:pPr>
            <a:r>
              <a:rPr lang="en-GB"/>
              <a:t>Heading</a:t>
            </a:r>
          </a:p>
        </p:txBody>
      </p:sp>
      <p:sp>
        <p:nvSpPr>
          <p:cNvPr id="9" name="Text Placeholder 16">
            <a:extLst>
              <a:ext uri="{FF2B5EF4-FFF2-40B4-BE49-F238E27FC236}">
                <a16:creationId xmlns:a16="http://schemas.microsoft.com/office/drawing/2014/main" id="{F77DF007-652F-424D-4D3C-729144BECA1E}"/>
              </a:ext>
            </a:extLst>
          </p:cNvPr>
          <p:cNvSpPr>
            <a:spLocks noGrp="1"/>
          </p:cNvSpPr>
          <p:nvPr>
            <p:ph type="body" sz="quarter" idx="25" hasCustomPrompt="1"/>
          </p:nvPr>
        </p:nvSpPr>
        <p:spPr>
          <a:xfrm>
            <a:off x="3414777" y="3238500"/>
            <a:ext cx="2314448" cy="195866"/>
          </a:xfrm>
        </p:spPr>
        <p:txBody>
          <a:bodyPr vert="horz" lIns="0" tIns="0" rIns="0" bIns="0" rtlCol="0" anchor="t" anchorCtr="0">
            <a:noAutofit/>
          </a:bodyPr>
          <a:lstStyle>
            <a:lvl1pPr marL="0" indent="0">
              <a:buNone/>
              <a:defRPr lang="en-GB" sz="788" cap="none" baseline="0" dirty="0">
                <a:solidFill>
                  <a:schemeClr val="accent2"/>
                </a:solidFill>
                <a:latin typeface="+mn-lt"/>
                <a:ea typeface="+mj-ea"/>
                <a:cs typeface="+mj-cs"/>
              </a:defRPr>
            </a:lvl1pPr>
          </a:lstStyle>
          <a:p>
            <a:pPr marL="171446" lvl="0" indent="-171446">
              <a:spcBef>
                <a:spcPct val="0"/>
              </a:spcBef>
            </a:pPr>
            <a:r>
              <a:rPr lang="en-GB"/>
              <a:t>Heading</a:t>
            </a:r>
          </a:p>
        </p:txBody>
      </p:sp>
      <p:sp>
        <p:nvSpPr>
          <p:cNvPr id="10" name="Text Placeholder 16">
            <a:extLst>
              <a:ext uri="{FF2B5EF4-FFF2-40B4-BE49-F238E27FC236}">
                <a16:creationId xmlns:a16="http://schemas.microsoft.com/office/drawing/2014/main" id="{DACD7858-E0AF-200E-C93D-7E952DE1B5A5}"/>
              </a:ext>
            </a:extLst>
          </p:cNvPr>
          <p:cNvSpPr>
            <a:spLocks noGrp="1"/>
          </p:cNvSpPr>
          <p:nvPr>
            <p:ph type="body" sz="quarter" idx="26" hasCustomPrompt="1"/>
          </p:nvPr>
        </p:nvSpPr>
        <p:spPr>
          <a:xfrm>
            <a:off x="5955031" y="3238500"/>
            <a:ext cx="2314448" cy="195866"/>
          </a:xfrm>
        </p:spPr>
        <p:txBody>
          <a:bodyPr vert="horz" lIns="0" tIns="0" rIns="0" bIns="0" rtlCol="0" anchor="t" anchorCtr="0">
            <a:noAutofit/>
          </a:bodyPr>
          <a:lstStyle>
            <a:lvl1pPr marL="0" indent="0">
              <a:buNone/>
              <a:defRPr lang="en-GB" sz="788" cap="none" baseline="0" dirty="0">
                <a:solidFill>
                  <a:schemeClr val="accent2"/>
                </a:solidFill>
                <a:latin typeface="+mn-lt"/>
                <a:ea typeface="+mj-ea"/>
                <a:cs typeface="+mj-cs"/>
              </a:defRPr>
            </a:lvl1pPr>
          </a:lstStyle>
          <a:p>
            <a:pPr marL="171446" lvl="0" indent="-171446">
              <a:spcBef>
                <a:spcPct val="0"/>
              </a:spcBef>
            </a:pPr>
            <a:r>
              <a:rPr lang="en-GB"/>
              <a:t>Heading</a:t>
            </a:r>
          </a:p>
        </p:txBody>
      </p:sp>
      <p:sp>
        <p:nvSpPr>
          <p:cNvPr id="12" name="Picture Placeholder 21">
            <a:extLst>
              <a:ext uri="{FF2B5EF4-FFF2-40B4-BE49-F238E27FC236}">
                <a16:creationId xmlns:a16="http://schemas.microsoft.com/office/drawing/2014/main" id="{74835AD9-8024-ADE4-7151-BF9B3D8AF70E}"/>
              </a:ext>
            </a:extLst>
          </p:cNvPr>
          <p:cNvSpPr>
            <a:spLocks noGrp="1"/>
          </p:cNvSpPr>
          <p:nvPr>
            <p:ph type="pic" sz="quarter" idx="27"/>
          </p:nvPr>
        </p:nvSpPr>
        <p:spPr>
          <a:xfrm>
            <a:off x="874522" y="1440181"/>
            <a:ext cx="2314448" cy="1633511"/>
          </a:xfrm>
        </p:spPr>
        <p:txBody>
          <a:bodyPr>
            <a:normAutofit/>
          </a:bodyPr>
          <a:lstStyle>
            <a:lvl1pPr>
              <a:defRPr sz="750">
                <a:solidFill>
                  <a:schemeClr val="bg1"/>
                </a:solidFill>
              </a:defRPr>
            </a:lvl1pPr>
          </a:lstStyle>
          <a:p>
            <a:endParaRPr lang="en-GB"/>
          </a:p>
        </p:txBody>
      </p:sp>
      <p:sp>
        <p:nvSpPr>
          <p:cNvPr id="19" name="Picture Placeholder 21">
            <a:extLst>
              <a:ext uri="{FF2B5EF4-FFF2-40B4-BE49-F238E27FC236}">
                <a16:creationId xmlns:a16="http://schemas.microsoft.com/office/drawing/2014/main" id="{A0FF682B-F874-CE81-5AA0-78FF9E6C8772}"/>
              </a:ext>
            </a:extLst>
          </p:cNvPr>
          <p:cNvSpPr>
            <a:spLocks noGrp="1"/>
          </p:cNvSpPr>
          <p:nvPr>
            <p:ph type="pic" sz="quarter" idx="28"/>
          </p:nvPr>
        </p:nvSpPr>
        <p:spPr>
          <a:xfrm>
            <a:off x="3414777" y="1440181"/>
            <a:ext cx="2314448" cy="1633511"/>
          </a:xfrm>
        </p:spPr>
        <p:txBody>
          <a:bodyPr>
            <a:normAutofit/>
          </a:bodyPr>
          <a:lstStyle>
            <a:lvl1pPr>
              <a:defRPr sz="750">
                <a:solidFill>
                  <a:schemeClr val="bg1"/>
                </a:solidFill>
              </a:defRPr>
            </a:lvl1pPr>
          </a:lstStyle>
          <a:p>
            <a:endParaRPr lang="en-GB"/>
          </a:p>
        </p:txBody>
      </p:sp>
      <p:sp>
        <p:nvSpPr>
          <p:cNvPr id="20" name="Picture Placeholder 21">
            <a:extLst>
              <a:ext uri="{FF2B5EF4-FFF2-40B4-BE49-F238E27FC236}">
                <a16:creationId xmlns:a16="http://schemas.microsoft.com/office/drawing/2014/main" id="{7BF10DC8-05CC-2214-A67A-994537CF020A}"/>
              </a:ext>
            </a:extLst>
          </p:cNvPr>
          <p:cNvSpPr>
            <a:spLocks noGrp="1"/>
          </p:cNvSpPr>
          <p:nvPr>
            <p:ph type="pic" sz="quarter" idx="29"/>
          </p:nvPr>
        </p:nvSpPr>
        <p:spPr>
          <a:xfrm>
            <a:off x="5955031" y="1440181"/>
            <a:ext cx="2314448" cy="1633511"/>
          </a:xfrm>
        </p:spPr>
        <p:txBody>
          <a:bodyPr>
            <a:normAutofit/>
          </a:bodyPr>
          <a:lstStyle>
            <a:lvl1pPr>
              <a:defRPr sz="750">
                <a:solidFill>
                  <a:schemeClr val="bg1"/>
                </a:solidFill>
              </a:defRPr>
            </a:lvl1pPr>
          </a:lstStyle>
          <a:p>
            <a:endParaRPr lang="en-GB"/>
          </a:p>
        </p:txBody>
      </p:sp>
    </p:spTree>
    <p:extLst>
      <p:ext uri="{BB962C8B-B14F-4D97-AF65-F5344CB8AC3E}">
        <p14:creationId xmlns:p14="http://schemas.microsoft.com/office/powerpoint/2010/main" val="309376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fade">
                                      <p:cBhvr>
                                        <p:cTn id="7" dur="1000"/>
                                        <p:tgtEl>
                                          <p:spTgt spid="18">
                                            <p:txEl>
                                              <p:pRg st="0" end="0"/>
                                            </p:txEl>
                                          </p:spTgt>
                                        </p:tgtEl>
                                      </p:cBhvr>
                                    </p:animEffect>
                                    <p:anim calcmode="lin" valueType="num">
                                      <p:cBhvr>
                                        <p:cTn id="8"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8">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anim calcmode="lin" valueType="num">
                                      <p:cBhvr>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nodePh="1">
                                  <p:stCondLst>
                                    <p:cond delay="0"/>
                                  </p:stCondLst>
                                  <p:endCondLst>
                                    <p:cond evt="begin" delay="0">
                                      <p:tn val="15"/>
                                    </p:cond>
                                  </p:endCondLst>
                                  <p:childTnLst>
                                    <p:set>
                                      <p:cBhvr>
                                        <p:cTn id="16" dur="1" fill="hold">
                                          <p:stCondLst>
                                            <p:cond delay="0"/>
                                          </p:stCondLst>
                                        </p:cTn>
                                        <p:tgtEl>
                                          <p:spTgt spid="12"/>
                                        </p:tgtEl>
                                        <p:attrNameLst>
                                          <p:attrName>style.visibility</p:attrName>
                                        </p:attrNameLst>
                                      </p:cBhvr>
                                      <p:to>
                                        <p:strVal val="visible"/>
                                      </p:to>
                                    </p:set>
                                    <p:animEffect transition="in" filter="fade">
                                      <p:cBhvr>
                                        <p:cTn id="17" dur="1000"/>
                                        <p:tgtEl>
                                          <p:spTgt spid="12"/>
                                        </p:tgtEl>
                                      </p:cBhvr>
                                    </p:animEffect>
                                    <p:anim calcmode="lin" valueType="num">
                                      <p:cBhvr>
                                        <p:cTn id="18" dur="1000" fill="hold"/>
                                        <p:tgtEl>
                                          <p:spTgt spid="12"/>
                                        </p:tgtEl>
                                        <p:attrNameLst>
                                          <p:attrName>ppt_x</p:attrName>
                                        </p:attrNameLst>
                                      </p:cBhvr>
                                      <p:tavLst>
                                        <p:tav tm="0">
                                          <p:val>
                                            <p:strVal val="#ppt_x"/>
                                          </p:val>
                                        </p:tav>
                                        <p:tav tm="100000">
                                          <p:val>
                                            <p:strVal val="#ppt_x"/>
                                          </p:val>
                                        </p:tav>
                                      </p:tavLst>
                                    </p:anim>
                                    <p:anim calcmode="lin" valueType="num">
                                      <p:cBhvr>
                                        <p:cTn id="19" dur="1000" fill="hold"/>
                                        <p:tgtEl>
                                          <p:spTgt spid="1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500"/>
                                  </p:stCondLst>
                                  <p:childTnLst>
                                    <p:set>
                                      <p:cBhvr>
                                        <p:cTn id="21" dur="1" fill="hold">
                                          <p:stCondLst>
                                            <p:cond delay="0"/>
                                          </p:stCondLst>
                                        </p:cTn>
                                        <p:tgtEl>
                                          <p:spTgt spid="17">
                                            <p:txEl>
                                              <p:pRg st="0" end="0"/>
                                            </p:txEl>
                                          </p:spTgt>
                                        </p:tgtEl>
                                        <p:attrNameLst>
                                          <p:attrName>style.visibility</p:attrName>
                                        </p:attrNameLst>
                                      </p:cBhvr>
                                      <p:to>
                                        <p:strVal val="visible"/>
                                      </p:to>
                                    </p:set>
                                    <p:animEffect transition="in" filter="fade">
                                      <p:cBhvr>
                                        <p:cTn id="22" dur="1000"/>
                                        <p:tgtEl>
                                          <p:spTgt spid="17">
                                            <p:txEl>
                                              <p:pRg st="0" end="0"/>
                                            </p:txEl>
                                          </p:spTgt>
                                        </p:tgtEl>
                                      </p:cBhvr>
                                    </p:animEffect>
                                    <p:anim calcmode="lin" valueType="num">
                                      <p:cBhvr>
                                        <p:cTn id="23"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par>
                          <p:cTn id="25" fill="hold">
                            <p:stCondLst>
                              <p:cond delay="1500"/>
                            </p:stCondLst>
                            <p:childTnLst>
                              <p:par>
                                <p:cTn id="26" presetID="42" presetClass="entr" presetSubtype="0" fill="hold" grpId="0" nodeType="afterEffect" nodePh="1">
                                  <p:stCondLst>
                                    <p:cond delay="0"/>
                                  </p:stCondLst>
                                  <p:endCondLst>
                                    <p:cond evt="begin" delay="0">
                                      <p:tn val="26"/>
                                    </p:cond>
                                  </p:endCondLst>
                                  <p:childTnLst>
                                    <p:set>
                                      <p:cBhvr>
                                        <p:cTn id="27" dur="1" fill="hold">
                                          <p:stCondLst>
                                            <p:cond delay="0"/>
                                          </p:stCondLst>
                                        </p:cTn>
                                        <p:tgtEl>
                                          <p:spTgt spid="19"/>
                                        </p:tgtEl>
                                        <p:attrNameLst>
                                          <p:attrName>style.visibility</p:attrName>
                                        </p:attrNameLst>
                                      </p:cBhvr>
                                      <p:to>
                                        <p:strVal val="visible"/>
                                      </p:to>
                                    </p:set>
                                    <p:animEffect transition="in" filter="fade">
                                      <p:cBhvr>
                                        <p:cTn id="28" dur="1000"/>
                                        <p:tgtEl>
                                          <p:spTgt spid="19"/>
                                        </p:tgtEl>
                                      </p:cBhvr>
                                    </p:animEffect>
                                    <p:anim calcmode="lin" valueType="num">
                                      <p:cBhvr>
                                        <p:cTn id="29" dur="1000" fill="hold"/>
                                        <p:tgtEl>
                                          <p:spTgt spid="19"/>
                                        </p:tgtEl>
                                        <p:attrNameLst>
                                          <p:attrName>ppt_x</p:attrName>
                                        </p:attrNameLst>
                                      </p:cBhvr>
                                      <p:tavLst>
                                        <p:tav tm="0">
                                          <p:val>
                                            <p:strVal val="#ppt_x"/>
                                          </p:val>
                                        </p:tav>
                                        <p:tav tm="100000">
                                          <p:val>
                                            <p:strVal val="#ppt_x"/>
                                          </p:val>
                                        </p:tav>
                                      </p:tavLst>
                                    </p:anim>
                                    <p:anim calcmode="lin" valueType="num">
                                      <p:cBhvr>
                                        <p:cTn id="30" dur="1000" fill="hold"/>
                                        <p:tgtEl>
                                          <p:spTgt spid="19"/>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9">
                                            <p:txEl>
                                              <p:pRg st="0" end="0"/>
                                            </p:txEl>
                                          </p:spTgt>
                                        </p:tgtEl>
                                        <p:attrNameLst>
                                          <p:attrName>style.visibility</p:attrName>
                                        </p:attrNameLst>
                                      </p:cBhvr>
                                      <p:to>
                                        <p:strVal val="visible"/>
                                      </p:to>
                                    </p:set>
                                    <p:animEffect transition="in" filter="fade">
                                      <p:cBhvr>
                                        <p:cTn id="33" dur="1000"/>
                                        <p:tgtEl>
                                          <p:spTgt spid="9">
                                            <p:txEl>
                                              <p:pRg st="0" end="0"/>
                                            </p:txEl>
                                          </p:spTgt>
                                        </p:tgtEl>
                                      </p:cBhvr>
                                    </p:animEffect>
                                    <p:anim calcmode="lin" valueType="num">
                                      <p:cBhvr>
                                        <p:cTn id="3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4">
                                            <p:txEl>
                                              <p:pRg st="0" end="0"/>
                                            </p:txEl>
                                          </p:spTgt>
                                        </p:tgtEl>
                                        <p:attrNameLst>
                                          <p:attrName>style.visibility</p:attrName>
                                        </p:attrNameLst>
                                      </p:cBhvr>
                                      <p:to>
                                        <p:strVal val="visible"/>
                                      </p:to>
                                    </p:set>
                                    <p:animEffect transition="in" filter="fade">
                                      <p:cBhvr>
                                        <p:cTn id="38" dur="1000"/>
                                        <p:tgtEl>
                                          <p:spTgt spid="4">
                                            <p:txEl>
                                              <p:pRg st="0" end="0"/>
                                            </p:txEl>
                                          </p:spTgt>
                                        </p:tgtEl>
                                      </p:cBhvr>
                                    </p:animEffect>
                                    <p:anim calcmode="lin" valueType="num">
                                      <p:cBhvr>
                                        <p:cTn id="3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0" end="0"/>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500"/>
                                  </p:stCondLst>
                                  <p:childTnLst>
                                    <p:set>
                                      <p:cBhvr>
                                        <p:cTn id="42" dur="1" fill="hold">
                                          <p:stCondLst>
                                            <p:cond delay="0"/>
                                          </p:stCondLst>
                                        </p:cTn>
                                        <p:tgtEl>
                                          <p:spTgt spid="3">
                                            <p:txEl>
                                              <p:pRg st="0" end="0"/>
                                            </p:txEl>
                                          </p:spTgt>
                                        </p:tgtEl>
                                        <p:attrNameLst>
                                          <p:attrName>style.visibility</p:attrName>
                                        </p:attrNameLst>
                                      </p:cBhvr>
                                      <p:to>
                                        <p:strVal val="visible"/>
                                      </p:to>
                                    </p:set>
                                    <p:animEffect transition="in" filter="fade">
                                      <p:cBhvr>
                                        <p:cTn id="43" dur="1000"/>
                                        <p:tgtEl>
                                          <p:spTgt spid="3">
                                            <p:txEl>
                                              <p:pRg st="0" end="0"/>
                                            </p:txEl>
                                          </p:spTgt>
                                        </p:tgtEl>
                                      </p:cBhvr>
                                    </p:animEffect>
                                    <p:anim calcmode="lin" valueType="num">
                                      <p:cBhvr>
                                        <p:cTn id="4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46" fill="hold">
                            <p:stCondLst>
                              <p:cond delay="3000"/>
                            </p:stCondLst>
                            <p:childTnLst>
                              <p:par>
                                <p:cTn id="47" presetID="42" presetClass="entr" presetSubtype="0" fill="hold" grpId="0" nodeType="afterEffect" nodePh="1">
                                  <p:stCondLst>
                                    <p:cond delay="0"/>
                                  </p:stCondLst>
                                  <p:endCondLst>
                                    <p:cond evt="begin" delay="0">
                                      <p:tn val="47"/>
                                    </p:cond>
                                  </p:endCondLst>
                                  <p:childTnLst>
                                    <p:set>
                                      <p:cBhvr>
                                        <p:cTn id="48" dur="1" fill="hold">
                                          <p:stCondLst>
                                            <p:cond delay="0"/>
                                          </p:stCondLst>
                                        </p:cTn>
                                        <p:tgtEl>
                                          <p:spTgt spid="20"/>
                                        </p:tgtEl>
                                        <p:attrNameLst>
                                          <p:attrName>style.visibility</p:attrName>
                                        </p:attrNameLst>
                                      </p:cBhvr>
                                      <p:to>
                                        <p:strVal val="visible"/>
                                      </p:to>
                                    </p:set>
                                    <p:animEffect transition="in" filter="fade">
                                      <p:cBhvr>
                                        <p:cTn id="49" dur="1000"/>
                                        <p:tgtEl>
                                          <p:spTgt spid="20"/>
                                        </p:tgtEl>
                                      </p:cBhvr>
                                    </p:animEffect>
                                    <p:anim calcmode="lin" valueType="num">
                                      <p:cBhvr>
                                        <p:cTn id="50" dur="1000" fill="hold"/>
                                        <p:tgtEl>
                                          <p:spTgt spid="20"/>
                                        </p:tgtEl>
                                        <p:attrNameLst>
                                          <p:attrName>ppt_x</p:attrName>
                                        </p:attrNameLst>
                                      </p:cBhvr>
                                      <p:tavLst>
                                        <p:tav tm="0">
                                          <p:val>
                                            <p:strVal val="#ppt_x"/>
                                          </p:val>
                                        </p:tav>
                                        <p:tav tm="100000">
                                          <p:val>
                                            <p:strVal val="#ppt_x"/>
                                          </p:val>
                                        </p:tav>
                                      </p:tavLst>
                                    </p:anim>
                                    <p:anim calcmode="lin" valueType="num">
                                      <p:cBhvr>
                                        <p:cTn id="51" dur="1000" fill="hold"/>
                                        <p:tgtEl>
                                          <p:spTgt spid="20"/>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10">
                                            <p:txEl>
                                              <p:pRg st="0" end="0"/>
                                            </p:txEl>
                                          </p:spTgt>
                                        </p:tgtEl>
                                        <p:attrNameLst>
                                          <p:attrName>style.visibility</p:attrName>
                                        </p:attrNameLst>
                                      </p:cBhvr>
                                      <p:to>
                                        <p:strVal val="visible"/>
                                      </p:to>
                                    </p:set>
                                    <p:animEffect transition="in" filter="fade">
                                      <p:cBhvr>
                                        <p:cTn id="54" dur="1000"/>
                                        <p:tgtEl>
                                          <p:spTgt spid="10">
                                            <p:txEl>
                                              <p:pRg st="0" end="0"/>
                                            </p:txEl>
                                          </p:spTgt>
                                        </p:tgtEl>
                                      </p:cBhvr>
                                    </p:animEffect>
                                    <p:anim calcmode="lin" valueType="num">
                                      <p:cBhvr>
                                        <p:cTn id="5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56"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0" end="0"/>
                                            </p:txEl>
                                          </p:spTgt>
                                        </p:tgtEl>
                                        <p:attrNameLst>
                                          <p:attrName>style.visibility</p:attrName>
                                        </p:attrNameLst>
                                      </p:cBhvr>
                                      <p:to>
                                        <p:strVal val="visible"/>
                                      </p:to>
                                    </p:set>
                                    <p:animEffect transition="in" filter="fade">
                                      <p:cBhvr>
                                        <p:cTn id="59" dur="1000"/>
                                        <p:tgtEl>
                                          <p:spTgt spid="6">
                                            <p:txEl>
                                              <p:pRg st="0" end="0"/>
                                            </p:txEl>
                                          </p:spTgt>
                                        </p:tgtEl>
                                      </p:cBhvr>
                                    </p:animEffect>
                                    <p:anim calcmode="lin" valueType="num">
                                      <p:cBhvr>
                                        <p:cTn id="6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500"/>
                                  </p:stCondLst>
                                  <p:childTnLst>
                                    <p:set>
                                      <p:cBhvr>
                                        <p:cTn id="63" dur="1" fill="hold">
                                          <p:stCondLst>
                                            <p:cond delay="0"/>
                                          </p:stCondLst>
                                        </p:cTn>
                                        <p:tgtEl>
                                          <p:spTgt spid="5">
                                            <p:txEl>
                                              <p:pRg st="0" end="0"/>
                                            </p:txEl>
                                          </p:spTgt>
                                        </p:tgtEl>
                                        <p:attrNameLst>
                                          <p:attrName>style.visibility</p:attrName>
                                        </p:attrNameLst>
                                      </p:cBhvr>
                                      <p:to>
                                        <p:strVal val="visible"/>
                                      </p:to>
                                    </p:set>
                                    <p:animEffect transition="in" filter="fade">
                                      <p:cBhvr>
                                        <p:cTn id="64" dur="1000"/>
                                        <p:tgtEl>
                                          <p:spTgt spid="5">
                                            <p:txEl>
                                              <p:pRg st="0" end="0"/>
                                            </p:txEl>
                                          </p:spTgt>
                                        </p:tgtEl>
                                      </p:cBhvr>
                                    </p:animEffect>
                                    <p:anim calcmode="lin" valueType="num">
                                      <p:cBhvr>
                                        <p:cTn id="6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6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tmplLst>
          <p:tmpl lvl="1">
            <p:tnLst>
              <p:par>
                <p:cTn presetID="42" presetClass="entr" presetSubtype="0" fill="hold" nodeType="withEffect">
                  <p:stCondLst>
                    <p:cond delay="500"/>
                  </p:stCondLst>
                  <p:childTnLst>
                    <p:set>
                      <p:cBhvr>
                        <p:cTn dur="1" fill="hold">
                          <p:stCondLst>
                            <p:cond delay="0"/>
                          </p:stCondLst>
                        </p:cTn>
                        <p:tgtEl>
                          <p:spTgt spid="17"/>
                        </p:tgtEl>
                        <p:attrNameLst>
                          <p:attrName>style.visibility</p:attrName>
                        </p:attrNameLst>
                      </p:cBhvr>
                      <p:to>
                        <p:strVal val="visible"/>
                      </p:to>
                    </p:set>
                    <p:animEffect transition="in" filter="fade">
                      <p:cBhvr>
                        <p:cTn dur="1000"/>
                        <p:tgtEl>
                          <p:spTgt spid="17"/>
                        </p:tgtEl>
                      </p:cBhvr>
                    </p:animEffect>
                    <p:anim calcmode="lin" valueType="num">
                      <p:cBhvr>
                        <p:cTn dur="1000" fill="hold"/>
                        <p:tgtEl>
                          <p:spTgt spid="17"/>
                        </p:tgtEl>
                        <p:attrNameLst>
                          <p:attrName>ppt_x</p:attrName>
                        </p:attrNameLst>
                      </p:cBhvr>
                      <p:tavLst>
                        <p:tav tm="0">
                          <p:val>
                            <p:strVal val="#ppt_x"/>
                          </p:val>
                        </p:tav>
                        <p:tav tm="100000">
                          <p:val>
                            <p:strVal val="#ppt_x"/>
                          </p:val>
                        </p:tav>
                      </p:tavLst>
                    </p:anim>
                    <p:anim calcmode="lin" valueType="num">
                      <p:cBhvr>
                        <p:cTn dur="1000" fill="hold"/>
                        <p:tgtEl>
                          <p:spTgt spid="17"/>
                        </p:tgtEl>
                        <p:attrNameLst>
                          <p:attrName>ppt_y</p:attrName>
                        </p:attrNameLst>
                      </p:cBhvr>
                      <p:tavLst>
                        <p:tav tm="0">
                          <p:val>
                            <p:strVal val="#ppt_y+.1"/>
                          </p:val>
                        </p:tav>
                        <p:tav tm="100000">
                          <p:val>
                            <p:strVal val="#ppt_y"/>
                          </p:val>
                        </p:tav>
                      </p:tavLst>
                    </p:anim>
                  </p:childTnLst>
                </p:cTn>
              </p:par>
            </p:tnLst>
          </p:tmpl>
        </p:tmplLst>
      </p:bldP>
      <p:bldP spid="18" grpId="0" build="p">
        <p:tmplLst>
          <p:tmpl lvl="1">
            <p:tnLst>
              <p:par>
                <p:cTn presetID="42"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1000"/>
                        <p:tgtEl>
                          <p:spTgt spid="18"/>
                        </p:tgtEl>
                      </p:cBhvr>
                    </p:animEffect>
                    <p:anim calcmode="lin" valueType="num">
                      <p:cBhvr>
                        <p:cTn dur="1000" fill="hold"/>
                        <p:tgtEl>
                          <p:spTgt spid="18"/>
                        </p:tgtEl>
                        <p:attrNameLst>
                          <p:attrName>ppt_x</p:attrName>
                        </p:attrNameLst>
                      </p:cBhvr>
                      <p:tavLst>
                        <p:tav tm="0">
                          <p:val>
                            <p:strVal val="#ppt_x"/>
                          </p:val>
                        </p:tav>
                        <p:tav tm="100000">
                          <p:val>
                            <p:strVal val="#ppt_x"/>
                          </p:val>
                        </p:tav>
                      </p:tavLst>
                    </p:anim>
                    <p:anim calcmode="lin" valueType="num">
                      <p:cBhvr>
                        <p:cTn dur="1000" fill="hold"/>
                        <p:tgtEl>
                          <p:spTgt spid="18"/>
                        </p:tgtEl>
                        <p:attrNameLst>
                          <p:attrName>ppt_y</p:attrName>
                        </p:attrNameLst>
                      </p:cBhvr>
                      <p:tavLst>
                        <p:tav tm="0">
                          <p:val>
                            <p:strVal val="#ppt_y+.1"/>
                          </p:val>
                        </p:tav>
                        <p:tav tm="100000">
                          <p:val>
                            <p:strVal val="#ppt_y"/>
                          </p:val>
                        </p:tav>
                      </p:tavLst>
                    </p:anim>
                  </p:childTnLst>
                </p:cTn>
              </p:par>
            </p:tnLst>
          </p:tmpl>
        </p:tmplLst>
      </p:bldP>
      <p:bldP spid="3" grpId="0" build="p">
        <p:tmplLst>
          <p:tmpl lvl="1">
            <p:tnLst>
              <p:par>
                <p:cTn presetID="42" presetClass="entr" presetSubtype="0" fill="hold" nodeType="withEffect">
                  <p:stCondLst>
                    <p:cond delay="50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P spid="4" grpId="0" build="p">
        <p:tmplLst>
          <p:tmpl lvl="1">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Lst>
      </p:bldP>
      <p:bldP spid="5" grpId="0" build="p">
        <p:tmplLst>
          <p:tmpl lvl="1">
            <p:tnLst>
              <p:par>
                <p:cTn presetID="42" presetClass="entr" presetSubtype="0" fill="hold" nodeType="withEffect">
                  <p:stCondLst>
                    <p:cond delay="500"/>
                  </p:stCondLst>
                  <p:childTnLst>
                    <p:set>
                      <p:cBhvr>
                        <p:cTn dur="1" fill="hold">
                          <p:stCondLst>
                            <p:cond delay="0"/>
                          </p:stCondLst>
                        </p:cTn>
                        <p:tgtEl>
                          <p:spTgt spid="5"/>
                        </p:tgtEl>
                        <p:attrNameLst>
                          <p:attrName>style.visibility</p:attrName>
                        </p:attrNameLst>
                      </p:cBhvr>
                      <p:to>
                        <p:strVal val="visible"/>
                      </p:to>
                    </p:set>
                    <p:animEffect transition="in" filter="fade">
                      <p:cBhvr>
                        <p:cTn dur="1000"/>
                        <p:tgtEl>
                          <p:spTgt spid="5"/>
                        </p:tgtEl>
                      </p:cBhvr>
                    </p:animEffect>
                    <p:anim calcmode="lin" valueType="num">
                      <p:cBhvr>
                        <p:cTn dur="1000" fill="hold"/>
                        <p:tgtEl>
                          <p:spTgt spid="5"/>
                        </p:tgtEl>
                        <p:attrNameLst>
                          <p:attrName>ppt_x</p:attrName>
                        </p:attrNameLst>
                      </p:cBhvr>
                      <p:tavLst>
                        <p:tav tm="0">
                          <p:val>
                            <p:strVal val="#ppt_x"/>
                          </p:val>
                        </p:tav>
                        <p:tav tm="100000">
                          <p:val>
                            <p:strVal val="#ppt_x"/>
                          </p:val>
                        </p:tav>
                      </p:tavLst>
                    </p:anim>
                    <p:anim calcmode="lin" valueType="num">
                      <p:cBhvr>
                        <p:cTn dur="1000" fill="hold"/>
                        <p:tgtEl>
                          <p:spTgt spid="5"/>
                        </p:tgtEl>
                        <p:attrNameLst>
                          <p:attrName>ppt_y</p:attrName>
                        </p:attrNameLst>
                      </p:cBhvr>
                      <p:tavLst>
                        <p:tav tm="0">
                          <p:val>
                            <p:strVal val="#ppt_y+.1"/>
                          </p:val>
                        </p:tav>
                        <p:tav tm="100000">
                          <p:val>
                            <p:strVal val="#ppt_y"/>
                          </p:val>
                        </p:tav>
                      </p:tavLst>
                    </p:anim>
                  </p:childTnLst>
                </p:cTn>
              </p:par>
            </p:tnLst>
          </p:tmpl>
        </p:tmplLst>
      </p:bldP>
      <p:bldP spid="6" grpId="0" build="p">
        <p:tmplLst>
          <p:tmpl lvl="1">
            <p:tnLst>
              <p:par>
                <p:cTn presetID="42"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1000"/>
                        <p:tgtEl>
                          <p:spTgt spid="6"/>
                        </p:tgtEl>
                      </p:cBhvr>
                    </p:animEffect>
                    <p:anim calcmode="lin" valueType="num">
                      <p:cBhvr>
                        <p:cTn dur="1000" fill="hold"/>
                        <p:tgtEl>
                          <p:spTgt spid="6"/>
                        </p:tgtEl>
                        <p:attrNameLst>
                          <p:attrName>ppt_x</p:attrName>
                        </p:attrNameLst>
                      </p:cBhvr>
                      <p:tavLst>
                        <p:tav tm="0">
                          <p:val>
                            <p:strVal val="#ppt_x"/>
                          </p:val>
                        </p:tav>
                        <p:tav tm="100000">
                          <p:val>
                            <p:strVal val="#ppt_x"/>
                          </p:val>
                        </p:tav>
                      </p:tavLst>
                    </p:anim>
                    <p:anim calcmode="lin" valueType="num">
                      <p:cBhvr>
                        <p:cTn dur="1000" fill="hold"/>
                        <p:tgtEl>
                          <p:spTgt spid="6"/>
                        </p:tgtEl>
                        <p:attrNameLst>
                          <p:attrName>ppt_y</p:attrName>
                        </p:attrNameLst>
                      </p:cBhvr>
                      <p:tavLst>
                        <p:tav tm="0">
                          <p:val>
                            <p:strVal val="#ppt_y+.1"/>
                          </p:val>
                        </p:tav>
                        <p:tav tm="100000">
                          <p:val>
                            <p:strVal val="#ppt_y"/>
                          </p:val>
                        </p:tav>
                      </p:tavLst>
                    </p:anim>
                  </p:childTnLst>
                </p:cTn>
              </p:par>
            </p:tnLst>
          </p:tmpl>
        </p:tmplLst>
      </p:bldP>
      <p:bldP spid="7" grpId="0" build="p">
        <p:tmplLst>
          <p:tmpl lvl="1">
            <p:tnLst>
              <p:par>
                <p:cTn presetID="42"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1000"/>
                        <p:tgtEl>
                          <p:spTgt spid="7"/>
                        </p:tgtEl>
                      </p:cBhvr>
                    </p:animEffect>
                    <p:anim calcmode="lin" valueType="num">
                      <p:cBhvr>
                        <p:cTn dur="1000" fill="hold"/>
                        <p:tgtEl>
                          <p:spTgt spid="7"/>
                        </p:tgtEl>
                        <p:attrNameLst>
                          <p:attrName>ppt_x</p:attrName>
                        </p:attrNameLst>
                      </p:cBhvr>
                      <p:tavLst>
                        <p:tav tm="0">
                          <p:val>
                            <p:strVal val="#ppt_x"/>
                          </p:val>
                        </p:tav>
                        <p:tav tm="100000">
                          <p:val>
                            <p:strVal val="#ppt_x"/>
                          </p:val>
                        </p:tav>
                      </p:tavLst>
                    </p:anim>
                    <p:anim calcmode="lin" valueType="num">
                      <p:cBhvr>
                        <p:cTn dur="1000" fill="hold"/>
                        <p:tgtEl>
                          <p:spTgt spid="7"/>
                        </p:tgtEl>
                        <p:attrNameLst>
                          <p:attrName>ppt_y</p:attrName>
                        </p:attrNameLst>
                      </p:cBhvr>
                      <p:tavLst>
                        <p:tav tm="0">
                          <p:val>
                            <p:strVal val="#ppt_y+.1"/>
                          </p:val>
                        </p:tav>
                        <p:tav tm="100000">
                          <p:val>
                            <p:strVal val="#ppt_y"/>
                          </p:val>
                        </p:tav>
                      </p:tavLst>
                    </p:anim>
                  </p:childTnLst>
                </p:cTn>
              </p:par>
            </p:tnLst>
          </p:tmpl>
        </p:tmplLst>
      </p:bldP>
      <p:bldP spid="9" grpId="0" build="p">
        <p:tmplLst>
          <p:tmpl lvl="1">
            <p:tnLst>
              <p:par>
                <p:cTn presetID="42"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1000"/>
                        <p:tgtEl>
                          <p:spTgt spid="9"/>
                        </p:tgtEl>
                      </p:cBhvr>
                    </p:animEffect>
                    <p:anim calcmode="lin" valueType="num">
                      <p:cBhvr>
                        <p:cTn dur="1000" fill="hold"/>
                        <p:tgtEl>
                          <p:spTgt spid="9"/>
                        </p:tgtEl>
                        <p:attrNameLst>
                          <p:attrName>ppt_x</p:attrName>
                        </p:attrNameLst>
                      </p:cBhvr>
                      <p:tavLst>
                        <p:tav tm="0">
                          <p:val>
                            <p:strVal val="#ppt_x"/>
                          </p:val>
                        </p:tav>
                        <p:tav tm="100000">
                          <p:val>
                            <p:strVal val="#ppt_x"/>
                          </p:val>
                        </p:tav>
                      </p:tavLst>
                    </p:anim>
                    <p:anim calcmode="lin" valueType="num">
                      <p:cBhvr>
                        <p:cTn dur="1000" fill="hold"/>
                        <p:tgtEl>
                          <p:spTgt spid="9"/>
                        </p:tgtEl>
                        <p:attrNameLst>
                          <p:attrName>ppt_y</p:attrName>
                        </p:attrNameLst>
                      </p:cBhvr>
                      <p:tavLst>
                        <p:tav tm="0">
                          <p:val>
                            <p:strVal val="#ppt_y+.1"/>
                          </p:val>
                        </p:tav>
                        <p:tav tm="100000">
                          <p:val>
                            <p:strVal val="#ppt_y"/>
                          </p:val>
                        </p:tav>
                      </p:tavLst>
                    </p:anim>
                  </p:childTnLst>
                </p:cTn>
              </p:par>
            </p:tnLst>
          </p:tmpl>
        </p:tmplLst>
      </p:bldP>
      <p:bldP spid="10" grpId="0" build="p">
        <p:tmplLst>
          <p:tmpl lvl="1">
            <p:tnLst>
              <p:par>
                <p:cTn presetID="42" presetClass="entr" presetSubtype="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1000"/>
                        <p:tgtEl>
                          <p:spTgt spid="10"/>
                        </p:tgtEl>
                      </p:cBhvr>
                    </p:animEffect>
                    <p:anim calcmode="lin" valueType="num">
                      <p:cBhvr>
                        <p:cTn dur="1000" fill="hold"/>
                        <p:tgtEl>
                          <p:spTgt spid="10"/>
                        </p:tgtEl>
                        <p:attrNameLst>
                          <p:attrName>ppt_x</p:attrName>
                        </p:attrNameLst>
                      </p:cBhvr>
                      <p:tavLst>
                        <p:tav tm="0">
                          <p:val>
                            <p:strVal val="#ppt_x"/>
                          </p:val>
                        </p:tav>
                        <p:tav tm="100000">
                          <p:val>
                            <p:strVal val="#ppt_x"/>
                          </p:val>
                        </p:tav>
                      </p:tavLst>
                    </p:anim>
                    <p:anim calcmode="lin" valueType="num">
                      <p:cBhvr>
                        <p:cTn dur="1000" fill="hold"/>
                        <p:tgtEl>
                          <p:spTgt spid="10"/>
                        </p:tgtEl>
                        <p:attrNameLst>
                          <p:attrName>ppt_y</p:attrName>
                        </p:attrNameLst>
                      </p:cBhvr>
                      <p:tavLst>
                        <p:tav tm="0">
                          <p:val>
                            <p:strVal val="#ppt_y+.1"/>
                          </p:val>
                        </p:tav>
                        <p:tav tm="100000">
                          <p:val>
                            <p:strVal val="#ppt_y"/>
                          </p:val>
                        </p:tav>
                      </p:tavLst>
                    </p:anim>
                  </p:childTnLst>
                </p:cTn>
              </p:par>
            </p:tnLst>
          </p:tmpl>
        </p:tmplLst>
      </p:bldP>
      <p:bldP spid="12" grpId="0"/>
      <p:bldP spid="19" grpId="0"/>
      <p:bldP spid="20" grpId="0"/>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3_Title Slide">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FE7EDF6-8904-C6C5-02C5-E9AEFEB4A443}"/>
              </a:ext>
            </a:extLst>
          </p:cNvPr>
          <p:cNvSpPr/>
          <p:nvPr userDrawn="1"/>
        </p:nvSpPr>
        <p:spPr>
          <a:xfrm>
            <a:off x="5293519" y="829626"/>
            <a:ext cx="2943224" cy="525208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Nunito Sans"/>
              <a:ea typeface="+mn-ea"/>
              <a:cs typeface="+mn-cs"/>
            </a:endParaRPr>
          </a:p>
        </p:txBody>
      </p:sp>
      <p:sp>
        <p:nvSpPr>
          <p:cNvPr id="2" name="Title 1">
            <a:extLst>
              <a:ext uri="{FF2B5EF4-FFF2-40B4-BE49-F238E27FC236}">
                <a16:creationId xmlns:a16="http://schemas.microsoft.com/office/drawing/2014/main" id="{70CD03BD-7E56-A6D5-CACF-DD515B099B9A}"/>
              </a:ext>
            </a:extLst>
          </p:cNvPr>
          <p:cNvSpPr>
            <a:spLocks noGrp="1"/>
          </p:cNvSpPr>
          <p:nvPr>
            <p:ph type="ctrTitle" hasCustomPrompt="1"/>
          </p:nvPr>
        </p:nvSpPr>
        <p:spPr>
          <a:xfrm>
            <a:off x="1050131" y="2076450"/>
            <a:ext cx="2583933" cy="491396"/>
          </a:xfrm>
        </p:spPr>
        <p:txBody>
          <a:bodyPr lIns="0" tIns="0" rIns="0" bIns="0" anchor="t" anchorCtr="0">
            <a:noAutofit/>
          </a:bodyPr>
          <a:lstStyle>
            <a:lvl1pPr algn="l">
              <a:defRPr sz="2400" b="0" cap="none" baseline="0">
                <a:solidFill>
                  <a:schemeClr val="accent2"/>
                </a:solidFill>
              </a:defRPr>
            </a:lvl1pPr>
          </a:lstStyle>
          <a:p>
            <a:r>
              <a:rPr lang="en-GB"/>
              <a:t>Title Slide</a:t>
            </a:r>
          </a:p>
        </p:txBody>
      </p:sp>
      <p:sp>
        <p:nvSpPr>
          <p:cNvPr id="8" name="Text Placeholder 7">
            <a:extLst>
              <a:ext uri="{FF2B5EF4-FFF2-40B4-BE49-F238E27FC236}">
                <a16:creationId xmlns:a16="http://schemas.microsoft.com/office/drawing/2014/main" id="{36DB1C01-BE7E-15A0-2411-C2D9973D0B56}"/>
              </a:ext>
            </a:extLst>
          </p:cNvPr>
          <p:cNvSpPr>
            <a:spLocks noGrp="1"/>
          </p:cNvSpPr>
          <p:nvPr>
            <p:ph type="body" sz="quarter" idx="13" hasCustomPrompt="1"/>
          </p:nvPr>
        </p:nvSpPr>
        <p:spPr>
          <a:xfrm>
            <a:off x="1050132" y="3455670"/>
            <a:ext cx="2583933" cy="1985907"/>
          </a:xfrm>
        </p:spPr>
        <p:txBody>
          <a:bodyPr lIns="0" tIns="0" rIns="0" bIns="0">
            <a:noAutofit/>
          </a:bodyPr>
          <a:lstStyle>
            <a:lvl1pPr marL="0" indent="0">
              <a:lnSpc>
                <a:spcPts val="1200"/>
              </a:lnSpc>
              <a:buNone/>
              <a:defRPr sz="900">
                <a:solidFill>
                  <a:schemeClr val="accent1"/>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Ut </a:t>
            </a:r>
            <a:r>
              <a:rPr lang="en-GB" err="1"/>
              <a:t>wisi</a:t>
            </a:r>
            <a:r>
              <a:rPr lang="en-GB"/>
              <a:t> </a:t>
            </a:r>
            <a:r>
              <a:rPr lang="en-GB" err="1"/>
              <a:t>enim</a:t>
            </a:r>
            <a:r>
              <a:rPr lang="en-GB"/>
              <a:t> ad minim </a:t>
            </a:r>
            <a:r>
              <a:rPr lang="en-GB" err="1"/>
              <a:t>veniam</a:t>
            </a:r>
            <a:r>
              <a:rPr lang="en-GB"/>
              <a:t>, </a:t>
            </a:r>
            <a:r>
              <a:rPr lang="en-GB" err="1"/>
              <a:t>quis</a:t>
            </a:r>
            <a:r>
              <a:rPr lang="en-GB"/>
              <a:t> </a:t>
            </a:r>
            <a:r>
              <a:rPr lang="en-GB" err="1"/>
              <a:t>nostrud</a:t>
            </a:r>
            <a:r>
              <a:rPr lang="en-GB"/>
              <a:t> </a:t>
            </a:r>
            <a:r>
              <a:rPr lang="en-GB" err="1"/>
              <a:t>exerci</a:t>
            </a:r>
            <a:r>
              <a:rPr lang="en-GB"/>
              <a:t> </a:t>
            </a:r>
            <a:r>
              <a:rPr lang="en-GB" err="1"/>
              <a:t>tation</a:t>
            </a:r>
            <a:r>
              <a:rPr lang="en-GB"/>
              <a:t> </a:t>
            </a:r>
            <a:r>
              <a:rPr lang="en-GB" err="1"/>
              <a:t>ullamcorper</a:t>
            </a:r>
            <a:r>
              <a:rPr lang="en-GB"/>
              <a:t> </a:t>
            </a:r>
            <a:r>
              <a:rPr lang="en-GB" err="1"/>
              <a:t>suscipit</a:t>
            </a:r>
            <a:r>
              <a:rPr lang="en-GB"/>
              <a:t> </a:t>
            </a:r>
            <a:r>
              <a:rPr lang="en-GB" err="1"/>
              <a:t>lobortis</a:t>
            </a:r>
            <a:r>
              <a:rPr lang="en-GB"/>
              <a:t> </a:t>
            </a:r>
            <a:r>
              <a:rPr lang="en-GB" err="1"/>
              <a:t>nisl</a:t>
            </a:r>
            <a:r>
              <a:rPr lang="en-GB"/>
              <a:t> </a:t>
            </a:r>
            <a:r>
              <a:rPr lang="en-GB" err="1"/>
              <a:t>ut</a:t>
            </a:r>
            <a:r>
              <a:rPr lang="en-GB"/>
              <a:t> </a:t>
            </a:r>
            <a:r>
              <a:rPr lang="en-GB" err="1"/>
              <a:t>aliquip</a:t>
            </a:r>
            <a:r>
              <a:rPr lang="en-GB"/>
              <a:t> ex </a:t>
            </a:r>
            <a:r>
              <a:rPr lang="en-GB" err="1"/>
              <a:t>ea</a:t>
            </a:r>
            <a:r>
              <a:rPr lang="en-GB"/>
              <a:t> </a:t>
            </a:r>
            <a:r>
              <a:rPr lang="en-GB" err="1"/>
              <a:t>commodo</a:t>
            </a:r>
            <a:r>
              <a:rPr lang="en-GB"/>
              <a:t> </a:t>
            </a:r>
            <a:r>
              <a:rPr lang="en-GB" err="1"/>
              <a:t>consequat</a:t>
            </a:r>
            <a:r>
              <a:rPr lang="en-GB"/>
              <a:t>.</a:t>
            </a:r>
          </a:p>
        </p:txBody>
      </p:sp>
      <p:sp>
        <p:nvSpPr>
          <p:cNvPr id="11" name="Picture Placeholder 10">
            <a:extLst>
              <a:ext uri="{FF2B5EF4-FFF2-40B4-BE49-F238E27FC236}">
                <a16:creationId xmlns:a16="http://schemas.microsoft.com/office/drawing/2014/main" id="{06EB736E-EC57-139C-17E0-27523CF1C4D9}"/>
              </a:ext>
            </a:extLst>
          </p:cNvPr>
          <p:cNvSpPr>
            <a:spLocks noGrp="1"/>
          </p:cNvSpPr>
          <p:nvPr>
            <p:ph type="pic" sz="quarter" idx="14"/>
          </p:nvPr>
        </p:nvSpPr>
        <p:spPr>
          <a:xfrm>
            <a:off x="4354830" y="1416424"/>
            <a:ext cx="3024664" cy="4025153"/>
          </a:xfrm>
        </p:spPr>
        <p:txBody>
          <a:bodyPr/>
          <a:lstStyle/>
          <a:p>
            <a:endParaRPr lang="en-GB"/>
          </a:p>
        </p:txBody>
      </p:sp>
      <p:sp>
        <p:nvSpPr>
          <p:cNvPr id="3" name="Date Placeholder 2">
            <a:extLst>
              <a:ext uri="{FF2B5EF4-FFF2-40B4-BE49-F238E27FC236}">
                <a16:creationId xmlns:a16="http://schemas.microsoft.com/office/drawing/2014/main" id="{86518375-57D9-95BC-8EA1-AECEE0960D2A}"/>
              </a:ext>
            </a:extLst>
          </p:cNvPr>
          <p:cNvSpPr>
            <a:spLocks noGrp="1"/>
          </p:cNvSpPr>
          <p:nvPr>
            <p:ph type="dt" sz="half" idx="15"/>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9" name="Footer Placeholder 8">
            <a:extLst>
              <a:ext uri="{FF2B5EF4-FFF2-40B4-BE49-F238E27FC236}">
                <a16:creationId xmlns:a16="http://schemas.microsoft.com/office/drawing/2014/main" id="{08274A1F-74C4-74E8-5A0E-3BBBA38CEDDE}"/>
              </a:ext>
            </a:extLst>
          </p:cNvPr>
          <p:cNvSpPr>
            <a:spLocks noGrp="1"/>
          </p:cNvSpPr>
          <p:nvPr>
            <p:ph type="ftr" sz="quarter" idx="16"/>
          </p:nvPr>
        </p:nvSpPr>
        <p:spPr/>
        <p:txBody>
          <a:bodyPr/>
          <a:lstStyle/>
          <a:p>
            <a:pPr defTabSz="685783"/>
            <a:r>
              <a:rPr lang="en-GB">
                <a:solidFill>
                  <a:srgbClr val="FFF6F2"/>
                </a:solidFill>
              </a:rPr>
              <a:t>Presentation Title</a:t>
            </a:r>
          </a:p>
        </p:txBody>
      </p:sp>
      <p:sp>
        <p:nvSpPr>
          <p:cNvPr id="10" name="Slide Number Placeholder 9">
            <a:extLst>
              <a:ext uri="{FF2B5EF4-FFF2-40B4-BE49-F238E27FC236}">
                <a16:creationId xmlns:a16="http://schemas.microsoft.com/office/drawing/2014/main" id="{989AB099-1D48-B87B-E777-F5573E4D3F8C}"/>
              </a:ext>
            </a:extLst>
          </p:cNvPr>
          <p:cNvSpPr>
            <a:spLocks noGrp="1"/>
          </p:cNvSpPr>
          <p:nvPr>
            <p:ph type="sldNum" sz="quarter" idx="17"/>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
        <p:nvSpPr>
          <p:cNvPr id="12" name="Text Placeholder 7">
            <a:extLst>
              <a:ext uri="{FF2B5EF4-FFF2-40B4-BE49-F238E27FC236}">
                <a16:creationId xmlns:a16="http://schemas.microsoft.com/office/drawing/2014/main" id="{150C41B5-B770-7C84-07AC-C133DF1748FC}"/>
              </a:ext>
            </a:extLst>
          </p:cNvPr>
          <p:cNvSpPr>
            <a:spLocks noGrp="1"/>
          </p:cNvSpPr>
          <p:nvPr>
            <p:ph type="body" sz="quarter" idx="18" hasCustomPrompt="1"/>
          </p:nvPr>
        </p:nvSpPr>
        <p:spPr>
          <a:xfrm>
            <a:off x="1050131" y="2766060"/>
            <a:ext cx="2583933" cy="491397"/>
          </a:xfrm>
        </p:spPr>
        <p:txBody>
          <a:bodyPr lIns="0" tIns="0" rIns="0" bIns="0">
            <a:noAutofit/>
          </a:bodyPr>
          <a:lstStyle>
            <a:lvl1pPr marL="0" indent="0">
              <a:lnSpc>
                <a:spcPct val="100000"/>
              </a:lnSpc>
              <a:spcBef>
                <a:spcPts val="0"/>
              </a:spcBef>
              <a:buNone/>
              <a:defRPr sz="1200" b="0">
                <a:solidFill>
                  <a:schemeClr val="accent1"/>
                </a:solidFill>
                <a:latin typeface="+mj-lt"/>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endParaRPr lang="en-GB"/>
          </a:p>
        </p:txBody>
      </p:sp>
    </p:spTree>
    <p:extLst>
      <p:ext uri="{BB962C8B-B14F-4D97-AF65-F5344CB8AC3E}">
        <p14:creationId xmlns:p14="http://schemas.microsoft.com/office/powerpoint/2010/main" val="2054215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25000" decel="75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accel="25000" decel="75000" fill="hold" grpId="0" nodeType="withEffect">
                                  <p:stCondLst>
                                    <p:cond delay="25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1000" fill="hold"/>
                                        <p:tgtEl>
                                          <p:spTgt spid="12"/>
                                        </p:tgtEl>
                                        <p:attrNameLst>
                                          <p:attrName>ppt_x</p:attrName>
                                        </p:attrNameLst>
                                      </p:cBhvr>
                                      <p:tavLst>
                                        <p:tav tm="0">
                                          <p:val>
                                            <p:strVal val="0-#ppt_w/2"/>
                                          </p:val>
                                        </p:tav>
                                        <p:tav tm="100000">
                                          <p:val>
                                            <p:strVal val="#ppt_x"/>
                                          </p:val>
                                        </p:tav>
                                      </p:tavLst>
                                    </p:anim>
                                    <p:anim calcmode="lin" valueType="num">
                                      <p:cBhvr additive="base">
                                        <p:cTn id="12" dur="1000" fill="hold"/>
                                        <p:tgtEl>
                                          <p:spTgt spid="12"/>
                                        </p:tgtEl>
                                        <p:attrNameLst>
                                          <p:attrName>ppt_y</p:attrName>
                                        </p:attrNameLst>
                                      </p:cBhvr>
                                      <p:tavLst>
                                        <p:tav tm="0">
                                          <p:val>
                                            <p:strVal val="#ppt_y"/>
                                          </p:val>
                                        </p:tav>
                                        <p:tav tm="100000">
                                          <p:val>
                                            <p:strVal val="#ppt_y"/>
                                          </p:val>
                                        </p:tav>
                                      </p:tavLst>
                                    </p:anim>
                                  </p:childTnLst>
                                </p:cTn>
                              </p:par>
                              <p:par>
                                <p:cTn id="13" presetID="2" presetClass="entr" presetSubtype="8" accel="25000" decel="75000" fill="hold" grpId="0" nodeType="withEffect">
                                  <p:stCondLst>
                                    <p:cond delay="50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1000" fill="hold"/>
                                        <p:tgtEl>
                                          <p:spTgt spid="8"/>
                                        </p:tgtEl>
                                        <p:attrNameLst>
                                          <p:attrName>ppt_x</p:attrName>
                                        </p:attrNameLst>
                                      </p:cBhvr>
                                      <p:tavLst>
                                        <p:tav tm="0">
                                          <p:val>
                                            <p:strVal val="0-#ppt_w/2"/>
                                          </p:val>
                                        </p:tav>
                                        <p:tav tm="100000">
                                          <p:val>
                                            <p:strVal val="#ppt_x"/>
                                          </p:val>
                                        </p:tav>
                                      </p:tavLst>
                                    </p:anim>
                                    <p:anim calcmode="lin" valueType="num">
                                      <p:cBhvr additive="base">
                                        <p:cTn id="16" dur="1000" fill="hold"/>
                                        <p:tgtEl>
                                          <p:spTgt spid="8"/>
                                        </p:tgtEl>
                                        <p:attrNameLst>
                                          <p:attrName>ppt_y</p:attrName>
                                        </p:attrNameLst>
                                      </p:cBhvr>
                                      <p:tavLst>
                                        <p:tav tm="0">
                                          <p:val>
                                            <p:strVal val="#ppt_y"/>
                                          </p:val>
                                        </p:tav>
                                        <p:tav tm="100000">
                                          <p:val>
                                            <p:strVal val="#ppt_y"/>
                                          </p:val>
                                        </p:tav>
                                      </p:tavLst>
                                    </p:anim>
                                  </p:childTnLst>
                                </p:cTn>
                              </p:par>
                              <p:par>
                                <p:cTn id="17" presetID="2" presetClass="entr" presetSubtype="2" accel="25000" decel="75000" fill="hold" grpId="0" nodeType="withEffect" nodePh="1">
                                  <p:stCondLst>
                                    <p:cond delay="0"/>
                                  </p:stCondLst>
                                  <p:endCondLst>
                                    <p:cond evt="begin" delay="0">
                                      <p:tn val="17"/>
                                    </p:cond>
                                  </p:end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1000" fill="hold"/>
                                        <p:tgtEl>
                                          <p:spTgt spid="11"/>
                                        </p:tgtEl>
                                        <p:attrNameLst>
                                          <p:attrName>ppt_x</p:attrName>
                                        </p:attrNameLst>
                                      </p:cBhvr>
                                      <p:tavLst>
                                        <p:tav tm="0">
                                          <p:val>
                                            <p:strVal val="1+#ppt_w/2"/>
                                          </p:val>
                                        </p:tav>
                                        <p:tav tm="100000">
                                          <p:val>
                                            <p:strVal val="#ppt_x"/>
                                          </p:val>
                                        </p:tav>
                                      </p:tavLst>
                                    </p:anim>
                                    <p:anim calcmode="lin" valueType="num">
                                      <p:cBhvr additive="base">
                                        <p:cTn id="20" dur="1000" fill="hold"/>
                                        <p:tgtEl>
                                          <p:spTgt spid="11"/>
                                        </p:tgtEl>
                                        <p:attrNameLst>
                                          <p:attrName>ppt_y</p:attrName>
                                        </p:attrNameLst>
                                      </p:cBhvr>
                                      <p:tavLst>
                                        <p:tav tm="0">
                                          <p:val>
                                            <p:strVal val="#ppt_y"/>
                                          </p:val>
                                        </p:tav>
                                        <p:tav tm="100000">
                                          <p:val>
                                            <p:strVal val="#ppt_y"/>
                                          </p:val>
                                        </p:tav>
                                      </p:tavLst>
                                    </p:anim>
                                  </p:childTnLst>
                                </p:cTn>
                              </p:par>
                              <p:par>
                                <p:cTn id="21" presetID="2" presetClass="entr" presetSubtype="2" accel="25000" decel="7500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1000" fill="hold"/>
                                        <p:tgtEl>
                                          <p:spTgt spid="7"/>
                                        </p:tgtEl>
                                        <p:attrNameLst>
                                          <p:attrName>ppt_x</p:attrName>
                                        </p:attrNameLst>
                                      </p:cBhvr>
                                      <p:tavLst>
                                        <p:tav tm="0">
                                          <p:val>
                                            <p:strVal val="1+#ppt_w/2"/>
                                          </p:val>
                                        </p:tav>
                                        <p:tav tm="100000">
                                          <p:val>
                                            <p:strVal val="#ppt_x"/>
                                          </p:val>
                                        </p:tav>
                                      </p:tavLst>
                                    </p:anim>
                                    <p:anim calcmode="lin" valueType="num">
                                      <p:cBhvr additive="base">
                                        <p:cTn id="24" dur="10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8" grpId="0">
        <p:tmplLst>
          <p:tmpl>
            <p:tnLst>
              <p:par>
                <p:cTn presetID="2" presetClass="entr" presetSubtype="8" accel="25000" decel="7500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1000" fill="hold"/>
                        <p:tgtEl>
                          <p:spTgt spid="8"/>
                        </p:tgtEl>
                        <p:attrNameLst>
                          <p:attrName>ppt_x</p:attrName>
                        </p:attrNameLst>
                      </p:cBhvr>
                      <p:tavLst>
                        <p:tav tm="0">
                          <p:val>
                            <p:strVal val="0-#ppt_w/2"/>
                          </p:val>
                        </p:tav>
                        <p:tav tm="100000">
                          <p:val>
                            <p:strVal val="#ppt_x"/>
                          </p:val>
                        </p:tav>
                      </p:tavLst>
                    </p:anim>
                    <p:anim calcmode="lin" valueType="num">
                      <p:cBhvr additive="base">
                        <p:cTn dur="1000" fill="hold"/>
                        <p:tgtEl>
                          <p:spTgt spid="8"/>
                        </p:tgtEl>
                        <p:attrNameLst>
                          <p:attrName>ppt_y</p:attrName>
                        </p:attrNameLst>
                      </p:cBhvr>
                      <p:tavLst>
                        <p:tav tm="0">
                          <p:val>
                            <p:strVal val="#ppt_y"/>
                          </p:val>
                        </p:tav>
                        <p:tav tm="100000">
                          <p:val>
                            <p:strVal val="#ppt_y"/>
                          </p:val>
                        </p:tav>
                      </p:tavLst>
                    </p:anim>
                  </p:childTnLst>
                </p:cTn>
              </p:par>
            </p:tnLst>
          </p:tmpl>
        </p:tmplLst>
      </p:bldP>
      <p:bldP spid="11" grpId="0"/>
      <p:bldP spid="12" grpId="0">
        <p:tmplLst>
          <p:tmpl>
            <p:tnLst>
              <p:par>
                <p:cTn presetID="2" presetClass="entr" presetSubtype="8" accel="25000" decel="75000" fill="hold" nodeType="withEffect">
                  <p:stCondLst>
                    <p:cond delay="25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1000" fill="hold"/>
                        <p:tgtEl>
                          <p:spTgt spid="12"/>
                        </p:tgtEl>
                        <p:attrNameLst>
                          <p:attrName>ppt_x</p:attrName>
                        </p:attrNameLst>
                      </p:cBhvr>
                      <p:tavLst>
                        <p:tav tm="0">
                          <p:val>
                            <p:strVal val="0-#ppt_w/2"/>
                          </p:val>
                        </p:tav>
                        <p:tav tm="100000">
                          <p:val>
                            <p:strVal val="#ppt_x"/>
                          </p:val>
                        </p:tav>
                      </p:tavLst>
                    </p:anim>
                    <p:anim calcmode="lin" valueType="num">
                      <p:cBhvr additive="base">
                        <p:cTn dur="10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4_Title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03BD-7E56-A6D5-CACF-DD515B099B9A}"/>
              </a:ext>
            </a:extLst>
          </p:cNvPr>
          <p:cNvSpPr>
            <a:spLocks noGrp="1"/>
          </p:cNvSpPr>
          <p:nvPr>
            <p:ph type="ctrTitle" hasCustomPrompt="1"/>
          </p:nvPr>
        </p:nvSpPr>
        <p:spPr>
          <a:xfrm>
            <a:off x="943104" y="1600967"/>
            <a:ext cx="4034662" cy="341632"/>
          </a:xfrm>
        </p:spPr>
        <p:txBody>
          <a:bodyPr wrap="square" lIns="0" tIns="0" rIns="0" bIns="0" anchor="t" anchorCtr="0">
            <a:spAutoFit/>
          </a:bodyPr>
          <a:lstStyle>
            <a:lvl1pPr algn="l">
              <a:defRPr sz="2400" cap="none" baseline="0">
                <a:solidFill>
                  <a:schemeClr val="tx2"/>
                </a:solidFill>
              </a:defRPr>
            </a:lvl1pPr>
          </a:lstStyle>
          <a:p>
            <a:r>
              <a:rPr lang="en-GB"/>
              <a:t>Title Slide </a:t>
            </a:r>
          </a:p>
        </p:txBody>
      </p:sp>
      <p:sp>
        <p:nvSpPr>
          <p:cNvPr id="8" name="Text Placeholder 7">
            <a:extLst>
              <a:ext uri="{FF2B5EF4-FFF2-40B4-BE49-F238E27FC236}">
                <a16:creationId xmlns:a16="http://schemas.microsoft.com/office/drawing/2014/main" id="{518141D4-914A-6FBD-0FCC-37AAD8B45811}"/>
              </a:ext>
            </a:extLst>
          </p:cNvPr>
          <p:cNvSpPr>
            <a:spLocks noGrp="1"/>
          </p:cNvSpPr>
          <p:nvPr>
            <p:ph type="body" sz="quarter" idx="13" hasCustomPrompt="1"/>
          </p:nvPr>
        </p:nvSpPr>
        <p:spPr>
          <a:xfrm>
            <a:off x="943102" y="2361911"/>
            <a:ext cx="3988943" cy="1200457"/>
          </a:xfrm>
        </p:spPr>
        <p:txBody>
          <a:bodyPr lIns="0" tIns="0" rIns="0" bIns="0">
            <a:noAutofit/>
          </a:bodyPr>
          <a:lstStyle>
            <a:lvl1pPr marL="0" indent="0">
              <a:lnSpc>
                <a:spcPts val="1050"/>
              </a:lnSpc>
              <a:buNone/>
              <a:defRPr sz="788">
                <a:solidFill>
                  <a:schemeClr val="accent1"/>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Ut </a:t>
            </a:r>
            <a:r>
              <a:rPr lang="en-GB" err="1"/>
              <a:t>wisi</a:t>
            </a:r>
            <a:r>
              <a:rPr lang="en-GB"/>
              <a:t> </a:t>
            </a:r>
            <a:r>
              <a:rPr lang="en-GB" err="1"/>
              <a:t>enim</a:t>
            </a:r>
            <a:r>
              <a:rPr lang="en-GB"/>
              <a:t> ad minim </a:t>
            </a:r>
            <a:r>
              <a:rPr lang="en-GB" err="1"/>
              <a:t>veniam</a:t>
            </a:r>
            <a:r>
              <a:rPr lang="en-GB"/>
              <a:t>, </a:t>
            </a:r>
            <a:r>
              <a:rPr lang="en-GB" err="1"/>
              <a:t>quis</a:t>
            </a:r>
            <a:r>
              <a:rPr lang="en-GB"/>
              <a:t> </a:t>
            </a:r>
            <a:r>
              <a:rPr lang="en-GB" err="1"/>
              <a:t>nostrud</a:t>
            </a:r>
            <a:r>
              <a:rPr lang="en-GB"/>
              <a:t> </a:t>
            </a:r>
            <a:r>
              <a:rPr lang="en-GB" err="1"/>
              <a:t>exerci</a:t>
            </a:r>
            <a:r>
              <a:rPr lang="en-GB"/>
              <a:t> </a:t>
            </a:r>
            <a:r>
              <a:rPr lang="en-GB" err="1"/>
              <a:t>tation</a:t>
            </a:r>
            <a:r>
              <a:rPr lang="en-GB"/>
              <a:t> </a:t>
            </a:r>
            <a:r>
              <a:rPr lang="en-GB" err="1"/>
              <a:t>ullamcorper</a:t>
            </a:r>
            <a:r>
              <a:rPr lang="en-GB"/>
              <a:t> </a:t>
            </a:r>
            <a:r>
              <a:rPr lang="en-GB" err="1"/>
              <a:t>suscipit</a:t>
            </a:r>
            <a:r>
              <a:rPr lang="en-GB"/>
              <a:t> </a:t>
            </a:r>
            <a:r>
              <a:rPr lang="en-GB" err="1"/>
              <a:t>lobortis</a:t>
            </a:r>
            <a:r>
              <a:rPr lang="en-GB"/>
              <a:t> </a:t>
            </a:r>
            <a:r>
              <a:rPr lang="en-GB" err="1"/>
              <a:t>nisl</a:t>
            </a:r>
            <a:r>
              <a:rPr lang="en-GB"/>
              <a:t> </a:t>
            </a:r>
            <a:r>
              <a:rPr lang="en-GB" err="1"/>
              <a:t>ut</a:t>
            </a:r>
            <a:r>
              <a:rPr lang="en-GB"/>
              <a:t> </a:t>
            </a:r>
            <a:r>
              <a:rPr lang="en-GB" err="1"/>
              <a:t>aliquip</a:t>
            </a:r>
            <a:r>
              <a:rPr lang="en-GB"/>
              <a:t> ex </a:t>
            </a:r>
            <a:r>
              <a:rPr lang="en-GB" err="1"/>
              <a:t>ea</a:t>
            </a:r>
            <a:r>
              <a:rPr lang="en-GB"/>
              <a:t> </a:t>
            </a:r>
            <a:r>
              <a:rPr lang="en-GB" err="1"/>
              <a:t>commodo</a:t>
            </a:r>
            <a:r>
              <a:rPr lang="en-GB"/>
              <a:t> </a:t>
            </a:r>
            <a:r>
              <a:rPr lang="en-GB" err="1"/>
              <a:t>consequat</a:t>
            </a:r>
            <a:r>
              <a:rPr lang="en-GB"/>
              <a:t>.</a:t>
            </a:r>
          </a:p>
        </p:txBody>
      </p:sp>
      <p:sp>
        <p:nvSpPr>
          <p:cNvPr id="10" name="Picture Placeholder 10">
            <a:extLst>
              <a:ext uri="{FF2B5EF4-FFF2-40B4-BE49-F238E27FC236}">
                <a16:creationId xmlns:a16="http://schemas.microsoft.com/office/drawing/2014/main" id="{FFB0F384-9C46-84D7-62BC-5FBF50E41F88}"/>
              </a:ext>
            </a:extLst>
          </p:cNvPr>
          <p:cNvSpPr>
            <a:spLocks noGrp="1"/>
          </p:cNvSpPr>
          <p:nvPr>
            <p:ph type="pic" sz="quarter" idx="14"/>
          </p:nvPr>
        </p:nvSpPr>
        <p:spPr>
          <a:xfrm>
            <a:off x="6046470" y="1416424"/>
            <a:ext cx="2275998" cy="4025153"/>
          </a:xfrm>
        </p:spPr>
        <p:txBody>
          <a:bodyPr/>
          <a:lstStyle/>
          <a:p>
            <a:endParaRPr lang="en-GB"/>
          </a:p>
        </p:txBody>
      </p:sp>
      <p:sp>
        <p:nvSpPr>
          <p:cNvPr id="3" name="Date Placeholder 2">
            <a:extLst>
              <a:ext uri="{FF2B5EF4-FFF2-40B4-BE49-F238E27FC236}">
                <a16:creationId xmlns:a16="http://schemas.microsoft.com/office/drawing/2014/main" id="{BA7546A9-8248-C541-976D-417A03FBBC0A}"/>
              </a:ext>
            </a:extLst>
          </p:cNvPr>
          <p:cNvSpPr>
            <a:spLocks noGrp="1"/>
          </p:cNvSpPr>
          <p:nvPr>
            <p:ph type="dt" sz="half" idx="15"/>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9" name="Footer Placeholder 8">
            <a:extLst>
              <a:ext uri="{FF2B5EF4-FFF2-40B4-BE49-F238E27FC236}">
                <a16:creationId xmlns:a16="http://schemas.microsoft.com/office/drawing/2014/main" id="{469BEAEB-587D-7710-8F90-3DC98B32275C}"/>
              </a:ext>
            </a:extLst>
          </p:cNvPr>
          <p:cNvSpPr>
            <a:spLocks noGrp="1"/>
          </p:cNvSpPr>
          <p:nvPr>
            <p:ph type="ftr" sz="quarter" idx="16"/>
          </p:nvPr>
        </p:nvSpPr>
        <p:spPr/>
        <p:txBody>
          <a:bodyPr/>
          <a:lstStyle/>
          <a:p>
            <a:pPr defTabSz="685783"/>
            <a:r>
              <a:rPr lang="en-GB">
                <a:solidFill>
                  <a:srgbClr val="FFF6F2"/>
                </a:solidFill>
              </a:rPr>
              <a:t>Presentation Title</a:t>
            </a:r>
          </a:p>
        </p:txBody>
      </p:sp>
      <p:sp>
        <p:nvSpPr>
          <p:cNvPr id="11" name="Slide Number Placeholder 10">
            <a:extLst>
              <a:ext uri="{FF2B5EF4-FFF2-40B4-BE49-F238E27FC236}">
                <a16:creationId xmlns:a16="http://schemas.microsoft.com/office/drawing/2014/main" id="{CEE6D7B6-E69D-4F0B-BCA6-9F125DD758FD}"/>
              </a:ext>
            </a:extLst>
          </p:cNvPr>
          <p:cNvSpPr>
            <a:spLocks noGrp="1"/>
          </p:cNvSpPr>
          <p:nvPr>
            <p:ph type="sldNum" sz="quarter" idx="17"/>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Tree>
    <p:extLst>
      <p:ext uri="{BB962C8B-B14F-4D97-AF65-F5344CB8AC3E}">
        <p14:creationId xmlns:p14="http://schemas.microsoft.com/office/powerpoint/2010/main" val="3315564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25000" decel="75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accel="25000" decel="75000" fill="hold" grpId="0" nodeType="withEffect">
                                  <p:stCondLst>
                                    <p:cond delay="25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1000" fill="hold"/>
                                        <p:tgtEl>
                                          <p:spTgt spid="8"/>
                                        </p:tgtEl>
                                        <p:attrNameLst>
                                          <p:attrName>ppt_x</p:attrName>
                                        </p:attrNameLst>
                                      </p:cBhvr>
                                      <p:tavLst>
                                        <p:tav tm="0">
                                          <p:val>
                                            <p:strVal val="0-#ppt_w/2"/>
                                          </p:val>
                                        </p:tav>
                                        <p:tav tm="100000">
                                          <p:val>
                                            <p:strVal val="#ppt_x"/>
                                          </p:val>
                                        </p:tav>
                                      </p:tavLst>
                                    </p:anim>
                                    <p:anim calcmode="lin" valueType="num">
                                      <p:cBhvr additive="base">
                                        <p:cTn id="12" dur="10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2" accel="25000" decel="75000" fill="hold" grpId="0" nodeType="withEffect" nodePh="1">
                                  <p:stCondLst>
                                    <p:cond delay="0"/>
                                  </p:stCondLst>
                                  <p:endCondLst>
                                    <p:cond evt="begin" delay="0">
                                      <p:tn val="13"/>
                                    </p:cond>
                                  </p:end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1000" fill="hold"/>
                                        <p:tgtEl>
                                          <p:spTgt spid="10"/>
                                        </p:tgtEl>
                                        <p:attrNameLst>
                                          <p:attrName>ppt_x</p:attrName>
                                        </p:attrNameLst>
                                      </p:cBhvr>
                                      <p:tavLst>
                                        <p:tav tm="0">
                                          <p:val>
                                            <p:strVal val="1+#ppt_w/2"/>
                                          </p:val>
                                        </p:tav>
                                        <p:tav tm="100000">
                                          <p:val>
                                            <p:strVal val="#ppt_x"/>
                                          </p:val>
                                        </p:tav>
                                      </p:tavLst>
                                    </p:anim>
                                    <p:anim calcmode="lin" valueType="num">
                                      <p:cBhvr additive="base">
                                        <p:cTn id="16" dur="10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tmplLst>
          <p:tmpl>
            <p:tnLst>
              <p:par>
                <p:cTn presetID="2" presetClass="entr" presetSubtype="8" accel="25000" decel="75000" fill="hold" nodeType="withEffect">
                  <p:stCondLst>
                    <p:cond delay="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1000" fill="hold"/>
                        <p:tgtEl>
                          <p:spTgt spid="8"/>
                        </p:tgtEl>
                        <p:attrNameLst>
                          <p:attrName>ppt_x</p:attrName>
                        </p:attrNameLst>
                      </p:cBhvr>
                      <p:tavLst>
                        <p:tav tm="0">
                          <p:val>
                            <p:strVal val="0-#ppt_w/2"/>
                          </p:val>
                        </p:tav>
                        <p:tav tm="100000">
                          <p:val>
                            <p:strVal val="#ppt_x"/>
                          </p:val>
                        </p:tav>
                      </p:tavLst>
                    </p:anim>
                    <p:anim calcmode="lin" valueType="num">
                      <p:cBhvr additive="base">
                        <p:cTn dur="1000" fill="hold"/>
                        <p:tgtEl>
                          <p:spTgt spid="8"/>
                        </p:tgtEl>
                        <p:attrNameLst>
                          <p:attrName>ppt_y</p:attrName>
                        </p:attrNameLst>
                      </p:cBhvr>
                      <p:tavLst>
                        <p:tav tm="0">
                          <p:val>
                            <p:strVal val="#ppt_y"/>
                          </p:val>
                        </p:tav>
                        <p:tav tm="100000">
                          <p:val>
                            <p:strVal val="#ppt_y"/>
                          </p:val>
                        </p:tav>
                      </p:tavLst>
                    </p:anim>
                  </p:childTnLst>
                </p:cTn>
              </p:par>
            </p:tnLst>
          </p:tmpl>
        </p:tmplLst>
      </p:bldP>
      <p:bldP spid="10" grpId="0"/>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Thank you">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469F01-A280-9E1A-433D-0E9CAD1E9F61}"/>
              </a:ext>
            </a:extLst>
          </p:cNvPr>
          <p:cNvGrpSpPr/>
          <p:nvPr userDrawn="1"/>
        </p:nvGrpSpPr>
        <p:grpSpPr>
          <a:xfrm>
            <a:off x="-10473" y="-2903"/>
            <a:ext cx="2306735" cy="6860903"/>
            <a:chOff x="-13964" y="-2903"/>
            <a:chExt cx="3075647" cy="6860903"/>
          </a:xfrm>
        </p:grpSpPr>
        <p:pic>
          <p:nvPicPr>
            <p:cNvPr id="5" name="Picture 4">
              <a:extLst>
                <a:ext uri="{FF2B5EF4-FFF2-40B4-BE49-F238E27FC236}">
                  <a16:creationId xmlns:a16="http://schemas.microsoft.com/office/drawing/2014/main" id="{83EECD2F-214D-99CE-20F0-5843B4BC89A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a:fillRect/>
            </a:stretch>
          </p:blipFill>
          <p:spPr>
            <a:xfrm>
              <a:off x="1" y="-1"/>
              <a:ext cx="3052786" cy="6857280"/>
            </a:xfrm>
            <a:prstGeom prst="rect">
              <a:avLst/>
            </a:prstGeom>
            <a:gradFill>
              <a:gsLst>
                <a:gs pos="0">
                  <a:schemeClr val="tx1">
                    <a:alpha val="27000"/>
                  </a:schemeClr>
                </a:gs>
                <a:gs pos="100000">
                  <a:schemeClr val="tx1"/>
                </a:gs>
              </a:gsLst>
              <a:lin ang="5400000" scaled="1"/>
            </a:gradFill>
            <a:ln>
              <a:noFill/>
            </a:ln>
          </p:spPr>
        </p:pic>
        <p:sp>
          <p:nvSpPr>
            <p:cNvPr id="6" name="Rectangle 5">
              <a:extLst>
                <a:ext uri="{FF2B5EF4-FFF2-40B4-BE49-F238E27FC236}">
                  <a16:creationId xmlns:a16="http://schemas.microsoft.com/office/drawing/2014/main" id="{8572998F-D04A-0AE5-552A-873DE5BD5D2C}"/>
                </a:ext>
              </a:extLst>
            </p:cNvPr>
            <p:cNvSpPr/>
            <p:nvPr/>
          </p:nvSpPr>
          <p:spPr>
            <a:xfrm>
              <a:off x="-13964" y="-2903"/>
              <a:ext cx="3075647" cy="6860903"/>
            </a:xfrm>
            <a:prstGeom prst="rect">
              <a:avLst/>
            </a:prstGeom>
            <a:gradFill>
              <a:gsLst>
                <a:gs pos="0">
                  <a:schemeClr val="tx1">
                    <a:alpha val="27000"/>
                  </a:schemeClr>
                </a:gs>
                <a:gs pos="100000">
                  <a:schemeClr val="tx1"/>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Nunito Sans"/>
                <a:ea typeface="+mn-ea"/>
                <a:cs typeface="+mn-cs"/>
              </a:endParaRPr>
            </a:p>
          </p:txBody>
        </p:sp>
      </p:grpSp>
      <p:grpSp>
        <p:nvGrpSpPr>
          <p:cNvPr id="7" name="Group 6">
            <a:extLst>
              <a:ext uri="{FF2B5EF4-FFF2-40B4-BE49-F238E27FC236}">
                <a16:creationId xmlns:a16="http://schemas.microsoft.com/office/drawing/2014/main" id="{20711F99-7CAD-C833-36F9-2CEB713BCD98}"/>
              </a:ext>
            </a:extLst>
          </p:cNvPr>
          <p:cNvGrpSpPr/>
          <p:nvPr userDrawn="1"/>
        </p:nvGrpSpPr>
        <p:grpSpPr>
          <a:xfrm>
            <a:off x="2267060" y="0"/>
            <a:ext cx="2306735" cy="6860901"/>
            <a:chOff x="3022746" y="0"/>
            <a:chExt cx="3075647" cy="6860175"/>
          </a:xfrm>
        </p:grpSpPr>
        <p:pic>
          <p:nvPicPr>
            <p:cNvPr id="9" name="Picture 8" descr="A person fixing a water heater&#10;&#10;AI-generated content may be incorrect.">
              <a:extLst>
                <a:ext uri="{FF2B5EF4-FFF2-40B4-BE49-F238E27FC236}">
                  <a16:creationId xmlns:a16="http://schemas.microsoft.com/office/drawing/2014/main" id="{C56BE3E5-D132-2059-52BD-B9D6AC94F0F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a:fillRect/>
            </a:stretch>
          </p:blipFill>
          <p:spPr>
            <a:xfrm>
              <a:off x="3047718" y="2905"/>
              <a:ext cx="3047716" cy="6854369"/>
            </a:xfrm>
            <a:prstGeom prst="rect">
              <a:avLst/>
            </a:prstGeom>
            <a:gradFill>
              <a:gsLst>
                <a:gs pos="0">
                  <a:schemeClr val="tx1">
                    <a:alpha val="27000"/>
                  </a:schemeClr>
                </a:gs>
                <a:gs pos="100000">
                  <a:schemeClr val="tx1"/>
                </a:gs>
              </a:gsLst>
              <a:lin ang="5400000" scaled="1"/>
            </a:gradFill>
            <a:ln>
              <a:noFill/>
            </a:ln>
          </p:spPr>
        </p:pic>
        <p:sp>
          <p:nvSpPr>
            <p:cNvPr id="13" name="Rectangle 12">
              <a:extLst>
                <a:ext uri="{FF2B5EF4-FFF2-40B4-BE49-F238E27FC236}">
                  <a16:creationId xmlns:a16="http://schemas.microsoft.com/office/drawing/2014/main" id="{5B70B55B-0ADC-C7B0-414E-66A2B4A0BE42}"/>
                </a:ext>
              </a:extLst>
            </p:cNvPr>
            <p:cNvSpPr/>
            <p:nvPr/>
          </p:nvSpPr>
          <p:spPr>
            <a:xfrm>
              <a:off x="3022746" y="0"/>
              <a:ext cx="3075647" cy="6860175"/>
            </a:xfrm>
            <a:prstGeom prst="rect">
              <a:avLst/>
            </a:prstGeom>
            <a:gradFill>
              <a:gsLst>
                <a:gs pos="0">
                  <a:schemeClr val="tx1">
                    <a:alpha val="27000"/>
                  </a:schemeClr>
                </a:gs>
                <a:gs pos="100000">
                  <a:schemeClr val="tx1"/>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Nunito Sans"/>
                <a:ea typeface="+mn-ea"/>
                <a:cs typeface="+mn-cs"/>
              </a:endParaRPr>
            </a:p>
          </p:txBody>
        </p:sp>
      </p:grpSp>
      <p:grpSp>
        <p:nvGrpSpPr>
          <p:cNvPr id="14" name="Group 13">
            <a:extLst>
              <a:ext uri="{FF2B5EF4-FFF2-40B4-BE49-F238E27FC236}">
                <a16:creationId xmlns:a16="http://schemas.microsoft.com/office/drawing/2014/main" id="{2A6AA1E9-5FBC-652A-F0A3-FEA1D5CD55F4}"/>
              </a:ext>
            </a:extLst>
          </p:cNvPr>
          <p:cNvGrpSpPr/>
          <p:nvPr userDrawn="1"/>
        </p:nvGrpSpPr>
        <p:grpSpPr>
          <a:xfrm>
            <a:off x="4556650" y="-1"/>
            <a:ext cx="2320291" cy="6860903"/>
            <a:chOff x="6075533" y="-1"/>
            <a:chExt cx="3093721" cy="6860903"/>
          </a:xfrm>
        </p:grpSpPr>
        <p:pic>
          <p:nvPicPr>
            <p:cNvPr id="15" name="Picture 14" descr="A group of people sitting in a meeting&#10;&#10;AI-generated content may be incorrect.">
              <a:extLst>
                <a:ext uri="{FF2B5EF4-FFF2-40B4-BE49-F238E27FC236}">
                  <a16:creationId xmlns:a16="http://schemas.microsoft.com/office/drawing/2014/main" id="{172ECA29-D99E-75F6-2BD4-7E55BED67E5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a:fillRect/>
            </a:stretch>
          </p:blipFill>
          <p:spPr>
            <a:xfrm>
              <a:off x="6087670" y="2185"/>
              <a:ext cx="3042648" cy="6855083"/>
            </a:xfrm>
            <a:prstGeom prst="rect">
              <a:avLst/>
            </a:prstGeom>
            <a:gradFill>
              <a:gsLst>
                <a:gs pos="0">
                  <a:schemeClr val="tx1">
                    <a:alpha val="27000"/>
                  </a:schemeClr>
                </a:gs>
                <a:gs pos="100000">
                  <a:schemeClr val="tx1"/>
                </a:gs>
              </a:gsLst>
              <a:lin ang="5400000" scaled="1"/>
            </a:gradFill>
            <a:ln>
              <a:noFill/>
            </a:ln>
          </p:spPr>
        </p:pic>
        <p:sp>
          <p:nvSpPr>
            <p:cNvPr id="16" name="Rectangle 15">
              <a:extLst>
                <a:ext uri="{FF2B5EF4-FFF2-40B4-BE49-F238E27FC236}">
                  <a16:creationId xmlns:a16="http://schemas.microsoft.com/office/drawing/2014/main" id="{A0569DAB-0BF3-B1A1-2AAE-2ACC616FCB66}"/>
                </a:ext>
              </a:extLst>
            </p:cNvPr>
            <p:cNvSpPr/>
            <p:nvPr/>
          </p:nvSpPr>
          <p:spPr>
            <a:xfrm>
              <a:off x="6075533" y="-1"/>
              <a:ext cx="3093721" cy="6860903"/>
            </a:xfrm>
            <a:prstGeom prst="rect">
              <a:avLst/>
            </a:prstGeom>
            <a:gradFill>
              <a:gsLst>
                <a:gs pos="0">
                  <a:schemeClr val="tx1">
                    <a:alpha val="27000"/>
                  </a:schemeClr>
                </a:gs>
                <a:gs pos="100000">
                  <a:schemeClr val="tx1"/>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Nunito Sans"/>
                <a:ea typeface="+mn-ea"/>
                <a:cs typeface="+mn-cs"/>
              </a:endParaRPr>
            </a:p>
          </p:txBody>
        </p:sp>
      </p:grpSp>
      <p:grpSp>
        <p:nvGrpSpPr>
          <p:cNvPr id="17" name="Group 16">
            <a:extLst>
              <a:ext uri="{FF2B5EF4-FFF2-40B4-BE49-F238E27FC236}">
                <a16:creationId xmlns:a16="http://schemas.microsoft.com/office/drawing/2014/main" id="{95850F41-420A-611B-7BC9-CA39CE9451F7}"/>
              </a:ext>
            </a:extLst>
          </p:cNvPr>
          <p:cNvGrpSpPr/>
          <p:nvPr userDrawn="1"/>
        </p:nvGrpSpPr>
        <p:grpSpPr>
          <a:xfrm>
            <a:off x="6847738" y="0"/>
            <a:ext cx="2326835" cy="6858000"/>
            <a:chOff x="9130317" y="0"/>
            <a:chExt cx="3102447" cy="6858000"/>
          </a:xfrm>
        </p:grpSpPr>
        <p:pic>
          <p:nvPicPr>
            <p:cNvPr id="18" name="Picture 17" descr="A person holding a cup and a phone&#10;&#10;AI-generated content may be incorrect.">
              <a:extLst>
                <a:ext uri="{FF2B5EF4-FFF2-40B4-BE49-F238E27FC236}">
                  <a16:creationId xmlns:a16="http://schemas.microsoft.com/office/drawing/2014/main" id="{4A396594-D378-297B-7BF1-FC3C09C22BBD}"/>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9130318" y="1454"/>
              <a:ext cx="3061682" cy="6856546"/>
            </a:xfrm>
            <a:prstGeom prst="rect">
              <a:avLst/>
            </a:prstGeom>
            <a:gradFill>
              <a:gsLst>
                <a:gs pos="0">
                  <a:schemeClr val="tx2">
                    <a:alpha val="36000"/>
                  </a:schemeClr>
                </a:gs>
                <a:gs pos="100000">
                  <a:schemeClr val="tx1"/>
                </a:gs>
              </a:gsLst>
              <a:lin ang="5400000" scaled="1"/>
            </a:gradFill>
            <a:ln>
              <a:noFill/>
            </a:ln>
          </p:spPr>
        </p:pic>
        <p:sp>
          <p:nvSpPr>
            <p:cNvPr id="19" name="Rectangle 18">
              <a:extLst>
                <a:ext uri="{FF2B5EF4-FFF2-40B4-BE49-F238E27FC236}">
                  <a16:creationId xmlns:a16="http://schemas.microsoft.com/office/drawing/2014/main" id="{35FC8327-A6D3-760A-4CC9-3D3ADB7DE305}"/>
                </a:ext>
              </a:extLst>
            </p:cNvPr>
            <p:cNvSpPr/>
            <p:nvPr/>
          </p:nvSpPr>
          <p:spPr>
            <a:xfrm>
              <a:off x="9130317" y="0"/>
              <a:ext cx="3102447" cy="6854368"/>
            </a:xfrm>
            <a:prstGeom prst="rect">
              <a:avLst/>
            </a:prstGeom>
            <a:gradFill>
              <a:gsLst>
                <a:gs pos="0">
                  <a:schemeClr val="tx1">
                    <a:alpha val="27000"/>
                  </a:schemeClr>
                </a:gs>
                <a:gs pos="100000">
                  <a:schemeClr val="tx1"/>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Nunito Sans"/>
                <a:ea typeface="+mn-ea"/>
                <a:cs typeface="+mn-cs"/>
              </a:endParaRPr>
            </a:p>
          </p:txBody>
        </p:sp>
      </p:grpSp>
      <p:sp>
        <p:nvSpPr>
          <p:cNvPr id="20" name="Title 1">
            <a:extLst>
              <a:ext uri="{FF2B5EF4-FFF2-40B4-BE49-F238E27FC236}">
                <a16:creationId xmlns:a16="http://schemas.microsoft.com/office/drawing/2014/main" id="{E8AAECD4-BD07-17EC-2CB7-54F7D5E33723}"/>
              </a:ext>
            </a:extLst>
          </p:cNvPr>
          <p:cNvSpPr>
            <a:spLocks noGrp="1"/>
          </p:cNvSpPr>
          <p:nvPr>
            <p:ph type="ctrTitle" hasCustomPrompt="1"/>
          </p:nvPr>
        </p:nvSpPr>
        <p:spPr>
          <a:xfrm>
            <a:off x="651326" y="4006853"/>
            <a:ext cx="6858000" cy="1106833"/>
          </a:xfrm>
        </p:spPr>
        <p:txBody>
          <a:bodyPr lIns="0" tIns="0" rIns="0" bIns="0" anchor="t" anchorCtr="0">
            <a:normAutofit/>
          </a:bodyPr>
          <a:lstStyle>
            <a:lvl1pPr algn="l">
              <a:defRPr sz="5250" cap="none" baseline="0">
                <a:solidFill>
                  <a:schemeClr val="bg1"/>
                </a:solidFill>
              </a:defRPr>
            </a:lvl1pPr>
          </a:lstStyle>
          <a:p>
            <a:r>
              <a:rPr lang="en-GB"/>
              <a:t>Thank you</a:t>
            </a:r>
          </a:p>
        </p:txBody>
      </p:sp>
      <p:pic>
        <p:nvPicPr>
          <p:cNvPr id="28" name="Picture 27" descr="A white text on a black background&#10;&#10;Description automatically generated">
            <a:extLst>
              <a:ext uri="{FF2B5EF4-FFF2-40B4-BE49-F238E27FC236}">
                <a16:creationId xmlns:a16="http://schemas.microsoft.com/office/drawing/2014/main" id="{218AD596-E652-2C8A-133E-38FE3DED62DB}"/>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587089" y="2245231"/>
            <a:ext cx="3066552" cy="1065180"/>
          </a:xfrm>
          <a:prstGeom prst="rect">
            <a:avLst/>
          </a:prstGeom>
        </p:spPr>
      </p:pic>
    </p:spTree>
    <p:extLst>
      <p:ext uri="{BB962C8B-B14F-4D97-AF65-F5344CB8AC3E}">
        <p14:creationId xmlns:p14="http://schemas.microsoft.com/office/powerpoint/2010/main" val="1842978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1000"/>
                                        <p:tgtEl>
                                          <p:spTgt spid="17"/>
                                        </p:tgtEl>
                                      </p:cBhvr>
                                    </p:animEffect>
                                    <p:anim calcmode="lin" valueType="num">
                                      <p:cBhvr>
                                        <p:cTn id="23" dur="1000" fill="hold"/>
                                        <p:tgtEl>
                                          <p:spTgt spid="17"/>
                                        </p:tgtEl>
                                        <p:attrNameLst>
                                          <p:attrName>ppt_x</p:attrName>
                                        </p:attrNameLst>
                                      </p:cBhvr>
                                      <p:tavLst>
                                        <p:tav tm="0">
                                          <p:val>
                                            <p:strVal val="#ppt_x"/>
                                          </p:val>
                                        </p:tav>
                                        <p:tav tm="100000">
                                          <p:val>
                                            <p:strVal val="#ppt_x"/>
                                          </p:val>
                                        </p:tav>
                                      </p:tavLst>
                                    </p:anim>
                                    <p:anim calcmode="lin" valueType="num">
                                      <p:cBhvr>
                                        <p:cTn id="24" dur="1000" fill="hold"/>
                                        <p:tgtEl>
                                          <p:spTgt spid="1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1000"/>
                                        <p:tgtEl>
                                          <p:spTgt spid="20"/>
                                        </p:tgtEl>
                                      </p:cBhvr>
                                    </p:animEffect>
                                    <p:anim calcmode="lin" valueType="num">
                                      <p:cBhvr>
                                        <p:cTn id="28" dur="1000" fill="hold"/>
                                        <p:tgtEl>
                                          <p:spTgt spid="20"/>
                                        </p:tgtEl>
                                        <p:attrNameLst>
                                          <p:attrName>ppt_x</p:attrName>
                                        </p:attrNameLst>
                                      </p:cBhvr>
                                      <p:tavLst>
                                        <p:tav tm="0">
                                          <p:val>
                                            <p:strVal val="#ppt_x"/>
                                          </p:val>
                                        </p:tav>
                                        <p:tav tm="100000">
                                          <p:val>
                                            <p:strVal val="#ppt_x"/>
                                          </p:val>
                                        </p:tav>
                                      </p:tavLst>
                                    </p:anim>
                                    <p:anim calcmode="lin" valueType="num">
                                      <p:cBhvr>
                                        <p:cTn id="29" dur="1000" fill="hold"/>
                                        <p:tgtEl>
                                          <p:spTgt spid="20"/>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1000"/>
                                        <p:tgtEl>
                                          <p:spTgt spid="28"/>
                                        </p:tgtEl>
                                      </p:cBhvr>
                                    </p:animEffect>
                                    <p:anim calcmode="lin" valueType="num">
                                      <p:cBhvr>
                                        <p:cTn id="33" dur="1000" fill="hold"/>
                                        <p:tgtEl>
                                          <p:spTgt spid="28"/>
                                        </p:tgtEl>
                                        <p:attrNameLst>
                                          <p:attrName>ppt_x</p:attrName>
                                        </p:attrNameLst>
                                      </p:cBhvr>
                                      <p:tavLst>
                                        <p:tav tm="0">
                                          <p:val>
                                            <p:strVal val="#ppt_x"/>
                                          </p:val>
                                        </p:tav>
                                        <p:tav tm="100000">
                                          <p:val>
                                            <p:strVal val="#ppt_x"/>
                                          </p:val>
                                        </p:tav>
                                      </p:tavLst>
                                    </p:anim>
                                    <p:anim calcmode="lin" valueType="num">
                                      <p:cBhvr>
                                        <p:cTn id="34"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4_Title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03BD-7E56-A6D5-CACF-DD515B099B9A}"/>
              </a:ext>
            </a:extLst>
          </p:cNvPr>
          <p:cNvSpPr>
            <a:spLocks noGrp="1"/>
          </p:cNvSpPr>
          <p:nvPr>
            <p:ph type="ctrTitle" hasCustomPrompt="1"/>
          </p:nvPr>
        </p:nvSpPr>
        <p:spPr>
          <a:xfrm>
            <a:off x="1665987" y="1284038"/>
            <a:ext cx="5812028" cy="341632"/>
          </a:xfrm>
        </p:spPr>
        <p:txBody>
          <a:bodyPr wrap="square" lIns="0" tIns="0" rIns="0" bIns="0" anchor="t" anchorCtr="0">
            <a:spAutoFit/>
          </a:bodyPr>
          <a:lstStyle>
            <a:lvl1pPr algn="ctr">
              <a:defRPr sz="2400" cap="none" baseline="0">
                <a:solidFill>
                  <a:schemeClr val="tx2"/>
                </a:solidFill>
              </a:defRPr>
            </a:lvl1pPr>
          </a:lstStyle>
          <a:p>
            <a:r>
              <a:rPr lang="en-GB"/>
              <a:t>Title Slide – </a:t>
            </a:r>
          </a:p>
        </p:txBody>
      </p:sp>
      <p:sp>
        <p:nvSpPr>
          <p:cNvPr id="4" name="Date Placeholder 3">
            <a:extLst>
              <a:ext uri="{FF2B5EF4-FFF2-40B4-BE49-F238E27FC236}">
                <a16:creationId xmlns:a16="http://schemas.microsoft.com/office/drawing/2014/main" id="{BBCE5DFE-FB05-4D44-D80A-4F6073597B76}"/>
              </a:ext>
            </a:extLst>
          </p:cNvPr>
          <p:cNvSpPr>
            <a:spLocks noGrp="1"/>
          </p:cNvSpPr>
          <p:nvPr>
            <p:ph type="dt" sz="half" idx="10"/>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C1BEA63-9CFD-8AA5-346C-A2D9A6A721A3}"/>
              </a:ext>
            </a:extLst>
          </p:cNvPr>
          <p:cNvSpPr>
            <a:spLocks noGrp="1"/>
          </p:cNvSpPr>
          <p:nvPr>
            <p:ph type="ftr" sz="quarter" idx="11"/>
          </p:nvPr>
        </p:nvSpPr>
        <p:spPr>
          <a:xfrm>
            <a:off x="5752272" y="93980"/>
            <a:ext cx="3086100" cy="228600"/>
          </a:xfrm>
          <a:prstGeom prst="rect">
            <a:avLst/>
          </a:prstGeom>
        </p:spPr>
        <p:txBody>
          <a:bodyPr/>
          <a:lstStyle>
            <a:lvl1pPr>
              <a:defRPr>
                <a:solidFill>
                  <a:schemeClr val="bg1"/>
                </a:solidFill>
              </a:defRPr>
            </a:lvl1pPr>
          </a:lstStyle>
          <a:p>
            <a:pPr defTabSz="685783"/>
            <a:r>
              <a:rPr lang="en-GB">
                <a:solidFill>
                  <a:prstClr val="white"/>
                </a:solidFill>
              </a:rPr>
              <a:t>Presentation Title</a:t>
            </a:r>
          </a:p>
        </p:txBody>
      </p:sp>
      <p:sp>
        <p:nvSpPr>
          <p:cNvPr id="6" name="Slide Number Placeholder 5">
            <a:extLst>
              <a:ext uri="{FF2B5EF4-FFF2-40B4-BE49-F238E27FC236}">
                <a16:creationId xmlns:a16="http://schemas.microsoft.com/office/drawing/2014/main" id="{663EC0C0-97C7-E171-C093-066CE75D4CAD}"/>
              </a:ext>
            </a:extLst>
          </p:cNvPr>
          <p:cNvSpPr>
            <a:spLocks noGrp="1"/>
          </p:cNvSpPr>
          <p:nvPr>
            <p:ph type="sldNum" sz="quarter" idx="12"/>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
        <p:nvSpPr>
          <p:cNvPr id="10" name="Rectangle 9">
            <a:extLst>
              <a:ext uri="{FF2B5EF4-FFF2-40B4-BE49-F238E27FC236}">
                <a16:creationId xmlns:a16="http://schemas.microsoft.com/office/drawing/2014/main" id="{9C43040A-9A60-EB25-B115-11DB230A1D25}"/>
              </a:ext>
            </a:extLst>
          </p:cNvPr>
          <p:cNvSpPr/>
          <p:nvPr userDrawn="1"/>
        </p:nvSpPr>
        <p:spPr>
          <a:xfrm>
            <a:off x="805942" y="2269506"/>
            <a:ext cx="3663188" cy="3026395"/>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013" b="0" i="0" u="none" strike="noStrike" kern="1200" cap="none" spc="0" normalizeH="0" baseline="0" noProof="0">
              <a:ln>
                <a:noFill/>
              </a:ln>
              <a:solidFill>
                <a:prstClr val="white"/>
              </a:solidFill>
              <a:effectLst/>
              <a:uLnTx/>
              <a:uFillTx/>
              <a:latin typeface="Nunito Sans"/>
              <a:ea typeface="+mn-ea"/>
              <a:cs typeface="+mn-cs"/>
            </a:endParaRPr>
          </a:p>
        </p:txBody>
      </p:sp>
      <p:sp>
        <p:nvSpPr>
          <p:cNvPr id="8" name="Text Placeholder 7">
            <a:extLst>
              <a:ext uri="{FF2B5EF4-FFF2-40B4-BE49-F238E27FC236}">
                <a16:creationId xmlns:a16="http://schemas.microsoft.com/office/drawing/2014/main" id="{518141D4-914A-6FBD-0FCC-37AAD8B45811}"/>
              </a:ext>
            </a:extLst>
          </p:cNvPr>
          <p:cNvSpPr>
            <a:spLocks noGrp="1"/>
          </p:cNvSpPr>
          <p:nvPr>
            <p:ph type="body" sz="quarter" idx="13" hasCustomPrompt="1"/>
          </p:nvPr>
        </p:nvSpPr>
        <p:spPr>
          <a:xfrm>
            <a:off x="968820" y="4175760"/>
            <a:ext cx="3145980" cy="844567"/>
          </a:xfrm>
        </p:spPr>
        <p:txBody>
          <a:bodyPr lIns="0" tIns="0" rIns="0" bIns="0">
            <a:noAutofit/>
          </a:bodyPr>
          <a:lstStyle>
            <a:lvl1pPr marL="0" indent="0">
              <a:lnSpc>
                <a:spcPts val="1200"/>
              </a:lnSpc>
              <a:buNone/>
              <a:defRPr sz="788">
                <a:solidFill>
                  <a:schemeClr val="tx2"/>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11" name="Text Placeholder 16">
            <a:extLst>
              <a:ext uri="{FF2B5EF4-FFF2-40B4-BE49-F238E27FC236}">
                <a16:creationId xmlns:a16="http://schemas.microsoft.com/office/drawing/2014/main" id="{C95A5C4F-3B7B-00B8-5416-CD9E83FA6450}"/>
              </a:ext>
            </a:extLst>
          </p:cNvPr>
          <p:cNvSpPr>
            <a:spLocks noGrp="1"/>
          </p:cNvSpPr>
          <p:nvPr>
            <p:ph type="body" sz="quarter" idx="17" hasCustomPrompt="1"/>
          </p:nvPr>
        </p:nvSpPr>
        <p:spPr>
          <a:xfrm>
            <a:off x="968820" y="2539277"/>
            <a:ext cx="3145980" cy="323452"/>
          </a:xfrm>
        </p:spPr>
        <p:txBody>
          <a:bodyPr vert="horz" lIns="0" tIns="0" rIns="0" bIns="0" rtlCol="0" anchor="t" anchorCtr="0">
            <a:noAutofit/>
          </a:bodyPr>
          <a:lstStyle>
            <a:lvl1pPr marL="0" indent="0">
              <a:buNone/>
              <a:defRPr lang="en-GB" sz="1500" cap="none" baseline="0" dirty="0">
                <a:solidFill>
                  <a:schemeClr val="tx2"/>
                </a:solidFill>
                <a:latin typeface="+mj-lt"/>
                <a:ea typeface="+mj-ea"/>
                <a:cs typeface="+mj-cs"/>
              </a:defRPr>
            </a:lvl1pPr>
          </a:lstStyle>
          <a:p>
            <a:pPr marL="171446" lvl="0" indent="-171446">
              <a:spcBef>
                <a:spcPct val="0"/>
              </a:spcBef>
            </a:pPr>
            <a:r>
              <a:rPr lang="en-GB"/>
              <a:t>Heading</a:t>
            </a:r>
          </a:p>
        </p:txBody>
      </p:sp>
      <p:sp>
        <p:nvSpPr>
          <p:cNvPr id="14" name="Rectangle 13">
            <a:extLst>
              <a:ext uri="{FF2B5EF4-FFF2-40B4-BE49-F238E27FC236}">
                <a16:creationId xmlns:a16="http://schemas.microsoft.com/office/drawing/2014/main" id="{83C2BA5E-8B8A-C9FD-B2DB-43BF5F2899E1}"/>
              </a:ext>
            </a:extLst>
          </p:cNvPr>
          <p:cNvSpPr/>
          <p:nvPr userDrawn="1"/>
        </p:nvSpPr>
        <p:spPr>
          <a:xfrm>
            <a:off x="4674871" y="2269506"/>
            <a:ext cx="3663188" cy="3026395"/>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013" b="0" i="0" u="none" strike="noStrike" kern="1200" cap="none" spc="0" normalizeH="0" baseline="0" noProof="0">
              <a:ln>
                <a:noFill/>
              </a:ln>
              <a:solidFill>
                <a:prstClr val="white"/>
              </a:solidFill>
              <a:effectLst/>
              <a:uLnTx/>
              <a:uFillTx/>
              <a:latin typeface="Nunito Sans"/>
              <a:ea typeface="+mn-ea"/>
              <a:cs typeface="+mn-cs"/>
            </a:endParaRPr>
          </a:p>
        </p:txBody>
      </p:sp>
      <p:sp>
        <p:nvSpPr>
          <p:cNvPr id="16" name="Text Placeholder 7">
            <a:extLst>
              <a:ext uri="{FF2B5EF4-FFF2-40B4-BE49-F238E27FC236}">
                <a16:creationId xmlns:a16="http://schemas.microsoft.com/office/drawing/2014/main" id="{96829AD3-1A83-DDCF-1515-DEE381EE2D90}"/>
              </a:ext>
            </a:extLst>
          </p:cNvPr>
          <p:cNvSpPr>
            <a:spLocks noGrp="1"/>
          </p:cNvSpPr>
          <p:nvPr>
            <p:ph type="body" sz="quarter" idx="19" hasCustomPrompt="1"/>
          </p:nvPr>
        </p:nvSpPr>
        <p:spPr>
          <a:xfrm>
            <a:off x="4837749" y="4175760"/>
            <a:ext cx="3167195" cy="844567"/>
          </a:xfrm>
        </p:spPr>
        <p:txBody>
          <a:bodyPr lIns="0" tIns="0" rIns="0" bIns="0">
            <a:noAutofit/>
          </a:bodyPr>
          <a:lstStyle>
            <a:lvl1pPr marL="0" indent="0">
              <a:lnSpc>
                <a:spcPts val="1200"/>
              </a:lnSpc>
              <a:buNone/>
              <a:defRPr sz="788">
                <a:solidFill>
                  <a:schemeClr val="tx2"/>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17" name="Text Placeholder 16">
            <a:extLst>
              <a:ext uri="{FF2B5EF4-FFF2-40B4-BE49-F238E27FC236}">
                <a16:creationId xmlns:a16="http://schemas.microsoft.com/office/drawing/2014/main" id="{45C3ECA3-FB0D-F25E-E48B-93D8A0DE774C}"/>
              </a:ext>
            </a:extLst>
          </p:cNvPr>
          <p:cNvSpPr>
            <a:spLocks noGrp="1"/>
          </p:cNvSpPr>
          <p:nvPr>
            <p:ph type="body" sz="quarter" idx="20" hasCustomPrompt="1"/>
          </p:nvPr>
        </p:nvSpPr>
        <p:spPr>
          <a:xfrm>
            <a:off x="4837749" y="2539277"/>
            <a:ext cx="3167195" cy="323452"/>
          </a:xfrm>
        </p:spPr>
        <p:txBody>
          <a:bodyPr vert="horz" lIns="0" tIns="0" rIns="0" bIns="0" rtlCol="0" anchor="t" anchorCtr="0">
            <a:noAutofit/>
          </a:bodyPr>
          <a:lstStyle>
            <a:lvl1pPr marL="0" indent="0">
              <a:buNone/>
              <a:defRPr lang="en-GB" sz="1500" cap="none" baseline="0" dirty="0">
                <a:solidFill>
                  <a:schemeClr val="tx2"/>
                </a:solidFill>
                <a:latin typeface="+mj-lt"/>
                <a:ea typeface="+mj-ea"/>
                <a:cs typeface="+mj-cs"/>
              </a:defRPr>
            </a:lvl1pPr>
          </a:lstStyle>
          <a:p>
            <a:pPr marL="171446" lvl="0" indent="-171446">
              <a:spcBef>
                <a:spcPct val="0"/>
              </a:spcBef>
            </a:pPr>
            <a:r>
              <a:rPr lang="en-GB"/>
              <a:t>Heading</a:t>
            </a:r>
          </a:p>
        </p:txBody>
      </p:sp>
    </p:spTree>
    <p:extLst>
      <p:ext uri="{BB962C8B-B14F-4D97-AF65-F5344CB8AC3E}">
        <p14:creationId xmlns:p14="http://schemas.microsoft.com/office/powerpoint/2010/main" val="844180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anim calcmode="lin" valueType="num">
                                      <p:cBhvr>
                                        <p:cTn id="8" dur="750" fill="hold"/>
                                        <p:tgtEl>
                                          <p:spTgt spid="2"/>
                                        </p:tgtEl>
                                        <p:attrNameLst>
                                          <p:attrName>ppt_x</p:attrName>
                                        </p:attrNameLst>
                                      </p:cBhvr>
                                      <p:tavLst>
                                        <p:tav tm="0">
                                          <p:val>
                                            <p:strVal val="#ppt_x"/>
                                          </p:val>
                                        </p:tav>
                                        <p:tav tm="100000">
                                          <p:val>
                                            <p:strVal val="#ppt_x"/>
                                          </p:val>
                                        </p:tav>
                                      </p:tavLst>
                                    </p:anim>
                                    <p:anim calcmode="lin" valueType="num">
                                      <p:cBhvr>
                                        <p:cTn id="9" dur="75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750"/>
                            </p:stCondLst>
                            <p:childTnLst>
                              <p:par>
                                <p:cTn id="11" presetID="42" presetClass="entr" presetSubtype="0" fill="hold" grpId="0" nodeType="after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animEffect transition="in" filter="fade">
                                      <p:cBhvr>
                                        <p:cTn id="13" dur="750"/>
                                        <p:tgtEl>
                                          <p:spTgt spid="11">
                                            <p:txEl>
                                              <p:pRg st="0" end="0"/>
                                            </p:txEl>
                                          </p:spTgt>
                                        </p:tgtEl>
                                      </p:cBhvr>
                                    </p:animEffect>
                                    <p:anim calcmode="lin" valueType="num">
                                      <p:cBhvr>
                                        <p:cTn id="14" dur="75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15" dur="750" fill="hold"/>
                                        <p:tgtEl>
                                          <p:spTgt spid="11">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750"/>
                                        <p:tgtEl>
                                          <p:spTgt spid="10"/>
                                        </p:tgtEl>
                                      </p:cBhvr>
                                    </p:animEffect>
                                    <p:anim calcmode="lin" valueType="num">
                                      <p:cBhvr>
                                        <p:cTn id="19" dur="750" fill="hold"/>
                                        <p:tgtEl>
                                          <p:spTgt spid="10"/>
                                        </p:tgtEl>
                                        <p:attrNameLst>
                                          <p:attrName>ppt_x</p:attrName>
                                        </p:attrNameLst>
                                      </p:cBhvr>
                                      <p:tavLst>
                                        <p:tav tm="0">
                                          <p:val>
                                            <p:strVal val="#ppt_x"/>
                                          </p:val>
                                        </p:tav>
                                        <p:tav tm="100000">
                                          <p:val>
                                            <p:strVal val="#ppt_x"/>
                                          </p:val>
                                        </p:tav>
                                      </p:tavLst>
                                    </p:anim>
                                    <p:anim calcmode="lin" valueType="num">
                                      <p:cBhvr>
                                        <p:cTn id="20" dur="750" fill="hold"/>
                                        <p:tgtEl>
                                          <p:spTgt spid="10"/>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250"/>
                                  </p:stCondLst>
                                  <p:childTnLst>
                                    <p:set>
                                      <p:cBhvr>
                                        <p:cTn id="22" dur="1" fill="hold">
                                          <p:stCondLst>
                                            <p:cond delay="0"/>
                                          </p:stCondLst>
                                        </p:cTn>
                                        <p:tgtEl>
                                          <p:spTgt spid="8">
                                            <p:txEl>
                                              <p:pRg st="0" end="0"/>
                                            </p:txEl>
                                          </p:spTgt>
                                        </p:tgtEl>
                                        <p:attrNameLst>
                                          <p:attrName>style.visibility</p:attrName>
                                        </p:attrNameLst>
                                      </p:cBhvr>
                                      <p:to>
                                        <p:strVal val="visible"/>
                                      </p:to>
                                    </p:set>
                                    <p:animEffect transition="in" filter="fade">
                                      <p:cBhvr>
                                        <p:cTn id="23" dur="750"/>
                                        <p:tgtEl>
                                          <p:spTgt spid="8">
                                            <p:txEl>
                                              <p:pRg st="0" end="0"/>
                                            </p:txEl>
                                          </p:spTgt>
                                        </p:tgtEl>
                                      </p:cBhvr>
                                    </p:animEffect>
                                    <p:anim calcmode="lin" valueType="num">
                                      <p:cBhvr>
                                        <p:cTn id="24" dur="75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5" dur="75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26" fill="hold">
                            <p:stCondLst>
                              <p:cond delay="1750"/>
                            </p:stCondLst>
                            <p:childTnLst>
                              <p:par>
                                <p:cTn id="27" presetID="42" presetClass="entr" presetSubtype="0" fill="hold" grpId="0" nodeType="afterEffect">
                                  <p:stCondLst>
                                    <p:cond delay="0"/>
                                  </p:stCondLst>
                                  <p:childTnLst>
                                    <p:set>
                                      <p:cBhvr>
                                        <p:cTn id="28" dur="1" fill="hold">
                                          <p:stCondLst>
                                            <p:cond delay="0"/>
                                          </p:stCondLst>
                                        </p:cTn>
                                        <p:tgtEl>
                                          <p:spTgt spid="17">
                                            <p:txEl>
                                              <p:pRg st="0" end="0"/>
                                            </p:txEl>
                                          </p:spTgt>
                                        </p:tgtEl>
                                        <p:attrNameLst>
                                          <p:attrName>style.visibility</p:attrName>
                                        </p:attrNameLst>
                                      </p:cBhvr>
                                      <p:to>
                                        <p:strVal val="visible"/>
                                      </p:to>
                                    </p:set>
                                    <p:animEffect transition="in" filter="fade">
                                      <p:cBhvr>
                                        <p:cTn id="29" dur="750"/>
                                        <p:tgtEl>
                                          <p:spTgt spid="17">
                                            <p:txEl>
                                              <p:pRg st="0" end="0"/>
                                            </p:txEl>
                                          </p:spTgt>
                                        </p:tgtEl>
                                      </p:cBhvr>
                                    </p:animEffect>
                                    <p:anim calcmode="lin" valueType="num">
                                      <p:cBhvr>
                                        <p:cTn id="30" dur="75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31" dur="750" fill="hold"/>
                                        <p:tgtEl>
                                          <p:spTgt spid="17">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750"/>
                                        <p:tgtEl>
                                          <p:spTgt spid="14"/>
                                        </p:tgtEl>
                                      </p:cBhvr>
                                    </p:animEffect>
                                    <p:anim calcmode="lin" valueType="num">
                                      <p:cBhvr>
                                        <p:cTn id="35" dur="750" fill="hold"/>
                                        <p:tgtEl>
                                          <p:spTgt spid="14"/>
                                        </p:tgtEl>
                                        <p:attrNameLst>
                                          <p:attrName>ppt_x</p:attrName>
                                        </p:attrNameLst>
                                      </p:cBhvr>
                                      <p:tavLst>
                                        <p:tav tm="0">
                                          <p:val>
                                            <p:strVal val="#ppt_x"/>
                                          </p:val>
                                        </p:tav>
                                        <p:tav tm="100000">
                                          <p:val>
                                            <p:strVal val="#ppt_x"/>
                                          </p:val>
                                        </p:tav>
                                      </p:tavLst>
                                    </p:anim>
                                    <p:anim calcmode="lin" valueType="num">
                                      <p:cBhvr>
                                        <p:cTn id="36" dur="750" fill="hold"/>
                                        <p:tgtEl>
                                          <p:spTgt spid="14"/>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250"/>
                                  </p:stCondLst>
                                  <p:childTnLst>
                                    <p:set>
                                      <p:cBhvr>
                                        <p:cTn id="38" dur="1" fill="hold">
                                          <p:stCondLst>
                                            <p:cond delay="0"/>
                                          </p:stCondLst>
                                        </p:cTn>
                                        <p:tgtEl>
                                          <p:spTgt spid="16">
                                            <p:txEl>
                                              <p:pRg st="0" end="0"/>
                                            </p:txEl>
                                          </p:spTgt>
                                        </p:tgtEl>
                                        <p:attrNameLst>
                                          <p:attrName>style.visibility</p:attrName>
                                        </p:attrNameLst>
                                      </p:cBhvr>
                                      <p:to>
                                        <p:strVal val="visible"/>
                                      </p:to>
                                    </p:set>
                                    <p:animEffect transition="in" filter="fade">
                                      <p:cBhvr>
                                        <p:cTn id="39" dur="750"/>
                                        <p:tgtEl>
                                          <p:spTgt spid="16">
                                            <p:txEl>
                                              <p:pRg st="0" end="0"/>
                                            </p:txEl>
                                          </p:spTgt>
                                        </p:tgtEl>
                                      </p:cBhvr>
                                    </p:animEffect>
                                    <p:anim calcmode="lin" valueType="num">
                                      <p:cBhvr>
                                        <p:cTn id="40" dur="75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41" dur="75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animBg="1"/>
      <p:bldP spid="8" grpId="0" build="p">
        <p:tmplLst>
          <p:tmpl lvl="1">
            <p:tnLst>
              <p:par>
                <p:cTn presetID="42" presetClass="entr" presetSubtype="0" fill="hold" nodeType="withEffect">
                  <p:stCondLst>
                    <p:cond delay="250"/>
                  </p:stCondLst>
                  <p:childTnLst>
                    <p:set>
                      <p:cBhvr>
                        <p:cTn dur="1" fill="hold">
                          <p:stCondLst>
                            <p:cond delay="0"/>
                          </p:stCondLst>
                        </p:cTn>
                        <p:tgtEl>
                          <p:spTgt spid="8"/>
                        </p:tgtEl>
                        <p:attrNameLst>
                          <p:attrName>style.visibility</p:attrName>
                        </p:attrNameLst>
                      </p:cBhvr>
                      <p:to>
                        <p:strVal val="visible"/>
                      </p:to>
                    </p:set>
                    <p:animEffect transition="in" filter="fade">
                      <p:cBhvr>
                        <p:cTn dur="750"/>
                        <p:tgtEl>
                          <p:spTgt spid="8"/>
                        </p:tgtEl>
                      </p:cBhvr>
                    </p:animEffect>
                    <p:anim calcmode="lin" valueType="num">
                      <p:cBhvr>
                        <p:cTn dur="750" fill="hold"/>
                        <p:tgtEl>
                          <p:spTgt spid="8"/>
                        </p:tgtEl>
                        <p:attrNameLst>
                          <p:attrName>ppt_x</p:attrName>
                        </p:attrNameLst>
                      </p:cBhvr>
                      <p:tavLst>
                        <p:tav tm="0">
                          <p:val>
                            <p:strVal val="#ppt_x"/>
                          </p:val>
                        </p:tav>
                        <p:tav tm="100000">
                          <p:val>
                            <p:strVal val="#ppt_x"/>
                          </p:val>
                        </p:tav>
                      </p:tavLst>
                    </p:anim>
                    <p:anim calcmode="lin" valueType="num">
                      <p:cBhvr>
                        <p:cTn dur="750" fill="hold"/>
                        <p:tgtEl>
                          <p:spTgt spid="8"/>
                        </p:tgtEl>
                        <p:attrNameLst>
                          <p:attrName>ppt_y</p:attrName>
                        </p:attrNameLst>
                      </p:cBhvr>
                      <p:tavLst>
                        <p:tav tm="0">
                          <p:val>
                            <p:strVal val="#ppt_y+.1"/>
                          </p:val>
                        </p:tav>
                        <p:tav tm="100000">
                          <p:val>
                            <p:strVal val="#ppt_y"/>
                          </p:val>
                        </p:tav>
                      </p:tavLst>
                    </p:anim>
                  </p:childTnLst>
                </p:cTn>
              </p:par>
            </p:tnLst>
          </p:tmpl>
        </p:tmplLst>
      </p:bldP>
      <p:bldP spid="11" grpId="0" build="p">
        <p:tmplLst>
          <p:tmpl lvl="1">
            <p:tnLst>
              <p:par>
                <p:cTn presetID="42" presetClass="entr" presetSubtype="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750"/>
                        <p:tgtEl>
                          <p:spTgt spid="11"/>
                        </p:tgtEl>
                      </p:cBhvr>
                    </p:animEffect>
                    <p:anim calcmode="lin" valueType="num">
                      <p:cBhvr>
                        <p:cTn dur="750" fill="hold"/>
                        <p:tgtEl>
                          <p:spTgt spid="11"/>
                        </p:tgtEl>
                        <p:attrNameLst>
                          <p:attrName>ppt_x</p:attrName>
                        </p:attrNameLst>
                      </p:cBhvr>
                      <p:tavLst>
                        <p:tav tm="0">
                          <p:val>
                            <p:strVal val="#ppt_x"/>
                          </p:val>
                        </p:tav>
                        <p:tav tm="100000">
                          <p:val>
                            <p:strVal val="#ppt_x"/>
                          </p:val>
                        </p:tav>
                      </p:tavLst>
                    </p:anim>
                    <p:anim calcmode="lin" valueType="num">
                      <p:cBhvr>
                        <p:cTn dur="750" fill="hold"/>
                        <p:tgtEl>
                          <p:spTgt spid="11"/>
                        </p:tgtEl>
                        <p:attrNameLst>
                          <p:attrName>ppt_y</p:attrName>
                        </p:attrNameLst>
                      </p:cBhvr>
                      <p:tavLst>
                        <p:tav tm="0">
                          <p:val>
                            <p:strVal val="#ppt_y+.1"/>
                          </p:val>
                        </p:tav>
                        <p:tav tm="100000">
                          <p:val>
                            <p:strVal val="#ppt_y"/>
                          </p:val>
                        </p:tav>
                      </p:tavLst>
                    </p:anim>
                  </p:childTnLst>
                </p:cTn>
              </p:par>
            </p:tnLst>
          </p:tmpl>
        </p:tmplLst>
      </p:bldP>
      <p:bldP spid="14" grpId="0" animBg="1"/>
      <p:bldP spid="16" grpId="0" build="p">
        <p:tmplLst>
          <p:tmpl lvl="1">
            <p:tnLst>
              <p:par>
                <p:cTn presetID="42"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750"/>
                        <p:tgtEl>
                          <p:spTgt spid="16"/>
                        </p:tgtEl>
                      </p:cBhvr>
                    </p:animEffect>
                    <p:anim calcmode="lin" valueType="num">
                      <p:cBhvr>
                        <p:cTn dur="750" fill="hold"/>
                        <p:tgtEl>
                          <p:spTgt spid="16"/>
                        </p:tgtEl>
                        <p:attrNameLst>
                          <p:attrName>ppt_x</p:attrName>
                        </p:attrNameLst>
                      </p:cBhvr>
                      <p:tavLst>
                        <p:tav tm="0">
                          <p:val>
                            <p:strVal val="#ppt_x"/>
                          </p:val>
                        </p:tav>
                        <p:tav tm="100000">
                          <p:val>
                            <p:strVal val="#ppt_x"/>
                          </p:val>
                        </p:tav>
                      </p:tavLst>
                    </p:anim>
                    <p:anim calcmode="lin" valueType="num">
                      <p:cBhvr>
                        <p:cTn dur="750" fill="hold"/>
                        <p:tgtEl>
                          <p:spTgt spid="16"/>
                        </p:tgtEl>
                        <p:attrNameLst>
                          <p:attrName>ppt_y</p:attrName>
                        </p:attrNameLst>
                      </p:cBhvr>
                      <p:tavLst>
                        <p:tav tm="0">
                          <p:val>
                            <p:strVal val="#ppt_y+.1"/>
                          </p:val>
                        </p:tav>
                        <p:tav tm="100000">
                          <p:val>
                            <p:strVal val="#ppt_y"/>
                          </p:val>
                        </p:tav>
                      </p:tavLst>
                    </p:anim>
                  </p:childTnLst>
                </p:cTn>
              </p:par>
            </p:tnLst>
          </p:tmpl>
        </p:tmplLst>
      </p:bldP>
      <p:bldP spid="17" grpId="0" build="p">
        <p:tmplLst>
          <p:tmpl lvl="1">
            <p:tnLst>
              <p:par>
                <p:cTn presetID="42" presetClass="entr" presetSubtype="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750"/>
                        <p:tgtEl>
                          <p:spTgt spid="17"/>
                        </p:tgtEl>
                      </p:cBhvr>
                    </p:animEffect>
                    <p:anim calcmode="lin" valueType="num">
                      <p:cBhvr>
                        <p:cTn dur="750" fill="hold"/>
                        <p:tgtEl>
                          <p:spTgt spid="17"/>
                        </p:tgtEl>
                        <p:attrNameLst>
                          <p:attrName>ppt_x</p:attrName>
                        </p:attrNameLst>
                      </p:cBhvr>
                      <p:tavLst>
                        <p:tav tm="0">
                          <p:val>
                            <p:strVal val="#ppt_x"/>
                          </p:val>
                        </p:tav>
                        <p:tav tm="100000">
                          <p:val>
                            <p:strVal val="#ppt_x"/>
                          </p:val>
                        </p:tav>
                      </p:tavLst>
                    </p:anim>
                    <p:anim calcmode="lin" valueType="num">
                      <p:cBhvr>
                        <p:cTn dur="750" fill="hold"/>
                        <p:tgtEl>
                          <p:spTgt spid="17"/>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7_Title Slide">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FE7EDF6-8904-C6C5-02C5-E9AEFEB4A443}"/>
              </a:ext>
            </a:extLst>
          </p:cNvPr>
          <p:cNvSpPr/>
          <p:nvPr userDrawn="1"/>
        </p:nvSpPr>
        <p:spPr>
          <a:xfrm>
            <a:off x="547212" y="802957"/>
            <a:ext cx="2943224" cy="5252085"/>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Nunito Sans"/>
              <a:ea typeface="+mn-ea"/>
              <a:cs typeface="+mn-cs"/>
            </a:endParaRPr>
          </a:p>
        </p:txBody>
      </p:sp>
      <p:sp>
        <p:nvSpPr>
          <p:cNvPr id="2" name="Title 1">
            <a:extLst>
              <a:ext uri="{FF2B5EF4-FFF2-40B4-BE49-F238E27FC236}">
                <a16:creationId xmlns:a16="http://schemas.microsoft.com/office/drawing/2014/main" id="{70CD03BD-7E56-A6D5-CACF-DD515B099B9A}"/>
              </a:ext>
            </a:extLst>
          </p:cNvPr>
          <p:cNvSpPr>
            <a:spLocks noGrp="1"/>
          </p:cNvSpPr>
          <p:nvPr>
            <p:ph type="ctrTitle" hasCustomPrompt="1"/>
          </p:nvPr>
        </p:nvSpPr>
        <p:spPr>
          <a:xfrm>
            <a:off x="4460306" y="2076450"/>
            <a:ext cx="2583933" cy="491396"/>
          </a:xfrm>
        </p:spPr>
        <p:txBody>
          <a:bodyPr lIns="0" tIns="0" rIns="0" bIns="0" anchor="t" anchorCtr="0">
            <a:noAutofit/>
          </a:bodyPr>
          <a:lstStyle>
            <a:lvl1pPr algn="l">
              <a:defRPr sz="2400" b="0" cap="none" baseline="0">
                <a:solidFill>
                  <a:schemeClr val="accent2"/>
                </a:solidFill>
                <a:latin typeface="+mj-lt"/>
              </a:defRPr>
            </a:lvl1pPr>
          </a:lstStyle>
          <a:p>
            <a:r>
              <a:rPr lang="en-GB"/>
              <a:t>Title Slide</a:t>
            </a:r>
          </a:p>
        </p:txBody>
      </p:sp>
      <p:sp>
        <p:nvSpPr>
          <p:cNvPr id="8" name="Text Placeholder 7">
            <a:extLst>
              <a:ext uri="{FF2B5EF4-FFF2-40B4-BE49-F238E27FC236}">
                <a16:creationId xmlns:a16="http://schemas.microsoft.com/office/drawing/2014/main" id="{36DB1C01-BE7E-15A0-2411-C2D9973D0B56}"/>
              </a:ext>
            </a:extLst>
          </p:cNvPr>
          <p:cNvSpPr>
            <a:spLocks noGrp="1"/>
          </p:cNvSpPr>
          <p:nvPr>
            <p:ph type="body" sz="quarter" idx="13" hasCustomPrompt="1"/>
          </p:nvPr>
        </p:nvSpPr>
        <p:spPr>
          <a:xfrm>
            <a:off x="4460306" y="3455670"/>
            <a:ext cx="2583933" cy="1985907"/>
          </a:xfrm>
        </p:spPr>
        <p:txBody>
          <a:bodyPr lIns="0" tIns="0" rIns="0" bIns="0">
            <a:noAutofit/>
          </a:bodyPr>
          <a:lstStyle>
            <a:lvl1pPr marL="0" indent="0">
              <a:lnSpc>
                <a:spcPts val="1200"/>
              </a:lnSpc>
              <a:buNone/>
              <a:defRPr sz="900">
                <a:solidFill>
                  <a:schemeClr val="accent1"/>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Ut </a:t>
            </a:r>
            <a:r>
              <a:rPr lang="en-GB" err="1"/>
              <a:t>wisi</a:t>
            </a:r>
            <a:r>
              <a:rPr lang="en-GB"/>
              <a:t> </a:t>
            </a:r>
            <a:r>
              <a:rPr lang="en-GB" err="1"/>
              <a:t>enim</a:t>
            </a:r>
            <a:r>
              <a:rPr lang="en-GB"/>
              <a:t> ad minim </a:t>
            </a:r>
            <a:r>
              <a:rPr lang="en-GB" err="1"/>
              <a:t>veniam</a:t>
            </a:r>
            <a:r>
              <a:rPr lang="en-GB"/>
              <a:t>, </a:t>
            </a:r>
            <a:r>
              <a:rPr lang="en-GB" err="1"/>
              <a:t>quis</a:t>
            </a:r>
            <a:r>
              <a:rPr lang="en-GB"/>
              <a:t> </a:t>
            </a:r>
            <a:r>
              <a:rPr lang="en-GB" err="1"/>
              <a:t>nostrud</a:t>
            </a:r>
            <a:r>
              <a:rPr lang="en-GB"/>
              <a:t> </a:t>
            </a:r>
            <a:r>
              <a:rPr lang="en-GB" err="1"/>
              <a:t>exerci</a:t>
            </a:r>
            <a:r>
              <a:rPr lang="en-GB"/>
              <a:t> </a:t>
            </a:r>
            <a:r>
              <a:rPr lang="en-GB" err="1"/>
              <a:t>tation</a:t>
            </a:r>
            <a:r>
              <a:rPr lang="en-GB"/>
              <a:t> </a:t>
            </a:r>
            <a:r>
              <a:rPr lang="en-GB" err="1"/>
              <a:t>ullamcorper</a:t>
            </a:r>
            <a:r>
              <a:rPr lang="en-GB"/>
              <a:t> </a:t>
            </a:r>
            <a:r>
              <a:rPr lang="en-GB" err="1"/>
              <a:t>suscipit</a:t>
            </a:r>
            <a:r>
              <a:rPr lang="en-GB"/>
              <a:t> </a:t>
            </a:r>
            <a:r>
              <a:rPr lang="en-GB" err="1"/>
              <a:t>lobortis</a:t>
            </a:r>
            <a:r>
              <a:rPr lang="en-GB"/>
              <a:t> </a:t>
            </a:r>
            <a:r>
              <a:rPr lang="en-GB" err="1"/>
              <a:t>nisl</a:t>
            </a:r>
            <a:r>
              <a:rPr lang="en-GB"/>
              <a:t> </a:t>
            </a:r>
            <a:r>
              <a:rPr lang="en-GB" err="1"/>
              <a:t>ut</a:t>
            </a:r>
            <a:r>
              <a:rPr lang="en-GB"/>
              <a:t> </a:t>
            </a:r>
            <a:r>
              <a:rPr lang="en-GB" err="1"/>
              <a:t>aliquip</a:t>
            </a:r>
            <a:r>
              <a:rPr lang="en-GB"/>
              <a:t> ex </a:t>
            </a:r>
            <a:r>
              <a:rPr lang="en-GB" err="1"/>
              <a:t>ea</a:t>
            </a:r>
            <a:r>
              <a:rPr lang="en-GB"/>
              <a:t> </a:t>
            </a:r>
            <a:r>
              <a:rPr lang="en-GB" err="1"/>
              <a:t>commodo</a:t>
            </a:r>
            <a:r>
              <a:rPr lang="en-GB"/>
              <a:t> </a:t>
            </a:r>
            <a:r>
              <a:rPr lang="en-GB" err="1"/>
              <a:t>consequat</a:t>
            </a:r>
            <a:r>
              <a:rPr lang="en-GB"/>
              <a:t>.</a:t>
            </a:r>
          </a:p>
        </p:txBody>
      </p:sp>
      <p:sp>
        <p:nvSpPr>
          <p:cNvPr id="11" name="Picture Placeholder 10">
            <a:extLst>
              <a:ext uri="{FF2B5EF4-FFF2-40B4-BE49-F238E27FC236}">
                <a16:creationId xmlns:a16="http://schemas.microsoft.com/office/drawing/2014/main" id="{06EB736E-EC57-139C-17E0-27523CF1C4D9}"/>
              </a:ext>
            </a:extLst>
          </p:cNvPr>
          <p:cNvSpPr>
            <a:spLocks noGrp="1"/>
          </p:cNvSpPr>
          <p:nvPr>
            <p:ph type="pic" sz="quarter" idx="14"/>
          </p:nvPr>
        </p:nvSpPr>
        <p:spPr>
          <a:xfrm>
            <a:off x="1050132" y="1416424"/>
            <a:ext cx="3024664" cy="4025153"/>
          </a:xfrm>
        </p:spPr>
        <p:txBody>
          <a:bodyPr/>
          <a:lstStyle/>
          <a:p>
            <a:endParaRPr lang="en-GB"/>
          </a:p>
        </p:txBody>
      </p:sp>
      <p:sp>
        <p:nvSpPr>
          <p:cNvPr id="3" name="Date Placeholder 2">
            <a:extLst>
              <a:ext uri="{FF2B5EF4-FFF2-40B4-BE49-F238E27FC236}">
                <a16:creationId xmlns:a16="http://schemas.microsoft.com/office/drawing/2014/main" id="{86518375-57D9-95BC-8EA1-AECEE0960D2A}"/>
              </a:ext>
            </a:extLst>
          </p:cNvPr>
          <p:cNvSpPr>
            <a:spLocks noGrp="1"/>
          </p:cNvSpPr>
          <p:nvPr>
            <p:ph type="dt" sz="half" idx="15"/>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9" name="Footer Placeholder 8">
            <a:extLst>
              <a:ext uri="{FF2B5EF4-FFF2-40B4-BE49-F238E27FC236}">
                <a16:creationId xmlns:a16="http://schemas.microsoft.com/office/drawing/2014/main" id="{08274A1F-74C4-74E8-5A0E-3BBBA38CEDDE}"/>
              </a:ext>
            </a:extLst>
          </p:cNvPr>
          <p:cNvSpPr>
            <a:spLocks noGrp="1"/>
          </p:cNvSpPr>
          <p:nvPr>
            <p:ph type="ftr" sz="quarter" idx="16"/>
          </p:nvPr>
        </p:nvSpPr>
        <p:spPr/>
        <p:txBody>
          <a:bodyPr/>
          <a:lstStyle/>
          <a:p>
            <a:pPr defTabSz="685783"/>
            <a:r>
              <a:rPr lang="en-GB">
                <a:solidFill>
                  <a:srgbClr val="FFF6F2"/>
                </a:solidFill>
              </a:rPr>
              <a:t>Presentation Title</a:t>
            </a:r>
          </a:p>
        </p:txBody>
      </p:sp>
      <p:sp>
        <p:nvSpPr>
          <p:cNvPr id="10" name="Slide Number Placeholder 9">
            <a:extLst>
              <a:ext uri="{FF2B5EF4-FFF2-40B4-BE49-F238E27FC236}">
                <a16:creationId xmlns:a16="http://schemas.microsoft.com/office/drawing/2014/main" id="{989AB099-1D48-B87B-E777-F5573E4D3F8C}"/>
              </a:ext>
            </a:extLst>
          </p:cNvPr>
          <p:cNvSpPr>
            <a:spLocks noGrp="1"/>
          </p:cNvSpPr>
          <p:nvPr>
            <p:ph type="sldNum" sz="quarter" idx="17"/>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
        <p:nvSpPr>
          <p:cNvPr id="12" name="Text Placeholder 7">
            <a:extLst>
              <a:ext uri="{FF2B5EF4-FFF2-40B4-BE49-F238E27FC236}">
                <a16:creationId xmlns:a16="http://schemas.microsoft.com/office/drawing/2014/main" id="{150C41B5-B770-7C84-07AC-C133DF1748FC}"/>
              </a:ext>
            </a:extLst>
          </p:cNvPr>
          <p:cNvSpPr>
            <a:spLocks noGrp="1"/>
          </p:cNvSpPr>
          <p:nvPr>
            <p:ph type="body" sz="quarter" idx="18" hasCustomPrompt="1"/>
          </p:nvPr>
        </p:nvSpPr>
        <p:spPr>
          <a:xfrm>
            <a:off x="4460306" y="2766060"/>
            <a:ext cx="2583933" cy="491397"/>
          </a:xfrm>
        </p:spPr>
        <p:txBody>
          <a:bodyPr lIns="0" tIns="0" rIns="0" bIns="0">
            <a:noAutofit/>
          </a:bodyPr>
          <a:lstStyle>
            <a:lvl1pPr marL="0" indent="0">
              <a:lnSpc>
                <a:spcPct val="100000"/>
              </a:lnSpc>
              <a:spcBef>
                <a:spcPts val="0"/>
              </a:spcBef>
              <a:buNone/>
              <a:defRPr sz="1200" b="0">
                <a:solidFill>
                  <a:schemeClr val="accent1"/>
                </a:solidFill>
                <a:latin typeface="+mj-lt"/>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endParaRPr lang="en-GB"/>
          </a:p>
        </p:txBody>
      </p:sp>
    </p:spTree>
    <p:extLst>
      <p:ext uri="{BB962C8B-B14F-4D97-AF65-F5344CB8AC3E}">
        <p14:creationId xmlns:p14="http://schemas.microsoft.com/office/powerpoint/2010/main" val="1491905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25000" decel="75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1+#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accel="25000" decel="75000" fill="hold" grpId="0" nodeType="withEffect">
                                  <p:stCondLst>
                                    <p:cond delay="25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1000" fill="hold"/>
                                        <p:tgtEl>
                                          <p:spTgt spid="12"/>
                                        </p:tgtEl>
                                        <p:attrNameLst>
                                          <p:attrName>ppt_x</p:attrName>
                                        </p:attrNameLst>
                                      </p:cBhvr>
                                      <p:tavLst>
                                        <p:tav tm="0">
                                          <p:val>
                                            <p:strVal val="1+#ppt_w/2"/>
                                          </p:val>
                                        </p:tav>
                                        <p:tav tm="100000">
                                          <p:val>
                                            <p:strVal val="#ppt_x"/>
                                          </p:val>
                                        </p:tav>
                                      </p:tavLst>
                                    </p:anim>
                                    <p:anim calcmode="lin" valueType="num">
                                      <p:cBhvr additive="base">
                                        <p:cTn id="12" dur="1000" fill="hold"/>
                                        <p:tgtEl>
                                          <p:spTgt spid="12"/>
                                        </p:tgtEl>
                                        <p:attrNameLst>
                                          <p:attrName>ppt_y</p:attrName>
                                        </p:attrNameLst>
                                      </p:cBhvr>
                                      <p:tavLst>
                                        <p:tav tm="0">
                                          <p:val>
                                            <p:strVal val="#ppt_y"/>
                                          </p:val>
                                        </p:tav>
                                        <p:tav tm="100000">
                                          <p:val>
                                            <p:strVal val="#ppt_y"/>
                                          </p:val>
                                        </p:tav>
                                      </p:tavLst>
                                    </p:anim>
                                  </p:childTnLst>
                                </p:cTn>
                              </p:par>
                              <p:par>
                                <p:cTn id="13" presetID="2" presetClass="entr" presetSubtype="2" accel="25000" decel="75000" fill="hold" grpId="0" nodeType="withEffect">
                                  <p:stCondLst>
                                    <p:cond delay="50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1000" fill="hold"/>
                                        <p:tgtEl>
                                          <p:spTgt spid="8"/>
                                        </p:tgtEl>
                                        <p:attrNameLst>
                                          <p:attrName>ppt_x</p:attrName>
                                        </p:attrNameLst>
                                      </p:cBhvr>
                                      <p:tavLst>
                                        <p:tav tm="0">
                                          <p:val>
                                            <p:strVal val="1+#ppt_w/2"/>
                                          </p:val>
                                        </p:tav>
                                        <p:tav tm="100000">
                                          <p:val>
                                            <p:strVal val="#ppt_x"/>
                                          </p:val>
                                        </p:tav>
                                      </p:tavLst>
                                    </p:anim>
                                    <p:anim calcmode="lin" valueType="num">
                                      <p:cBhvr additive="base">
                                        <p:cTn id="16" dur="1000" fill="hold"/>
                                        <p:tgtEl>
                                          <p:spTgt spid="8"/>
                                        </p:tgtEl>
                                        <p:attrNameLst>
                                          <p:attrName>ppt_y</p:attrName>
                                        </p:attrNameLst>
                                      </p:cBhvr>
                                      <p:tavLst>
                                        <p:tav tm="0">
                                          <p:val>
                                            <p:strVal val="#ppt_y"/>
                                          </p:val>
                                        </p:tav>
                                        <p:tav tm="100000">
                                          <p:val>
                                            <p:strVal val="#ppt_y"/>
                                          </p:val>
                                        </p:tav>
                                      </p:tavLst>
                                    </p:anim>
                                  </p:childTnLst>
                                </p:cTn>
                              </p:par>
                              <p:par>
                                <p:cTn id="17" presetID="2" presetClass="entr" presetSubtype="8" accel="25000" decel="7500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1000" fill="hold"/>
                                        <p:tgtEl>
                                          <p:spTgt spid="7"/>
                                        </p:tgtEl>
                                        <p:attrNameLst>
                                          <p:attrName>ppt_x</p:attrName>
                                        </p:attrNameLst>
                                      </p:cBhvr>
                                      <p:tavLst>
                                        <p:tav tm="0">
                                          <p:val>
                                            <p:strVal val="0-#ppt_w/2"/>
                                          </p:val>
                                        </p:tav>
                                        <p:tav tm="100000">
                                          <p:val>
                                            <p:strVal val="#ppt_x"/>
                                          </p:val>
                                        </p:tav>
                                      </p:tavLst>
                                    </p:anim>
                                    <p:anim calcmode="lin" valueType="num">
                                      <p:cBhvr additive="base">
                                        <p:cTn id="20" dur="1000" fill="hold"/>
                                        <p:tgtEl>
                                          <p:spTgt spid="7"/>
                                        </p:tgtEl>
                                        <p:attrNameLst>
                                          <p:attrName>ppt_y</p:attrName>
                                        </p:attrNameLst>
                                      </p:cBhvr>
                                      <p:tavLst>
                                        <p:tav tm="0">
                                          <p:val>
                                            <p:strVal val="#ppt_y"/>
                                          </p:val>
                                        </p:tav>
                                        <p:tav tm="100000">
                                          <p:val>
                                            <p:strVal val="#ppt_y"/>
                                          </p:val>
                                        </p:tav>
                                      </p:tavLst>
                                    </p:anim>
                                  </p:childTnLst>
                                </p:cTn>
                              </p:par>
                              <p:par>
                                <p:cTn id="21" presetID="2" presetClass="entr" presetSubtype="8" accel="25000" decel="75000" fill="hold" grpId="0" nodeType="withEffect" nodePh="1">
                                  <p:stCondLst>
                                    <p:cond delay="0"/>
                                  </p:stCondLst>
                                  <p:endCondLst>
                                    <p:cond evt="begin" delay="0">
                                      <p:tn val="21"/>
                                    </p:cond>
                                  </p:end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1000" fill="hold"/>
                                        <p:tgtEl>
                                          <p:spTgt spid="11"/>
                                        </p:tgtEl>
                                        <p:attrNameLst>
                                          <p:attrName>ppt_x</p:attrName>
                                        </p:attrNameLst>
                                      </p:cBhvr>
                                      <p:tavLst>
                                        <p:tav tm="0">
                                          <p:val>
                                            <p:strVal val="0-#ppt_w/2"/>
                                          </p:val>
                                        </p:tav>
                                        <p:tav tm="100000">
                                          <p:val>
                                            <p:strVal val="#ppt_x"/>
                                          </p:val>
                                        </p:tav>
                                      </p:tavLst>
                                    </p:anim>
                                    <p:anim calcmode="lin" valueType="num">
                                      <p:cBhvr additive="base">
                                        <p:cTn id="24"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8" grpId="0">
        <p:tmplLst>
          <p:tmpl>
            <p:tnLst>
              <p:par>
                <p:cTn presetID="2" presetClass="entr" presetSubtype="2" accel="25000" decel="7500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1000" fill="hold"/>
                        <p:tgtEl>
                          <p:spTgt spid="8"/>
                        </p:tgtEl>
                        <p:attrNameLst>
                          <p:attrName>ppt_x</p:attrName>
                        </p:attrNameLst>
                      </p:cBhvr>
                      <p:tavLst>
                        <p:tav tm="0">
                          <p:val>
                            <p:strVal val="1+#ppt_w/2"/>
                          </p:val>
                        </p:tav>
                        <p:tav tm="100000">
                          <p:val>
                            <p:strVal val="#ppt_x"/>
                          </p:val>
                        </p:tav>
                      </p:tavLst>
                    </p:anim>
                    <p:anim calcmode="lin" valueType="num">
                      <p:cBhvr additive="base">
                        <p:cTn dur="1000" fill="hold"/>
                        <p:tgtEl>
                          <p:spTgt spid="8"/>
                        </p:tgtEl>
                        <p:attrNameLst>
                          <p:attrName>ppt_y</p:attrName>
                        </p:attrNameLst>
                      </p:cBhvr>
                      <p:tavLst>
                        <p:tav tm="0">
                          <p:val>
                            <p:strVal val="#ppt_y"/>
                          </p:val>
                        </p:tav>
                        <p:tav tm="100000">
                          <p:val>
                            <p:strVal val="#ppt_y"/>
                          </p:val>
                        </p:tav>
                      </p:tavLst>
                    </p:anim>
                  </p:childTnLst>
                </p:cTn>
              </p:par>
            </p:tnLst>
          </p:tmpl>
        </p:tmplLst>
      </p:bldP>
      <p:bldP spid="11" grpId="0"/>
      <p:bldP spid="12" grpId="0">
        <p:tmplLst>
          <p:tmpl>
            <p:tnLst>
              <p:par>
                <p:cTn presetID="2" presetClass="entr" presetSubtype="2" accel="25000" decel="75000" fill="hold" nodeType="withEffect">
                  <p:stCondLst>
                    <p:cond delay="25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1000" fill="hold"/>
                        <p:tgtEl>
                          <p:spTgt spid="12"/>
                        </p:tgtEl>
                        <p:attrNameLst>
                          <p:attrName>ppt_x</p:attrName>
                        </p:attrNameLst>
                      </p:cBhvr>
                      <p:tavLst>
                        <p:tav tm="0">
                          <p:val>
                            <p:strVal val="1+#ppt_w/2"/>
                          </p:val>
                        </p:tav>
                        <p:tav tm="100000">
                          <p:val>
                            <p:strVal val="#ppt_x"/>
                          </p:val>
                        </p:tav>
                      </p:tavLst>
                    </p:anim>
                    <p:anim calcmode="lin" valueType="num">
                      <p:cBhvr additive="base">
                        <p:cTn dur="10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0_Title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03BD-7E56-A6D5-CACF-DD515B099B9A}"/>
              </a:ext>
            </a:extLst>
          </p:cNvPr>
          <p:cNvSpPr>
            <a:spLocks noGrp="1"/>
          </p:cNvSpPr>
          <p:nvPr>
            <p:ph type="ctrTitle" hasCustomPrompt="1"/>
          </p:nvPr>
        </p:nvSpPr>
        <p:spPr>
          <a:xfrm>
            <a:off x="1665987" y="1284038"/>
            <a:ext cx="5812028" cy="341632"/>
          </a:xfrm>
        </p:spPr>
        <p:txBody>
          <a:bodyPr wrap="square" lIns="0" tIns="0" rIns="0" bIns="0" anchor="t" anchorCtr="0">
            <a:spAutoFit/>
          </a:bodyPr>
          <a:lstStyle>
            <a:lvl1pPr algn="ctr">
              <a:defRPr sz="2400" cap="none" baseline="0">
                <a:solidFill>
                  <a:schemeClr val="tx2"/>
                </a:solidFill>
              </a:defRPr>
            </a:lvl1pPr>
          </a:lstStyle>
          <a:p>
            <a:r>
              <a:rPr lang="en-GB"/>
              <a:t>Title Slide – </a:t>
            </a:r>
          </a:p>
        </p:txBody>
      </p:sp>
      <p:sp>
        <p:nvSpPr>
          <p:cNvPr id="4" name="Date Placeholder 3">
            <a:extLst>
              <a:ext uri="{FF2B5EF4-FFF2-40B4-BE49-F238E27FC236}">
                <a16:creationId xmlns:a16="http://schemas.microsoft.com/office/drawing/2014/main" id="{BBCE5DFE-FB05-4D44-D80A-4F6073597B76}"/>
              </a:ext>
            </a:extLst>
          </p:cNvPr>
          <p:cNvSpPr>
            <a:spLocks noGrp="1"/>
          </p:cNvSpPr>
          <p:nvPr>
            <p:ph type="dt" sz="half" idx="10"/>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C1BEA63-9CFD-8AA5-346C-A2D9A6A721A3}"/>
              </a:ext>
            </a:extLst>
          </p:cNvPr>
          <p:cNvSpPr>
            <a:spLocks noGrp="1"/>
          </p:cNvSpPr>
          <p:nvPr>
            <p:ph type="ftr" sz="quarter" idx="11"/>
          </p:nvPr>
        </p:nvSpPr>
        <p:spPr>
          <a:xfrm>
            <a:off x="5752272" y="93980"/>
            <a:ext cx="3086100" cy="228600"/>
          </a:xfrm>
          <a:prstGeom prst="rect">
            <a:avLst/>
          </a:prstGeom>
        </p:spPr>
        <p:txBody>
          <a:bodyPr/>
          <a:lstStyle>
            <a:lvl1pPr>
              <a:defRPr>
                <a:solidFill>
                  <a:schemeClr val="bg1"/>
                </a:solidFill>
              </a:defRPr>
            </a:lvl1pPr>
          </a:lstStyle>
          <a:p>
            <a:pPr defTabSz="685783"/>
            <a:r>
              <a:rPr lang="en-GB">
                <a:solidFill>
                  <a:prstClr val="white"/>
                </a:solidFill>
              </a:rPr>
              <a:t>Presentation Title</a:t>
            </a:r>
          </a:p>
        </p:txBody>
      </p:sp>
      <p:sp>
        <p:nvSpPr>
          <p:cNvPr id="6" name="Slide Number Placeholder 5">
            <a:extLst>
              <a:ext uri="{FF2B5EF4-FFF2-40B4-BE49-F238E27FC236}">
                <a16:creationId xmlns:a16="http://schemas.microsoft.com/office/drawing/2014/main" id="{663EC0C0-97C7-E171-C093-066CE75D4CAD}"/>
              </a:ext>
            </a:extLst>
          </p:cNvPr>
          <p:cNvSpPr>
            <a:spLocks noGrp="1"/>
          </p:cNvSpPr>
          <p:nvPr>
            <p:ph type="sldNum" sz="quarter" idx="12"/>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
        <p:nvSpPr>
          <p:cNvPr id="10" name="Rectangle 9">
            <a:extLst>
              <a:ext uri="{FF2B5EF4-FFF2-40B4-BE49-F238E27FC236}">
                <a16:creationId xmlns:a16="http://schemas.microsoft.com/office/drawing/2014/main" id="{9C43040A-9A60-EB25-B115-11DB230A1D25}"/>
              </a:ext>
            </a:extLst>
          </p:cNvPr>
          <p:cNvSpPr/>
          <p:nvPr userDrawn="1"/>
        </p:nvSpPr>
        <p:spPr>
          <a:xfrm>
            <a:off x="805942" y="2269506"/>
            <a:ext cx="2405888" cy="302639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013" b="0" i="0" u="none" strike="noStrike" kern="1200" cap="none" spc="0" normalizeH="0" baseline="0" noProof="0">
              <a:ln>
                <a:noFill/>
              </a:ln>
              <a:solidFill>
                <a:prstClr val="white"/>
              </a:solidFill>
              <a:effectLst/>
              <a:uLnTx/>
              <a:uFillTx/>
              <a:latin typeface="Nunito Sans"/>
              <a:ea typeface="+mn-ea"/>
              <a:cs typeface="+mn-cs"/>
            </a:endParaRPr>
          </a:p>
        </p:txBody>
      </p:sp>
      <p:sp>
        <p:nvSpPr>
          <p:cNvPr id="8" name="Text Placeholder 7">
            <a:extLst>
              <a:ext uri="{FF2B5EF4-FFF2-40B4-BE49-F238E27FC236}">
                <a16:creationId xmlns:a16="http://schemas.microsoft.com/office/drawing/2014/main" id="{518141D4-914A-6FBD-0FCC-37AAD8B45811}"/>
              </a:ext>
            </a:extLst>
          </p:cNvPr>
          <p:cNvSpPr>
            <a:spLocks noGrp="1"/>
          </p:cNvSpPr>
          <p:nvPr>
            <p:ph type="body" sz="quarter" idx="13" hasCustomPrompt="1"/>
          </p:nvPr>
        </p:nvSpPr>
        <p:spPr>
          <a:xfrm>
            <a:off x="968820" y="4175760"/>
            <a:ext cx="2080133" cy="844567"/>
          </a:xfrm>
        </p:spPr>
        <p:txBody>
          <a:bodyPr lIns="0" tIns="0" rIns="0" bIns="0">
            <a:noAutofit/>
          </a:bodyPr>
          <a:lstStyle>
            <a:lvl1pPr marL="0" indent="0">
              <a:lnSpc>
                <a:spcPts val="1200"/>
              </a:lnSpc>
              <a:buNone/>
              <a:defRPr sz="788">
                <a:solidFill>
                  <a:schemeClr val="bg1"/>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11" name="Text Placeholder 16">
            <a:extLst>
              <a:ext uri="{FF2B5EF4-FFF2-40B4-BE49-F238E27FC236}">
                <a16:creationId xmlns:a16="http://schemas.microsoft.com/office/drawing/2014/main" id="{C95A5C4F-3B7B-00B8-5416-CD9E83FA6450}"/>
              </a:ext>
            </a:extLst>
          </p:cNvPr>
          <p:cNvSpPr>
            <a:spLocks noGrp="1"/>
          </p:cNvSpPr>
          <p:nvPr>
            <p:ph type="body" sz="quarter" idx="17" hasCustomPrompt="1"/>
          </p:nvPr>
        </p:nvSpPr>
        <p:spPr>
          <a:xfrm>
            <a:off x="968820" y="2539277"/>
            <a:ext cx="2080133" cy="323452"/>
          </a:xfrm>
        </p:spPr>
        <p:txBody>
          <a:bodyPr vert="horz" lIns="0" tIns="0" rIns="0" bIns="0" rtlCol="0" anchor="t" anchorCtr="0">
            <a:noAutofit/>
          </a:bodyPr>
          <a:lstStyle>
            <a:lvl1pPr marL="0" indent="0">
              <a:buNone/>
              <a:defRPr lang="en-GB" sz="1500" cap="none" baseline="0" dirty="0">
                <a:solidFill>
                  <a:schemeClr val="bg1"/>
                </a:solidFill>
                <a:latin typeface="+mj-lt"/>
                <a:ea typeface="+mj-ea"/>
                <a:cs typeface="+mj-cs"/>
              </a:defRPr>
            </a:lvl1pPr>
          </a:lstStyle>
          <a:p>
            <a:pPr marL="171446" lvl="0" indent="-171446">
              <a:spcBef>
                <a:spcPct val="0"/>
              </a:spcBef>
            </a:pPr>
            <a:r>
              <a:rPr lang="en-GB"/>
              <a:t>Heading</a:t>
            </a:r>
          </a:p>
        </p:txBody>
      </p:sp>
      <p:sp>
        <p:nvSpPr>
          <p:cNvPr id="14" name="Rectangle 13">
            <a:extLst>
              <a:ext uri="{FF2B5EF4-FFF2-40B4-BE49-F238E27FC236}">
                <a16:creationId xmlns:a16="http://schemas.microsoft.com/office/drawing/2014/main" id="{83C2BA5E-8B8A-C9FD-B2DB-43BF5F2899E1}"/>
              </a:ext>
            </a:extLst>
          </p:cNvPr>
          <p:cNvSpPr/>
          <p:nvPr userDrawn="1"/>
        </p:nvSpPr>
        <p:spPr>
          <a:xfrm>
            <a:off x="3369056" y="2269506"/>
            <a:ext cx="2405888" cy="302639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013" b="0" i="0" u="none" strike="noStrike" kern="1200" cap="none" spc="0" normalizeH="0" baseline="0" noProof="0">
              <a:ln>
                <a:noFill/>
              </a:ln>
              <a:solidFill>
                <a:prstClr val="white"/>
              </a:solidFill>
              <a:effectLst/>
              <a:uLnTx/>
              <a:uFillTx/>
              <a:latin typeface="Nunito Sans"/>
              <a:ea typeface="+mn-ea"/>
              <a:cs typeface="+mn-cs"/>
            </a:endParaRPr>
          </a:p>
        </p:txBody>
      </p:sp>
      <p:sp>
        <p:nvSpPr>
          <p:cNvPr id="16" name="Text Placeholder 7">
            <a:extLst>
              <a:ext uri="{FF2B5EF4-FFF2-40B4-BE49-F238E27FC236}">
                <a16:creationId xmlns:a16="http://schemas.microsoft.com/office/drawing/2014/main" id="{96829AD3-1A83-DDCF-1515-DEE381EE2D90}"/>
              </a:ext>
            </a:extLst>
          </p:cNvPr>
          <p:cNvSpPr>
            <a:spLocks noGrp="1"/>
          </p:cNvSpPr>
          <p:nvPr>
            <p:ph type="body" sz="quarter" idx="19" hasCustomPrompt="1"/>
          </p:nvPr>
        </p:nvSpPr>
        <p:spPr>
          <a:xfrm>
            <a:off x="3531934" y="4175760"/>
            <a:ext cx="2080133" cy="844567"/>
          </a:xfrm>
        </p:spPr>
        <p:txBody>
          <a:bodyPr lIns="0" tIns="0" rIns="0" bIns="0">
            <a:noAutofit/>
          </a:bodyPr>
          <a:lstStyle>
            <a:lvl1pPr marL="0" indent="0">
              <a:lnSpc>
                <a:spcPts val="1200"/>
              </a:lnSpc>
              <a:buNone/>
              <a:defRPr sz="788">
                <a:solidFill>
                  <a:schemeClr val="bg1"/>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17" name="Text Placeholder 16">
            <a:extLst>
              <a:ext uri="{FF2B5EF4-FFF2-40B4-BE49-F238E27FC236}">
                <a16:creationId xmlns:a16="http://schemas.microsoft.com/office/drawing/2014/main" id="{45C3ECA3-FB0D-F25E-E48B-93D8A0DE774C}"/>
              </a:ext>
            </a:extLst>
          </p:cNvPr>
          <p:cNvSpPr>
            <a:spLocks noGrp="1"/>
          </p:cNvSpPr>
          <p:nvPr>
            <p:ph type="body" sz="quarter" idx="20" hasCustomPrompt="1"/>
          </p:nvPr>
        </p:nvSpPr>
        <p:spPr>
          <a:xfrm>
            <a:off x="3531934" y="2539277"/>
            <a:ext cx="2080133" cy="323452"/>
          </a:xfrm>
        </p:spPr>
        <p:txBody>
          <a:bodyPr vert="horz" lIns="0" tIns="0" rIns="0" bIns="0" rtlCol="0" anchor="t" anchorCtr="0">
            <a:noAutofit/>
          </a:bodyPr>
          <a:lstStyle>
            <a:lvl1pPr marL="0" indent="0">
              <a:buNone/>
              <a:defRPr lang="en-GB" sz="1500" cap="none" baseline="0" dirty="0">
                <a:solidFill>
                  <a:schemeClr val="bg1"/>
                </a:solidFill>
                <a:latin typeface="+mj-lt"/>
                <a:ea typeface="+mj-ea"/>
                <a:cs typeface="+mj-cs"/>
              </a:defRPr>
            </a:lvl1pPr>
          </a:lstStyle>
          <a:p>
            <a:pPr marL="171446" lvl="0" indent="-171446">
              <a:spcBef>
                <a:spcPct val="0"/>
              </a:spcBef>
            </a:pPr>
            <a:r>
              <a:rPr lang="en-GB"/>
              <a:t>Heading</a:t>
            </a:r>
          </a:p>
        </p:txBody>
      </p:sp>
      <p:sp>
        <p:nvSpPr>
          <p:cNvPr id="19" name="Rectangle 18">
            <a:extLst>
              <a:ext uri="{FF2B5EF4-FFF2-40B4-BE49-F238E27FC236}">
                <a16:creationId xmlns:a16="http://schemas.microsoft.com/office/drawing/2014/main" id="{12198EF8-997D-CBDF-9DD7-6954DCECBF3E}"/>
              </a:ext>
            </a:extLst>
          </p:cNvPr>
          <p:cNvSpPr/>
          <p:nvPr userDrawn="1"/>
        </p:nvSpPr>
        <p:spPr>
          <a:xfrm>
            <a:off x="5932170" y="2269506"/>
            <a:ext cx="2405888" cy="302639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013" b="0" i="0" u="none" strike="noStrike" kern="1200" cap="none" spc="0" normalizeH="0" baseline="0" noProof="0">
              <a:ln>
                <a:noFill/>
              </a:ln>
              <a:solidFill>
                <a:prstClr val="white"/>
              </a:solidFill>
              <a:effectLst/>
              <a:uLnTx/>
              <a:uFillTx/>
              <a:latin typeface="Nunito Sans"/>
              <a:ea typeface="+mn-ea"/>
              <a:cs typeface="+mn-cs"/>
            </a:endParaRPr>
          </a:p>
        </p:txBody>
      </p:sp>
      <p:sp>
        <p:nvSpPr>
          <p:cNvPr id="20" name="Text Placeholder 7">
            <a:extLst>
              <a:ext uri="{FF2B5EF4-FFF2-40B4-BE49-F238E27FC236}">
                <a16:creationId xmlns:a16="http://schemas.microsoft.com/office/drawing/2014/main" id="{490FE1C8-A0C7-7F4D-55BD-11560F67C388}"/>
              </a:ext>
            </a:extLst>
          </p:cNvPr>
          <p:cNvSpPr>
            <a:spLocks noGrp="1"/>
          </p:cNvSpPr>
          <p:nvPr>
            <p:ph type="body" sz="quarter" idx="22" hasCustomPrompt="1"/>
          </p:nvPr>
        </p:nvSpPr>
        <p:spPr>
          <a:xfrm>
            <a:off x="6095047" y="4175760"/>
            <a:ext cx="2080133" cy="844567"/>
          </a:xfrm>
        </p:spPr>
        <p:txBody>
          <a:bodyPr lIns="0" tIns="0" rIns="0" bIns="0">
            <a:noAutofit/>
          </a:bodyPr>
          <a:lstStyle>
            <a:lvl1pPr marL="0" indent="0">
              <a:lnSpc>
                <a:spcPts val="1200"/>
              </a:lnSpc>
              <a:buNone/>
              <a:defRPr sz="788">
                <a:solidFill>
                  <a:schemeClr val="bg1"/>
                </a:solidFill>
              </a:defRPr>
            </a:lvl1pPr>
          </a:lstStyle>
          <a:p>
            <a:pPr lvl="0"/>
            <a:r>
              <a:rPr lang="en-GB"/>
              <a:t>Lorem ipsum </a:t>
            </a:r>
            <a:r>
              <a:rPr lang="en-GB" err="1"/>
              <a:t>dolor</a:t>
            </a:r>
            <a:r>
              <a:rPr lang="en-GB"/>
              <a:t> sit amet, </a:t>
            </a:r>
            <a:r>
              <a:rPr lang="en-GB" err="1"/>
              <a:t>consectetuer</a:t>
            </a:r>
            <a:r>
              <a:rPr lang="en-GB"/>
              <a:t> </a:t>
            </a:r>
            <a:r>
              <a:rPr lang="en-GB" err="1"/>
              <a:t>adipiscing</a:t>
            </a:r>
            <a:r>
              <a:rPr lang="en-GB"/>
              <a:t> </a:t>
            </a:r>
            <a:r>
              <a:rPr lang="en-GB" err="1"/>
              <a:t>elit</a:t>
            </a:r>
            <a:r>
              <a:rPr lang="en-GB"/>
              <a:t>, </a:t>
            </a:r>
            <a:r>
              <a:rPr lang="en-GB" err="1"/>
              <a:t>sed</a:t>
            </a:r>
            <a:r>
              <a:rPr lang="en-GB"/>
              <a:t> </a:t>
            </a:r>
            <a:r>
              <a:rPr lang="en-GB" err="1"/>
              <a:t>diam</a:t>
            </a:r>
            <a:r>
              <a:rPr lang="en-GB"/>
              <a:t> </a:t>
            </a:r>
            <a:r>
              <a:rPr lang="en-GB" err="1"/>
              <a:t>nonummy</a:t>
            </a:r>
            <a:r>
              <a:rPr lang="en-GB"/>
              <a:t> </a:t>
            </a:r>
            <a:r>
              <a:rPr lang="en-GB" err="1"/>
              <a:t>nibh</a:t>
            </a:r>
            <a:r>
              <a:rPr lang="en-GB"/>
              <a:t> </a:t>
            </a:r>
            <a:r>
              <a:rPr lang="en-GB" err="1"/>
              <a:t>euismod</a:t>
            </a:r>
            <a:r>
              <a:rPr lang="en-GB"/>
              <a:t> </a:t>
            </a:r>
            <a:r>
              <a:rPr lang="en-GB" err="1"/>
              <a:t>tincidunt</a:t>
            </a:r>
            <a:r>
              <a:rPr lang="en-GB"/>
              <a:t> </a:t>
            </a:r>
            <a:r>
              <a:rPr lang="en-GB" err="1"/>
              <a:t>ut</a:t>
            </a:r>
            <a:r>
              <a:rPr lang="en-GB"/>
              <a:t> </a:t>
            </a:r>
            <a:r>
              <a:rPr lang="en-GB" err="1"/>
              <a:t>laoreet</a:t>
            </a:r>
            <a:r>
              <a:rPr lang="en-GB"/>
              <a:t> dolore magna </a:t>
            </a:r>
            <a:r>
              <a:rPr lang="en-GB" err="1"/>
              <a:t>aliquam</a:t>
            </a:r>
            <a:r>
              <a:rPr lang="en-GB"/>
              <a:t> </a:t>
            </a:r>
            <a:r>
              <a:rPr lang="en-GB" err="1"/>
              <a:t>erat</a:t>
            </a:r>
            <a:r>
              <a:rPr lang="en-GB"/>
              <a:t> </a:t>
            </a:r>
            <a:r>
              <a:rPr lang="en-GB" err="1"/>
              <a:t>volutpat</a:t>
            </a:r>
            <a:r>
              <a:rPr lang="en-GB"/>
              <a:t>. </a:t>
            </a:r>
          </a:p>
        </p:txBody>
      </p:sp>
      <p:sp>
        <p:nvSpPr>
          <p:cNvPr id="21" name="Text Placeholder 16">
            <a:extLst>
              <a:ext uri="{FF2B5EF4-FFF2-40B4-BE49-F238E27FC236}">
                <a16:creationId xmlns:a16="http://schemas.microsoft.com/office/drawing/2014/main" id="{F17CFEF7-C67D-9791-93CB-4C6D196829B2}"/>
              </a:ext>
            </a:extLst>
          </p:cNvPr>
          <p:cNvSpPr>
            <a:spLocks noGrp="1"/>
          </p:cNvSpPr>
          <p:nvPr>
            <p:ph type="body" sz="quarter" idx="23" hasCustomPrompt="1"/>
          </p:nvPr>
        </p:nvSpPr>
        <p:spPr>
          <a:xfrm>
            <a:off x="6095047" y="2539277"/>
            <a:ext cx="2080133" cy="323452"/>
          </a:xfrm>
        </p:spPr>
        <p:txBody>
          <a:bodyPr vert="horz" lIns="0" tIns="0" rIns="0" bIns="0" rtlCol="0" anchor="t" anchorCtr="0">
            <a:noAutofit/>
          </a:bodyPr>
          <a:lstStyle>
            <a:lvl1pPr marL="0" indent="0">
              <a:buNone/>
              <a:defRPr lang="en-GB" sz="1500" cap="none" baseline="0" dirty="0">
                <a:solidFill>
                  <a:schemeClr val="bg1"/>
                </a:solidFill>
                <a:latin typeface="+mj-lt"/>
                <a:ea typeface="+mj-ea"/>
                <a:cs typeface="+mj-cs"/>
              </a:defRPr>
            </a:lvl1pPr>
          </a:lstStyle>
          <a:p>
            <a:pPr marL="171446" lvl="0" indent="-171446">
              <a:spcBef>
                <a:spcPct val="0"/>
              </a:spcBef>
            </a:pPr>
            <a:r>
              <a:rPr lang="en-GB"/>
              <a:t>Heading</a:t>
            </a:r>
          </a:p>
        </p:txBody>
      </p:sp>
    </p:spTree>
    <p:extLst>
      <p:ext uri="{BB962C8B-B14F-4D97-AF65-F5344CB8AC3E}">
        <p14:creationId xmlns:p14="http://schemas.microsoft.com/office/powerpoint/2010/main" val="1655043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anim calcmode="lin" valueType="num">
                                      <p:cBhvr>
                                        <p:cTn id="8" dur="750" fill="hold"/>
                                        <p:tgtEl>
                                          <p:spTgt spid="2"/>
                                        </p:tgtEl>
                                        <p:attrNameLst>
                                          <p:attrName>ppt_x</p:attrName>
                                        </p:attrNameLst>
                                      </p:cBhvr>
                                      <p:tavLst>
                                        <p:tav tm="0">
                                          <p:val>
                                            <p:strVal val="#ppt_x"/>
                                          </p:val>
                                        </p:tav>
                                        <p:tav tm="100000">
                                          <p:val>
                                            <p:strVal val="#ppt_x"/>
                                          </p:val>
                                        </p:tav>
                                      </p:tavLst>
                                    </p:anim>
                                    <p:anim calcmode="lin" valueType="num">
                                      <p:cBhvr>
                                        <p:cTn id="9" dur="75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75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750"/>
                                        <p:tgtEl>
                                          <p:spTgt spid="10"/>
                                        </p:tgtEl>
                                      </p:cBhvr>
                                    </p:animEffect>
                                    <p:anim calcmode="lin" valueType="num">
                                      <p:cBhvr>
                                        <p:cTn id="14" dur="750" fill="hold"/>
                                        <p:tgtEl>
                                          <p:spTgt spid="10"/>
                                        </p:tgtEl>
                                        <p:attrNameLst>
                                          <p:attrName>ppt_x</p:attrName>
                                        </p:attrNameLst>
                                      </p:cBhvr>
                                      <p:tavLst>
                                        <p:tav tm="0">
                                          <p:val>
                                            <p:strVal val="#ppt_x"/>
                                          </p:val>
                                        </p:tav>
                                        <p:tav tm="100000">
                                          <p:val>
                                            <p:strVal val="#ppt_x"/>
                                          </p:val>
                                        </p:tav>
                                      </p:tavLst>
                                    </p:anim>
                                    <p:anim calcmode="lin" valueType="num">
                                      <p:cBhvr>
                                        <p:cTn id="15" dur="750" fill="hold"/>
                                        <p:tgtEl>
                                          <p:spTgt spid="10"/>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35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fade">
                                      <p:cBhvr>
                                        <p:cTn id="18" dur="750"/>
                                        <p:tgtEl>
                                          <p:spTgt spid="8">
                                            <p:txEl>
                                              <p:pRg st="0" end="0"/>
                                            </p:txEl>
                                          </p:spTgt>
                                        </p:tgtEl>
                                      </p:cBhvr>
                                    </p:animEffect>
                                    <p:anim calcmode="lin" valueType="num">
                                      <p:cBhvr>
                                        <p:cTn id="19" dur="75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0" dur="750" fill="hold"/>
                                        <p:tgtEl>
                                          <p:spTgt spid="8">
                                            <p:txEl>
                                              <p:pRg st="0" end="0"/>
                                            </p:txEl>
                                          </p:spTgt>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Effect transition="in" filter="fade">
                                      <p:cBhvr>
                                        <p:cTn id="23" dur="750"/>
                                        <p:tgtEl>
                                          <p:spTgt spid="11">
                                            <p:txEl>
                                              <p:pRg st="0" end="0"/>
                                            </p:txEl>
                                          </p:spTgt>
                                        </p:tgtEl>
                                      </p:cBhvr>
                                    </p:animEffect>
                                    <p:anim calcmode="lin" valueType="num">
                                      <p:cBhvr>
                                        <p:cTn id="24" dur="75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25" dur="75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par>
                          <p:cTn id="26" fill="hold">
                            <p:stCondLst>
                              <p:cond delay="1850"/>
                            </p:stCondLst>
                            <p:childTnLst>
                              <p:par>
                                <p:cTn id="27" presetID="42" presetClass="entr" presetSubtype="0" fill="hold" grpId="0" nodeType="after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750"/>
                                        <p:tgtEl>
                                          <p:spTgt spid="14"/>
                                        </p:tgtEl>
                                      </p:cBhvr>
                                    </p:animEffect>
                                    <p:anim calcmode="lin" valueType="num">
                                      <p:cBhvr>
                                        <p:cTn id="30" dur="750" fill="hold"/>
                                        <p:tgtEl>
                                          <p:spTgt spid="14"/>
                                        </p:tgtEl>
                                        <p:attrNameLst>
                                          <p:attrName>ppt_x</p:attrName>
                                        </p:attrNameLst>
                                      </p:cBhvr>
                                      <p:tavLst>
                                        <p:tav tm="0">
                                          <p:val>
                                            <p:strVal val="#ppt_x"/>
                                          </p:val>
                                        </p:tav>
                                        <p:tav tm="100000">
                                          <p:val>
                                            <p:strVal val="#ppt_x"/>
                                          </p:val>
                                        </p:tav>
                                      </p:tavLst>
                                    </p:anim>
                                    <p:anim calcmode="lin" valueType="num">
                                      <p:cBhvr>
                                        <p:cTn id="31" dur="750" fill="hold"/>
                                        <p:tgtEl>
                                          <p:spTgt spid="14"/>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350"/>
                                  </p:stCondLst>
                                  <p:childTnLst>
                                    <p:set>
                                      <p:cBhvr>
                                        <p:cTn id="33" dur="1" fill="hold">
                                          <p:stCondLst>
                                            <p:cond delay="0"/>
                                          </p:stCondLst>
                                        </p:cTn>
                                        <p:tgtEl>
                                          <p:spTgt spid="16">
                                            <p:txEl>
                                              <p:pRg st="0" end="0"/>
                                            </p:txEl>
                                          </p:spTgt>
                                        </p:tgtEl>
                                        <p:attrNameLst>
                                          <p:attrName>style.visibility</p:attrName>
                                        </p:attrNameLst>
                                      </p:cBhvr>
                                      <p:to>
                                        <p:strVal val="visible"/>
                                      </p:to>
                                    </p:set>
                                    <p:animEffect transition="in" filter="fade">
                                      <p:cBhvr>
                                        <p:cTn id="34" dur="750"/>
                                        <p:tgtEl>
                                          <p:spTgt spid="16">
                                            <p:txEl>
                                              <p:pRg st="0" end="0"/>
                                            </p:txEl>
                                          </p:spTgt>
                                        </p:tgtEl>
                                      </p:cBhvr>
                                    </p:animEffect>
                                    <p:anim calcmode="lin" valueType="num">
                                      <p:cBhvr>
                                        <p:cTn id="35" dur="75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36" dur="750" fill="hold"/>
                                        <p:tgtEl>
                                          <p:spTgt spid="16">
                                            <p:txEl>
                                              <p:pRg st="0" end="0"/>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17">
                                            <p:txEl>
                                              <p:pRg st="0" end="0"/>
                                            </p:txEl>
                                          </p:spTgt>
                                        </p:tgtEl>
                                        <p:attrNameLst>
                                          <p:attrName>style.visibility</p:attrName>
                                        </p:attrNameLst>
                                      </p:cBhvr>
                                      <p:to>
                                        <p:strVal val="visible"/>
                                      </p:to>
                                    </p:set>
                                    <p:animEffect transition="in" filter="fade">
                                      <p:cBhvr>
                                        <p:cTn id="39" dur="750"/>
                                        <p:tgtEl>
                                          <p:spTgt spid="17">
                                            <p:txEl>
                                              <p:pRg st="0" end="0"/>
                                            </p:txEl>
                                          </p:spTgt>
                                        </p:tgtEl>
                                      </p:cBhvr>
                                    </p:animEffect>
                                    <p:anim calcmode="lin" valueType="num">
                                      <p:cBhvr>
                                        <p:cTn id="40" dur="75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41" dur="75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par>
                          <p:cTn id="42" fill="hold">
                            <p:stCondLst>
                              <p:cond delay="2950"/>
                            </p:stCondLst>
                            <p:childTnLst>
                              <p:par>
                                <p:cTn id="43" presetID="42" presetClass="entr" presetSubtype="0" fill="hold" grpId="0" nodeType="after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750"/>
                                        <p:tgtEl>
                                          <p:spTgt spid="19"/>
                                        </p:tgtEl>
                                      </p:cBhvr>
                                    </p:animEffect>
                                    <p:anim calcmode="lin" valueType="num">
                                      <p:cBhvr>
                                        <p:cTn id="46" dur="750" fill="hold"/>
                                        <p:tgtEl>
                                          <p:spTgt spid="19"/>
                                        </p:tgtEl>
                                        <p:attrNameLst>
                                          <p:attrName>ppt_x</p:attrName>
                                        </p:attrNameLst>
                                      </p:cBhvr>
                                      <p:tavLst>
                                        <p:tav tm="0">
                                          <p:val>
                                            <p:strVal val="#ppt_x"/>
                                          </p:val>
                                        </p:tav>
                                        <p:tav tm="100000">
                                          <p:val>
                                            <p:strVal val="#ppt_x"/>
                                          </p:val>
                                        </p:tav>
                                      </p:tavLst>
                                    </p:anim>
                                    <p:anim calcmode="lin" valueType="num">
                                      <p:cBhvr>
                                        <p:cTn id="47" dur="750" fill="hold"/>
                                        <p:tgtEl>
                                          <p:spTgt spid="19"/>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350"/>
                                  </p:stCondLst>
                                  <p:childTnLst>
                                    <p:set>
                                      <p:cBhvr>
                                        <p:cTn id="49" dur="1" fill="hold">
                                          <p:stCondLst>
                                            <p:cond delay="0"/>
                                          </p:stCondLst>
                                        </p:cTn>
                                        <p:tgtEl>
                                          <p:spTgt spid="20">
                                            <p:txEl>
                                              <p:pRg st="0" end="0"/>
                                            </p:txEl>
                                          </p:spTgt>
                                        </p:tgtEl>
                                        <p:attrNameLst>
                                          <p:attrName>style.visibility</p:attrName>
                                        </p:attrNameLst>
                                      </p:cBhvr>
                                      <p:to>
                                        <p:strVal val="visible"/>
                                      </p:to>
                                    </p:set>
                                    <p:animEffect transition="in" filter="fade">
                                      <p:cBhvr>
                                        <p:cTn id="50" dur="750"/>
                                        <p:tgtEl>
                                          <p:spTgt spid="20">
                                            <p:txEl>
                                              <p:pRg st="0" end="0"/>
                                            </p:txEl>
                                          </p:spTgt>
                                        </p:tgtEl>
                                      </p:cBhvr>
                                    </p:animEffect>
                                    <p:anim calcmode="lin" valueType="num">
                                      <p:cBhvr>
                                        <p:cTn id="51" dur="750" fill="hold"/>
                                        <p:tgtEl>
                                          <p:spTgt spid="20">
                                            <p:txEl>
                                              <p:pRg st="0" end="0"/>
                                            </p:txEl>
                                          </p:spTgt>
                                        </p:tgtEl>
                                        <p:attrNameLst>
                                          <p:attrName>ppt_x</p:attrName>
                                        </p:attrNameLst>
                                      </p:cBhvr>
                                      <p:tavLst>
                                        <p:tav tm="0">
                                          <p:val>
                                            <p:strVal val="#ppt_x"/>
                                          </p:val>
                                        </p:tav>
                                        <p:tav tm="100000">
                                          <p:val>
                                            <p:strVal val="#ppt_x"/>
                                          </p:val>
                                        </p:tav>
                                      </p:tavLst>
                                    </p:anim>
                                    <p:anim calcmode="lin" valueType="num">
                                      <p:cBhvr>
                                        <p:cTn id="52" dur="750" fill="hold"/>
                                        <p:tgtEl>
                                          <p:spTgt spid="20">
                                            <p:txEl>
                                              <p:pRg st="0" end="0"/>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21">
                                            <p:txEl>
                                              <p:pRg st="0" end="0"/>
                                            </p:txEl>
                                          </p:spTgt>
                                        </p:tgtEl>
                                        <p:attrNameLst>
                                          <p:attrName>style.visibility</p:attrName>
                                        </p:attrNameLst>
                                      </p:cBhvr>
                                      <p:to>
                                        <p:strVal val="visible"/>
                                      </p:to>
                                    </p:set>
                                    <p:animEffect transition="in" filter="fade">
                                      <p:cBhvr>
                                        <p:cTn id="55" dur="750"/>
                                        <p:tgtEl>
                                          <p:spTgt spid="21">
                                            <p:txEl>
                                              <p:pRg st="0" end="0"/>
                                            </p:txEl>
                                          </p:spTgt>
                                        </p:tgtEl>
                                      </p:cBhvr>
                                    </p:animEffect>
                                    <p:anim calcmode="lin" valueType="num">
                                      <p:cBhvr>
                                        <p:cTn id="56" dur="75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57" dur="75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animBg="1"/>
      <p:bldP spid="8" grpId="0" build="p">
        <p:tmplLst>
          <p:tmpl lvl="1">
            <p:tnLst>
              <p:par>
                <p:cTn presetID="42" presetClass="entr" presetSubtype="0" fill="hold" nodeType="withEffect">
                  <p:stCondLst>
                    <p:cond delay="350"/>
                  </p:stCondLst>
                  <p:childTnLst>
                    <p:set>
                      <p:cBhvr>
                        <p:cTn dur="1" fill="hold">
                          <p:stCondLst>
                            <p:cond delay="0"/>
                          </p:stCondLst>
                        </p:cTn>
                        <p:tgtEl>
                          <p:spTgt spid="8"/>
                        </p:tgtEl>
                        <p:attrNameLst>
                          <p:attrName>style.visibility</p:attrName>
                        </p:attrNameLst>
                      </p:cBhvr>
                      <p:to>
                        <p:strVal val="visible"/>
                      </p:to>
                    </p:set>
                    <p:animEffect transition="in" filter="fade">
                      <p:cBhvr>
                        <p:cTn dur="750"/>
                        <p:tgtEl>
                          <p:spTgt spid="8"/>
                        </p:tgtEl>
                      </p:cBhvr>
                    </p:animEffect>
                    <p:anim calcmode="lin" valueType="num">
                      <p:cBhvr>
                        <p:cTn dur="750" fill="hold"/>
                        <p:tgtEl>
                          <p:spTgt spid="8"/>
                        </p:tgtEl>
                        <p:attrNameLst>
                          <p:attrName>ppt_x</p:attrName>
                        </p:attrNameLst>
                      </p:cBhvr>
                      <p:tavLst>
                        <p:tav tm="0">
                          <p:val>
                            <p:strVal val="#ppt_x"/>
                          </p:val>
                        </p:tav>
                        <p:tav tm="100000">
                          <p:val>
                            <p:strVal val="#ppt_x"/>
                          </p:val>
                        </p:tav>
                      </p:tavLst>
                    </p:anim>
                    <p:anim calcmode="lin" valueType="num">
                      <p:cBhvr>
                        <p:cTn dur="750" fill="hold"/>
                        <p:tgtEl>
                          <p:spTgt spid="8"/>
                        </p:tgtEl>
                        <p:attrNameLst>
                          <p:attrName>ppt_y</p:attrName>
                        </p:attrNameLst>
                      </p:cBhvr>
                      <p:tavLst>
                        <p:tav tm="0">
                          <p:val>
                            <p:strVal val="#ppt_y+.1"/>
                          </p:val>
                        </p:tav>
                        <p:tav tm="100000">
                          <p:val>
                            <p:strVal val="#ppt_y"/>
                          </p:val>
                        </p:tav>
                      </p:tavLst>
                    </p:anim>
                  </p:childTnLst>
                </p:cTn>
              </p:par>
            </p:tnLst>
          </p:tmpl>
        </p:tmplLst>
      </p:bldP>
      <p:bldP spid="11" grpId="0" build="p">
        <p:tmplLst>
          <p:tmpl lvl="1">
            <p:tnLst>
              <p:par>
                <p:cTn presetID="42"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750"/>
                        <p:tgtEl>
                          <p:spTgt spid="11"/>
                        </p:tgtEl>
                      </p:cBhvr>
                    </p:animEffect>
                    <p:anim calcmode="lin" valueType="num">
                      <p:cBhvr>
                        <p:cTn dur="750" fill="hold"/>
                        <p:tgtEl>
                          <p:spTgt spid="11"/>
                        </p:tgtEl>
                        <p:attrNameLst>
                          <p:attrName>ppt_x</p:attrName>
                        </p:attrNameLst>
                      </p:cBhvr>
                      <p:tavLst>
                        <p:tav tm="0">
                          <p:val>
                            <p:strVal val="#ppt_x"/>
                          </p:val>
                        </p:tav>
                        <p:tav tm="100000">
                          <p:val>
                            <p:strVal val="#ppt_x"/>
                          </p:val>
                        </p:tav>
                      </p:tavLst>
                    </p:anim>
                    <p:anim calcmode="lin" valueType="num">
                      <p:cBhvr>
                        <p:cTn dur="750" fill="hold"/>
                        <p:tgtEl>
                          <p:spTgt spid="11"/>
                        </p:tgtEl>
                        <p:attrNameLst>
                          <p:attrName>ppt_y</p:attrName>
                        </p:attrNameLst>
                      </p:cBhvr>
                      <p:tavLst>
                        <p:tav tm="0">
                          <p:val>
                            <p:strVal val="#ppt_y+.1"/>
                          </p:val>
                        </p:tav>
                        <p:tav tm="100000">
                          <p:val>
                            <p:strVal val="#ppt_y"/>
                          </p:val>
                        </p:tav>
                      </p:tavLst>
                    </p:anim>
                  </p:childTnLst>
                </p:cTn>
              </p:par>
            </p:tnLst>
          </p:tmpl>
        </p:tmplLst>
      </p:bldP>
      <p:bldP spid="14" grpId="0" animBg="1"/>
      <p:bldP spid="16" grpId="0" build="p">
        <p:tmplLst>
          <p:tmpl lvl="1">
            <p:tnLst>
              <p:par>
                <p:cTn presetID="42" presetClass="entr" presetSubtype="0" fill="hold" nodeType="withEffect">
                  <p:stCondLst>
                    <p:cond delay="350"/>
                  </p:stCondLst>
                  <p:childTnLst>
                    <p:set>
                      <p:cBhvr>
                        <p:cTn dur="1" fill="hold">
                          <p:stCondLst>
                            <p:cond delay="0"/>
                          </p:stCondLst>
                        </p:cTn>
                        <p:tgtEl>
                          <p:spTgt spid="16"/>
                        </p:tgtEl>
                        <p:attrNameLst>
                          <p:attrName>style.visibility</p:attrName>
                        </p:attrNameLst>
                      </p:cBhvr>
                      <p:to>
                        <p:strVal val="visible"/>
                      </p:to>
                    </p:set>
                    <p:animEffect transition="in" filter="fade">
                      <p:cBhvr>
                        <p:cTn dur="750"/>
                        <p:tgtEl>
                          <p:spTgt spid="16"/>
                        </p:tgtEl>
                      </p:cBhvr>
                    </p:animEffect>
                    <p:anim calcmode="lin" valueType="num">
                      <p:cBhvr>
                        <p:cTn dur="750" fill="hold"/>
                        <p:tgtEl>
                          <p:spTgt spid="16"/>
                        </p:tgtEl>
                        <p:attrNameLst>
                          <p:attrName>ppt_x</p:attrName>
                        </p:attrNameLst>
                      </p:cBhvr>
                      <p:tavLst>
                        <p:tav tm="0">
                          <p:val>
                            <p:strVal val="#ppt_x"/>
                          </p:val>
                        </p:tav>
                        <p:tav tm="100000">
                          <p:val>
                            <p:strVal val="#ppt_x"/>
                          </p:val>
                        </p:tav>
                      </p:tavLst>
                    </p:anim>
                    <p:anim calcmode="lin" valueType="num">
                      <p:cBhvr>
                        <p:cTn dur="750" fill="hold"/>
                        <p:tgtEl>
                          <p:spTgt spid="16"/>
                        </p:tgtEl>
                        <p:attrNameLst>
                          <p:attrName>ppt_y</p:attrName>
                        </p:attrNameLst>
                      </p:cBhvr>
                      <p:tavLst>
                        <p:tav tm="0">
                          <p:val>
                            <p:strVal val="#ppt_y+.1"/>
                          </p:val>
                        </p:tav>
                        <p:tav tm="100000">
                          <p:val>
                            <p:strVal val="#ppt_y"/>
                          </p:val>
                        </p:tav>
                      </p:tavLst>
                    </p:anim>
                  </p:childTnLst>
                </p:cTn>
              </p:par>
            </p:tnLst>
          </p:tmpl>
        </p:tmplLst>
      </p:bldP>
      <p:bldP spid="17" grpId="0" build="p">
        <p:tmplLst>
          <p:tmpl lvl="1">
            <p:tnLst>
              <p:par>
                <p:cTn presetID="42"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750"/>
                        <p:tgtEl>
                          <p:spTgt spid="17"/>
                        </p:tgtEl>
                      </p:cBhvr>
                    </p:animEffect>
                    <p:anim calcmode="lin" valueType="num">
                      <p:cBhvr>
                        <p:cTn dur="750" fill="hold"/>
                        <p:tgtEl>
                          <p:spTgt spid="17"/>
                        </p:tgtEl>
                        <p:attrNameLst>
                          <p:attrName>ppt_x</p:attrName>
                        </p:attrNameLst>
                      </p:cBhvr>
                      <p:tavLst>
                        <p:tav tm="0">
                          <p:val>
                            <p:strVal val="#ppt_x"/>
                          </p:val>
                        </p:tav>
                        <p:tav tm="100000">
                          <p:val>
                            <p:strVal val="#ppt_x"/>
                          </p:val>
                        </p:tav>
                      </p:tavLst>
                    </p:anim>
                    <p:anim calcmode="lin" valueType="num">
                      <p:cBhvr>
                        <p:cTn dur="750" fill="hold"/>
                        <p:tgtEl>
                          <p:spTgt spid="17"/>
                        </p:tgtEl>
                        <p:attrNameLst>
                          <p:attrName>ppt_y</p:attrName>
                        </p:attrNameLst>
                      </p:cBhvr>
                      <p:tavLst>
                        <p:tav tm="0">
                          <p:val>
                            <p:strVal val="#ppt_y+.1"/>
                          </p:val>
                        </p:tav>
                        <p:tav tm="100000">
                          <p:val>
                            <p:strVal val="#ppt_y"/>
                          </p:val>
                        </p:tav>
                      </p:tavLst>
                    </p:anim>
                  </p:childTnLst>
                </p:cTn>
              </p:par>
            </p:tnLst>
          </p:tmpl>
        </p:tmplLst>
      </p:bldP>
      <p:bldP spid="19" grpId="0" animBg="1"/>
      <p:bldP spid="20" grpId="0" build="p">
        <p:tmplLst>
          <p:tmpl lvl="1">
            <p:tnLst>
              <p:par>
                <p:cTn presetID="42" presetClass="entr" presetSubtype="0" fill="hold" nodeType="withEffect">
                  <p:stCondLst>
                    <p:cond delay="350"/>
                  </p:stCondLst>
                  <p:childTnLst>
                    <p:set>
                      <p:cBhvr>
                        <p:cTn dur="1" fill="hold">
                          <p:stCondLst>
                            <p:cond delay="0"/>
                          </p:stCondLst>
                        </p:cTn>
                        <p:tgtEl>
                          <p:spTgt spid="20"/>
                        </p:tgtEl>
                        <p:attrNameLst>
                          <p:attrName>style.visibility</p:attrName>
                        </p:attrNameLst>
                      </p:cBhvr>
                      <p:to>
                        <p:strVal val="visible"/>
                      </p:to>
                    </p:set>
                    <p:animEffect transition="in" filter="fade">
                      <p:cBhvr>
                        <p:cTn dur="750"/>
                        <p:tgtEl>
                          <p:spTgt spid="20"/>
                        </p:tgtEl>
                      </p:cBhvr>
                    </p:animEffect>
                    <p:anim calcmode="lin" valueType="num">
                      <p:cBhvr>
                        <p:cTn dur="750" fill="hold"/>
                        <p:tgtEl>
                          <p:spTgt spid="20"/>
                        </p:tgtEl>
                        <p:attrNameLst>
                          <p:attrName>ppt_x</p:attrName>
                        </p:attrNameLst>
                      </p:cBhvr>
                      <p:tavLst>
                        <p:tav tm="0">
                          <p:val>
                            <p:strVal val="#ppt_x"/>
                          </p:val>
                        </p:tav>
                        <p:tav tm="100000">
                          <p:val>
                            <p:strVal val="#ppt_x"/>
                          </p:val>
                        </p:tav>
                      </p:tavLst>
                    </p:anim>
                    <p:anim calcmode="lin" valueType="num">
                      <p:cBhvr>
                        <p:cTn dur="750" fill="hold"/>
                        <p:tgtEl>
                          <p:spTgt spid="20"/>
                        </p:tgtEl>
                        <p:attrNameLst>
                          <p:attrName>ppt_y</p:attrName>
                        </p:attrNameLst>
                      </p:cBhvr>
                      <p:tavLst>
                        <p:tav tm="0">
                          <p:val>
                            <p:strVal val="#ppt_y+.1"/>
                          </p:val>
                        </p:tav>
                        <p:tav tm="100000">
                          <p:val>
                            <p:strVal val="#ppt_y"/>
                          </p:val>
                        </p:tav>
                      </p:tavLst>
                    </p:anim>
                  </p:childTnLst>
                </p:cTn>
              </p:par>
            </p:tnLst>
          </p:tmpl>
        </p:tmplLst>
      </p:bldP>
      <p:bldP spid="21" grpId="0" build="p">
        <p:tmplLst>
          <p:tmpl lvl="1">
            <p:tnLst>
              <p:par>
                <p:cTn presetID="42"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750"/>
                        <p:tgtEl>
                          <p:spTgt spid="21"/>
                        </p:tgtEl>
                      </p:cBhvr>
                    </p:animEffect>
                    <p:anim calcmode="lin" valueType="num">
                      <p:cBhvr>
                        <p:cTn dur="750" fill="hold"/>
                        <p:tgtEl>
                          <p:spTgt spid="21"/>
                        </p:tgtEl>
                        <p:attrNameLst>
                          <p:attrName>ppt_x</p:attrName>
                        </p:attrNameLst>
                      </p:cBhvr>
                      <p:tavLst>
                        <p:tav tm="0">
                          <p:val>
                            <p:strVal val="#ppt_x"/>
                          </p:val>
                        </p:tav>
                        <p:tav tm="100000">
                          <p:val>
                            <p:strVal val="#ppt_x"/>
                          </p:val>
                        </p:tav>
                      </p:tavLst>
                    </p:anim>
                    <p:anim calcmode="lin" valueType="num">
                      <p:cBhvr>
                        <p:cTn dur="750" fill="hold"/>
                        <p:tgtEl>
                          <p:spTgt spid="21"/>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2BF04E-3DCC-04E8-14A9-31B963B75BD7}"/>
              </a:ext>
            </a:extLst>
          </p:cNvPr>
          <p:cNvSpPr>
            <a:spLocks noGrp="1"/>
          </p:cNvSpPr>
          <p:nvPr>
            <p:ph type="dt" sz="half" idx="10"/>
          </p:nvPr>
        </p:nvSpPr>
        <p:spPr/>
        <p:txBody>
          <a:bodyPr/>
          <a:lstStyle/>
          <a:p>
            <a:pPr defTabSz="685783"/>
            <a:r>
              <a:rPr lang="en-US">
                <a:solidFill>
                  <a:prstClr val="black">
                    <a:tint val="75000"/>
                  </a:prstClr>
                </a:solidFill>
              </a:rPr>
              <a:t> </a:t>
            </a:r>
            <a:endParaRPr lang="en-GB">
              <a:solidFill>
                <a:prstClr val="black">
                  <a:tint val="75000"/>
                </a:prstClr>
              </a:solidFill>
            </a:endParaRPr>
          </a:p>
        </p:txBody>
      </p:sp>
      <p:sp>
        <p:nvSpPr>
          <p:cNvPr id="3" name="Footer Placeholder 2">
            <a:extLst>
              <a:ext uri="{FF2B5EF4-FFF2-40B4-BE49-F238E27FC236}">
                <a16:creationId xmlns:a16="http://schemas.microsoft.com/office/drawing/2014/main" id="{B746B8A1-4F00-7AD8-D014-9513535F9F81}"/>
              </a:ext>
            </a:extLst>
          </p:cNvPr>
          <p:cNvSpPr>
            <a:spLocks noGrp="1"/>
          </p:cNvSpPr>
          <p:nvPr>
            <p:ph type="ftr" sz="quarter" idx="11"/>
          </p:nvPr>
        </p:nvSpPr>
        <p:spPr>
          <a:xfrm>
            <a:off x="5752272" y="93980"/>
            <a:ext cx="3086100" cy="228600"/>
          </a:xfrm>
          <a:prstGeom prst="rect">
            <a:avLst/>
          </a:prstGeom>
        </p:spPr>
        <p:txBody>
          <a:bodyPr/>
          <a:lstStyle>
            <a:lvl1pPr>
              <a:defRPr>
                <a:solidFill>
                  <a:schemeClr val="tx2"/>
                </a:solidFill>
              </a:defRPr>
            </a:lvl1pPr>
          </a:lstStyle>
          <a:p>
            <a:pPr defTabSz="685783"/>
            <a:r>
              <a:rPr lang="en-GB">
                <a:solidFill>
                  <a:srgbClr val="000F47"/>
                </a:solidFill>
              </a:rPr>
              <a:t>Presentation Title</a:t>
            </a:r>
          </a:p>
        </p:txBody>
      </p:sp>
      <p:sp>
        <p:nvSpPr>
          <p:cNvPr id="4" name="Slide Number Placeholder 3">
            <a:extLst>
              <a:ext uri="{FF2B5EF4-FFF2-40B4-BE49-F238E27FC236}">
                <a16:creationId xmlns:a16="http://schemas.microsoft.com/office/drawing/2014/main" id="{6F4C7355-9712-03F7-3899-03627D8E9F21}"/>
              </a:ext>
            </a:extLst>
          </p:cNvPr>
          <p:cNvSpPr>
            <a:spLocks noGrp="1"/>
          </p:cNvSpPr>
          <p:nvPr>
            <p:ph type="sldNum" sz="quarter" idx="12"/>
          </p:nvPr>
        </p:nvSpPr>
        <p:spPr/>
        <p:txBody>
          <a:bodyPr/>
          <a:lstStyle/>
          <a:p>
            <a:pPr defTabSz="685783"/>
            <a:fld id="{9B6893A6-9E7E-41C0-AB26-FE5659454717}" type="slidenum">
              <a:rPr lang="en-GB" smtClean="0">
                <a:solidFill>
                  <a:srgbClr val="000F47"/>
                </a:solidFill>
              </a:rPr>
              <a:pPr defTabSz="685783"/>
              <a:t>‹#›</a:t>
            </a:fld>
            <a:endParaRPr lang="en-GB">
              <a:solidFill>
                <a:srgbClr val="000F47"/>
              </a:solidFill>
            </a:endParaRPr>
          </a:p>
        </p:txBody>
      </p:sp>
    </p:spTree>
    <p:extLst>
      <p:ext uri="{BB962C8B-B14F-4D97-AF65-F5344CB8AC3E}">
        <p14:creationId xmlns:p14="http://schemas.microsoft.com/office/powerpoint/2010/main" val="23745267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Cover Slide">
    <p:bg>
      <p:bgPr>
        <a:solidFill>
          <a:schemeClr val="tx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DA7B3C-D367-6683-7485-B359F7D1625E}"/>
              </a:ext>
            </a:extLst>
          </p:cNvPr>
          <p:cNvSpPr/>
          <p:nvPr userDrawn="1"/>
        </p:nvSpPr>
        <p:spPr>
          <a:xfrm>
            <a:off x="0" y="0"/>
            <a:ext cx="9144000" cy="6860901"/>
          </a:xfrm>
          <a:prstGeom prst="rect">
            <a:avLst/>
          </a:prstGeom>
          <a:gradFill>
            <a:gsLst>
              <a:gs pos="0">
                <a:schemeClr val="tx1">
                  <a:alpha val="27000"/>
                </a:schemeClr>
              </a:gs>
              <a:gs pos="100000">
                <a:schemeClr val="tx1"/>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Nunito Sans"/>
              <a:ea typeface="+mn-ea"/>
              <a:cs typeface="+mn-cs"/>
            </a:endParaRPr>
          </a:p>
        </p:txBody>
      </p:sp>
      <p:sp>
        <p:nvSpPr>
          <p:cNvPr id="2" name="Title 1">
            <a:extLst>
              <a:ext uri="{FF2B5EF4-FFF2-40B4-BE49-F238E27FC236}">
                <a16:creationId xmlns:a16="http://schemas.microsoft.com/office/drawing/2014/main" id="{70CD03BD-7E56-A6D5-CACF-DD515B099B9A}"/>
              </a:ext>
            </a:extLst>
          </p:cNvPr>
          <p:cNvSpPr>
            <a:spLocks noGrp="1"/>
          </p:cNvSpPr>
          <p:nvPr>
            <p:ph type="ctrTitle" hasCustomPrompt="1"/>
          </p:nvPr>
        </p:nvSpPr>
        <p:spPr>
          <a:xfrm>
            <a:off x="651326" y="4006853"/>
            <a:ext cx="6858000" cy="1106833"/>
          </a:xfrm>
        </p:spPr>
        <p:txBody>
          <a:bodyPr lIns="0" tIns="0" rIns="0" bIns="0" anchor="t" anchorCtr="0">
            <a:normAutofit/>
          </a:bodyPr>
          <a:lstStyle>
            <a:lvl1pPr algn="l">
              <a:defRPr sz="5250" cap="none" baseline="0">
                <a:solidFill>
                  <a:schemeClr val="bg1"/>
                </a:solidFill>
              </a:defRPr>
            </a:lvl1pPr>
          </a:lstStyle>
          <a:p>
            <a:r>
              <a:rPr lang="en-GB"/>
              <a:t>Presentation title</a:t>
            </a:r>
          </a:p>
        </p:txBody>
      </p:sp>
      <p:sp>
        <p:nvSpPr>
          <p:cNvPr id="3" name="Subtitle 2">
            <a:extLst>
              <a:ext uri="{FF2B5EF4-FFF2-40B4-BE49-F238E27FC236}">
                <a16:creationId xmlns:a16="http://schemas.microsoft.com/office/drawing/2014/main" id="{259D60B1-5BBA-ED74-5A06-B9CCDE3FAE0D}"/>
              </a:ext>
            </a:extLst>
          </p:cNvPr>
          <p:cNvSpPr>
            <a:spLocks noGrp="1"/>
          </p:cNvSpPr>
          <p:nvPr>
            <p:ph type="subTitle" idx="1"/>
          </p:nvPr>
        </p:nvSpPr>
        <p:spPr>
          <a:xfrm>
            <a:off x="651326" y="3636331"/>
            <a:ext cx="6858000" cy="228600"/>
          </a:xfrm>
        </p:spPr>
        <p:txBody>
          <a:bodyPr lIns="0" tIns="0" rIns="0" bIns="0">
            <a:normAutofit/>
          </a:bodyPr>
          <a:lstStyle>
            <a:lvl1pPr marL="0" indent="0" algn="l">
              <a:buNone/>
              <a:defRPr sz="1500" b="1" cap="none" spc="0" baseline="0">
                <a:solidFill>
                  <a:schemeClr val="bg1"/>
                </a:solidFill>
              </a:defRPr>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GB"/>
              <a:t>Click to edit Master subtitle style</a:t>
            </a:r>
          </a:p>
        </p:txBody>
      </p:sp>
      <p:sp>
        <p:nvSpPr>
          <p:cNvPr id="11" name="Text Placeholder 10">
            <a:extLst>
              <a:ext uri="{FF2B5EF4-FFF2-40B4-BE49-F238E27FC236}">
                <a16:creationId xmlns:a16="http://schemas.microsoft.com/office/drawing/2014/main" id="{2EC66F99-EA39-724A-D2C4-61B71AC173FB}"/>
              </a:ext>
            </a:extLst>
          </p:cNvPr>
          <p:cNvSpPr>
            <a:spLocks noGrp="1"/>
          </p:cNvSpPr>
          <p:nvPr>
            <p:ph type="body" sz="quarter" idx="13" hasCustomPrompt="1"/>
          </p:nvPr>
        </p:nvSpPr>
        <p:spPr>
          <a:xfrm>
            <a:off x="651327" y="5439606"/>
            <a:ext cx="3717235" cy="365125"/>
          </a:xfrm>
        </p:spPr>
        <p:txBody>
          <a:bodyPr lIns="0" tIns="0" rIns="0" bIns="0">
            <a:normAutofit/>
          </a:bodyPr>
          <a:lstStyle>
            <a:lvl1pPr marL="0" indent="0">
              <a:buNone/>
              <a:defRPr sz="1050">
                <a:solidFill>
                  <a:schemeClr val="bg1"/>
                </a:solidFill>
              </a:defRPr>
            </a:lvl1pPr>
          </a:lstStyle>
          <a:p>
            <a:pPr lvl="0"/>
            <a:r>
              <a:rPr lang="en-GB"/>
              <a:t>Presenter Name</a:t>
            </a:r>
          </a:p>
        </p:txBody>
      </p:sp>
      <p:pic>
        <p:nvPicPr>
          <p:cNvPr id="13" name="Picture 12" descr="A white text on a black background&#10;&#10;Description automatically generated">
            <a:extLst>
              <a:ext uri="{FF2B5EF4-FFF2-40B4-BE49-F238E27FC236}">
                <a16:creationId xmlns:a16="http://schemas.microsoft.com/office/drawing/2014/main" id="{B09AF7CE-6CFB-59D7-908C-1CA4AD702E8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87089" y="2245231"/>
            <a:ext cx="3066552" cy="1065180"/>
          </a:xfrm>
          <a:prstGeom prst="rect">
            <a:avLst/>
          </a:prstGeom>
        </p:spPr>
      </p:pic>
      <p:cxnSp>
        <p:nvCxnSpPr>
          <p:cNvPr id="14" name="Straight Connector 13">
            <a:extLst>
              <a:ext uri="{FF2B5EF4-FFF2-40B4-BE49-F238E27FC236}">
                <a16:creationId xmlns:a16="http://schemas.microsoft.com/office/drawing/2014/main" id="{D23B1056-7540-25F4-0309-522BA07B8BC6}"/>
              </a:ext>
            </a:extLst>
          </p:cNvPr>
          <p:cNvCxnSpPr/>
          <p:nvPr userDrawn="1"/>
        </p:nvCxnSpPr>
        <p:spPr>
          <a:xfrm>
            <a:off x="651326" y="3321657"/>
            <a:ext cx="340524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845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75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75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750"/>
                                        <p:tgtEl>
                                          <p:spTgt spid="14"/>
                                        </p:tgtEl>
                                      </p:cBhvr>
                                    </p:animEffect>
                                  </p:childTnLst>
                                </p:cTn>
                              </p:par>
                            </p:childTnLst>
                          </p:cTn>
                        </p:par>
                        <p:par>
                          <p:cTn id="14" fill="hold">
                            <p:stCondLst>
                              <p:cond delay="750"/>
                            </p:stCondLst>
                            <p:childTnLst>
                              <p:par>
                                <p:cTn id="15" presetID="42" presetClass="entr" presetSubtype="0"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1000"/>
                                        <p:tgtEl>
                                          <p:spTgt spid="2"/>
                                        </p:tgtEl>
                                      </p:cBhvr>
                                    </p:animEffect>
                                    <p:anim calcmode="lin" valueType="num">
                                      <p:cBhvr>
                                        <p:cTn id="23" dur="1000" fill="hold"/>
                                        <p:tgtEl>
                                          <p:spTgt spid="2"/>
                                        </p:tgtEl>
                                        <p:attrNameLst>
                                          <p:attrName>ppt_x</p:attrName>
                                        </p:attrNameLst>
                                      </p:cBhvr>
                                      <p:tavLst>
                                        <p:tav tm="0">
                                          <p:val>
                                            <p:strVal val="#ppt_x"/>
                                          </p:val>
                                        </p:tav>
                                        <p:tav tm="100000">
                                          <p:val>
                                            <p:strVal val="#ppt_x"/>
                                          </p:val>
                                        </p:tav>
                                      </p:tavLst>
                                    </p:anim>
                                    <p:anim calcmode="lin" valueType="num">
                                      <p:cBhvr>
                                        <p:cTn id="24" dur="1000" fill="hold"/>
                                        <p:tgtEl>
                                          <p:spTgt spid="2"/>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750"/>
                                  </p:stCondLst>
                                  <p:childTnLst>
                                    <p:set>
                                      <p:cBhvr>
                                        <p:cTn id="26" dur="1" fill="hold">
                                          <p:stCondLst>
                                            <p:cond delay="0"/>
                                          </p:stCondLst>
                                        </p:cTn>
                                        <p:tgtEl>
                                          <p:spTgt spid="11">
                                            <p:txEl>
                                              <p:pRg st="0" end="0"/>
                                            </p:txEl>
                                          </p:spTgt>
                                        </p:tgtEl>
                                        <p:attrNameLst>
                                          <p:attrName>style.visibility</p:attrName>
                                        </p:attrNameLst>
                                      </p:cBhvr>
                                      <p:to>
                                        <p:strVal val="visible"/>
                                      </p:to>
                                    </p:set>
                                    <p:animEffect transition="in" filter="fade">
                                      <p:cBhvr>
                                        <p:cTn id="27" dur="1000"/>
                                        <p:tgtEl>
                                          <p:spTgt spid="11">
                                            <p:txEl>
                                              <p:pRg st="0" end="0"/>
                                            </p:txEl>
                                          </p:spTgt>
                                        </p:tgtEl>
                                      </p:cBhvr>
                                    </p:animEffect>
                                    <p:anim calcmode="lin" valueType="num">
                                      <p:cBhvr>
                                        <p:cTn id="2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 grpId="0"/>
      <p:bldP spid="3" grpId="0" build="p">
        <p:tmplLst>
          <p:tmpl lvl="1">
            <p:tnLst>
              <p:par>
                <p:cTn presetID="42" presetClass="entr" presetSubtype="0"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P spid="11" grpId="0" build="p">
        <p:tmplLst>
          <p:tmpl lvl="1">
            <p:tnLst>
              <p:par>
                <p:cTn presetID="42" presetClass="entr" presetSubtype="0" fill="hold" nodeType="withEffect">
                  <p:stCondLst>
                    <p:cond delay="750"/>
                  </p:stCondLst>
                  <p:childTnLst>
                    <p:set>
                      <p:cBhvr>
                        <p:cTn dur="1" fill="hold">
                          <p:stCondLst>
                            <p:cond delay="0"/>
                          </p:stCondLst>
                        </p:cTn>
                        <p:tgtEl>
                          <p:spTgt spid="11"/>
                        </p:tgtEl>
                        <p:attrNameLst>
                          <p:attrName>style.visibility</p:attrName>
                        </p:attrNameLst>
                      </p:cBhvr>
                      <p:to>
                        <p:strVal val="visible"/>
                      </p:to>
                    </p:set>
                    <p:animEffect transition="in" filter="fade">
                      <p:cBhvr>
                        <p:cTn dur="1000"/>
                        <p:tgtEl>
                          <p:spTgt spid="11"/>
                        </p:tgtEl>
                      </p:cBhvr>
                    </p:animEffect>
                    <p:anim calcmode="lin" valueType="num">
                      <p:cBhvr>
                        <p:cTn dur="1000" fill="hold"/>
                        <p:tgtEl>
                          <p:spTgt spid="11"/>
                        </p:tgtEl>
                        <p:attrNameLst>
                          <p:attrName>ppt_x</p:attrName>
                        </p:attrNameLst>
                      </p:cBhvr>
                      <p:tavLst>
                        <p:tav tm="0">
                          <p:val>
                            <p:strVal val="#ppt_x"/>
                          </p:val>
                        </p:tav>
                        <p:tav tm="100000">
                          <p:val>
                            <p:strVal val="#ppt_x"/>
                          </p:val>
                        </p:tav>
                      </p:tavLst>
                    </p:anim>
                    <p:anim calcmode="lin" valueType="num">
                      <p:cBhvr>
                        <p:cTn dur="1000" fill="hold"/>
                        <p:tgtEl>
                          <p:spTgt spid="11"/>
                        </p:tgtEl>
                        <p:attrNameLst>
                          <p:attrName>ppt_y</p:attrName>
                        </p:attrNameLst>
                      </p:cBhvr>
                      <p:tavLst>
                        <p:tav tm="0">
                          <p:val>
                            <p:strVal val="#ppt_y+.1"/>
                          </p:val>
                        </p:tav>
                        <p:tav tm="100000">
                          <p:val>
                            <p:strVal val="#ppt_y"/>
                          </p:val>
                        </p:tav>
                      </p:tavLst>
                    </p:anim>
                  </p:childTnLst>
                </p:cTn>
              </p:par>
            </p:tnLst>
          </p:tmpl>
        </p:tmplLst>
      </p:bldP>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0.xml"/><Relationship Id="rId1"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image" Target="../media/image4.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theme" Target="../theme/theme6.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3508206"/>
      </p:ext>
    </p:extLst>
  </p:cSld>
  <p:clrMap bg1="lt1" tx1="dk1" bg2="lt2" tx2="dk2" accent1="accent1" accent2="accent2" accent3="accent3" accent4="accent4" accent5="accent5" accent6="accent6" hlink="hlink" folHlink="folHlink"/>
  <p:sldLayoutIdLst>
    <p:sldLayoutId id="2147483665" r:id="rId1"/>
  </p:sldLayoutIdLst>
  <p:hf hdr="0" ftr="0" dt="0"/>
  <p:txStyles>
    <p:titleStyle>
      <a:lvl1pPr algn="l" defTabSz="685739"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9"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4" indent="-171434" algn="l" defTabSz="685739"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74" indent="-171434" algn="l" defTabSz="685739"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43"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12"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8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5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52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89"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9" rtl="0" eaLnBrk="1" latinLnBrk="0" hangingPunct="1">
        <a:defRPr sz="1350" kern="1200">
          <a:solidFill>
            <a:schemeClr val="tx1"/>
          </a:solidFill>
          <a:latin typeface="+mn-lt"/>
          <a:ea typeface="+mn-ea"/>
          <a:cs typeface="+mn-cs"/>
        </a:defRPr>
      </a:lvl1pPr>
      <a:lvl2pPr marL="342869" algn="l" defTabSz="685739" rtl="0" eaLnBrk="1" latinLnBrk="0" hangingPunct="1">
        <a:defRPr sz="1350" kern="1200">
          <a:solidFill>
            <a:schemeClr val="tx1"/>
          </a:solidFill>
          <a:latin typeface="+mn-lt"/>
          <a:ea typeface="+mn-ea"/>
          <a:cs typeface="+mn-cs"/>
        </a:defRPr>
      </a:lvl2pPr>
      <a:lvl3pPr marL="685739" algn="l" defTabSz="685739" rtl="0" eaLnBrk="1" latinLnBrk="0" hangingPunct="1">
        <a:defRPr sz="1350" kern="1200">
          <a:solidFill>
            <a:schemeClr val="tx1"/>
          </a:solidFill>
          <a:latin typeface="+mn-lt"/>
          <a:ea typeface="+mn-ea"/>
          <a:cs typeface="+mn-cs"/>
        </a:defRPr>
      </a:lvl3pPr>
      <a:lvl4pPr marL="1028608" algn="l" defTabSz="685739" rtl="0" eaLnBrk="1" latinLnBrk="0" hangingPunct="1">
        <a:defRPr sz="1350" kern="1200">
          <a:solidFill>
            <a:schemeClr val="tx1"/>
          </a:solidFill>
          <a:latin typeface="+mn-lt"/>
          <a:ea typeface="+mn-ea"/>
          <a:cs typeface="+mn-cs"/>
        </a:defRPr>
      </a:lvl4pPr>
      <a:lvl5pPr marL="1371477" algn="l" defTabSz="685739" rtl="0" eaLnBrk="1" latinLnBrk="0" hangingPunct="1">
        <a:defRPr sz="1350" kern="1200">
          <a:solidFill>
            <a:schemeClr val="tx1"/>
          </a:solidFill>
          <a:latin typeface="+mn-lt"/>
          <a:ea typeface="+mn-ea"/>
          <a:cs typeface="+mn-cs"/>
        </a:defRPr>
      </a:lvl5pPr>
      <a:lvl6pPr marL="1714347" algn="l" defTabSz="685739" rtl="0" eaLnBrk="1" latinLnBrk="0" hangingPunct="1">
        <a:defRPr sz="1350" kern="1200">
          <a:solidFill>
            <a:schemeClr val="tx1"/>
          </a:solidFill>
          <a:latin typeface="+mn-lt"/>
          <a:ea typeface="+mn-ea"/>
          <a:cs typeface="+mn-cs"/>
        </a:defRPr>
      </a:lvl6pPr>
      <a:lvl7pPr marL="2057216" algn="l" defTabSz="685739" rtl="0" eaLnBrk="1" latinLnBrk="0" hangingPunct="1">
        <a:defRPr sz="1350" kern="1200">
          <a:solidFill>
            <a:schemeClr val="tx1"/>
          </a:solidFill>
          <a:latin typeface="+mn-lt"/>
          <a:ea typeface="+mn-ea"/>
          <a:cs typeface="+mn-cs"/>
        </a:defRPr>
      </a:lvl7pPr>
      <a:lvl8pPr marL="2400086" algn="l" defTabSz="685739" rtl="0" eaLnBrk="1" latinLnBrk="0" hangingPunct="1">
        <a:defRPr sz="1350" kern="1200">
          <a:solidFill>
            <a:schemeClr val="tx1"/>
          </a:solidFill>
          <a:latin typeface="+mn-lt"/>
          <a:ea typeface="+mn-ea"/>
          <a:cs typeface="+mn-cs"/>
        </a:defRPr>
      </a:lvl8pPr>
      <a:lvl9pPr marL="2742955" algn="l" defTabSz="685739"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1453341-2CE8-0D04-958A-782185E40020}"/>
              </a:ext>
            </a:extLst>
          </p:cNvPr>
          <p:cNvSpPr/>
          <p:nvPr userDrawn="1"/>
        </p:nvSpPr>
        <p:spPr>
          <a:xfrm>
            <a:off x="-1" y="1"/>
            <a:ext cx="9143997" cy="454045"/>
          </a:xfrm>
          <a:prstGeom prst="rect">
            <a:avLst/>
          </a:prstGeom>
          <a:gradFill>
            <a:gsLst>
              <a:gs pos="0">
                <a:srgbClr val="004279"/>
              </a:gs>
              <a:gs pos="100000">
                <a:srgbClr val="020D45"/>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TextBox 8"/>
          <p:cNvSpPr txBox="1"/>
          <p:nvPr userDrawn="1"/>
        </p:nvSpPr>
        <p:spPr>
          <a:xfrm>
            <a:off x="420578" y="6400800"/>
            <a:ext cx="2534227" cy="115416"/>
          </a:xfrm>
          <a:prstGeom prst="rect">
            <a:avLst/>
          </a:prstGeom>
          <a:noFill/>
        </p:spPr>
        <p:txBody>
          <a:bodyPr wrap="square" lIns="0" tIns="0" rIns="0" bIns="0" rtlCol="0">
            <a:spAutoFit/>
          </a:bodyPr>
          <a:lstStyle/>
          <a:p>
            <a:r>
              <a:rPr lang="en-US" sz="750">
                <a:solidFill>
                  <a:schemeClr val="tx1"/>
                </a:solidFill>
                <a:latin typeface="Arial" panose="020B0604020202020204" pitchFamily="34" charset="0"/>
                <a:cs typeface="Arial" panose="020B0604020202020204" pitchFamily="34" charset="0"/>
              </a:rPr>
              <a:t>Regulatory Assistance Project (RAP)</a:t>
            </a:r>
            <a:r>
              <a:rPr lang="en-US" sz="750" baseline="30000">
                <a:solidFill>
                  <a:schemeClr val="tx1"/>
                </a:solidFill>
                <a:latin typeface="Arial" panose="020B0604020202020204" pitchFamily="34" charset="0"/>
                <a:cs typeface="Arial" panose="020B0604020202020204" pitchFamily="34" charset="0"/>
              </a:rPr>
              <a:t>®</a:t>
            </a:r>
            <a:r>
              <a:rPr lang="en-US" sz="750">
                <a:solidFill>
                  <a:schemeClr val="tx1"/>
                </a:solidFill>
                <a:latin typeface="Arial" panose="020B0604020202020204" pitchFamily="34" charset="0"/>
                <a:cs typeface="Arial" panose="020B0604020202020204" pitchFamily="34" charset="0"/>
              </a:rPr>
              <a:t> </a:t>
            </a:r>
          </a:p>
        </p:txBody>
      </p:sp>
      <p:sp>
        <p:nvSpPr>
          <p:cNvPr id="3" name="Title Placeholder 2"/>
          <p:cNvSpPr>
            <a:spLocks noGrp="1"/>
          </p:cNvSpPr>
          <p:nvPr>
            <p:ph type="title"/>
          </p:nvPr>
        </p:nvSpPr>
        <p:spPr>
          <a:xfrm>
            <a:off x="410417" y="685804"/>
            <a:ext cx="8315783" cy="1325563"/>
          </a:xfrm>
          <a:prstGeom prst="rect">
            <a:avLst/>
          </a:prstGeom>
          <a:noFill/>
        </p:spPr>
        <p:txBody>
          <a:bodyPr vert="horz" lIns="0" tIns="45720" rIns="91440" bIns="45720" rtlCol="0" anchor="t">
            <a:normAutofit/>
          </a:bodyPr>
          <a:lstStyle/>
          <a:p>
            <a:r>
              <a:rPr lang="en-US"/>
              <a:t>Click to edit Master title style</a:t>
            </a:r>
          </a:p>
        </p:txBody>
      </p:sp>
      <p:sp>
        <p:nvSpPr>
          <p:cNvPr id="11" name="Slide Number Placeholder 1">
            <a:extLst>
              <a:ext uri="{FF2B5EF4-FFF2-40B4-BE49-F238E27FC236}">
                <a16:creationId xmlns:a16="http://schemas.microsoft.com/office/drawing/2014/main" id="{2AD39B16-7DC6-416A-AD34-8C5F4B7F6D28}"/>
              </a:ext>
            </a:extLst>
          </p:cNvPr>
          <p:cNvSpPr>
            <a:spLocks noGrp="1"/>
          </p:cNvSpPr>
          <p:nvPr>
            <p:ph type="sldNum" sz="quarter" idx="4"/>
          </p:nvPr>
        </p:nvSpPr>
        <p:spPr>
          <a:xfrm>
            <a:off x="8447513" y="6439272"/>
            <a:ext cx="361518" cy="230832"/>
          </a:xfrm>
          <a:prstGeom prst="rect">
            <a:avLst/>
          </a:prstGeom>
        </p:spPr>
        <p:txBody>
          <a:bodyPr vert="horz" lIns="80678" tIns="40339" rIns="80678" bIns="40339" rtlCol="0" anchor="ctr"/>
          <a:lstStyle>
            <a:lvl1pPr algn="r">
              <a:defRPr sz="750">
                <a:solidFill>
                  <a:schemeClr val="tx1"/>
                </a:solidFill>
                <a:latin typeface="Arial" panose="020B0604020202020204" pitchFamily="34" charset="0"/>
                <a:cs typeface="Arial" panose="020B0604020202020204" pitchFamily="34" charset="0"/>
              </a:defRPr>
            </a:lvl1pPr>
          </a:lstStyle>
          <a:p>
            <a:fld id="{334C938C-6556-4F1B-B842-1F8A1118CFA1}" type="slidenum">
              <a:rPr lang="en-US" smtClean="0"/>
              <a:pPr/>
              <a:t>‹#›</a:t>
            </a:fld>
            <a:endParaRPr lang="en-US"/>
          </a:p>
        </p:txBody>
      </p:sp>
      <p:sp>
        <p:nvSpPr>
          <p:cNvPr id="6" name="Rectangle 5">
            <a:extLst>
              <a:ext uri="{FF2B5EF4-FFF2-40B4-BE49-F238E27FC236}">
                <a16:creationId xmlns:a16="http://schemas.microsoft.com/office/drawing/2014/main" id="{E1216FA4-28A8-A6C6-327D-7B5B493B6F66}"/>
              </a:ext>
            </a:extLst>
          </p:cNvPr>
          <p:cNvSpPr/>
          <p:nvPr userDrawn="1"/>
        </p:nvSpPr>
        <p:spPr>
          <a:xfrm>
            <a:off x="410415" y="408325"/>
            <a:ext cx="7223760" cy="91440"/>
          </a:xfrm>
          <a:prstGeom prst="rect">
            <a:avLst/>
          </a:prstGeom>
          <a:gradFill>
            <a:gsLst>
              <a:gs pos="0">
                <a:srgbClr val="F15A29"/>
              </a:gs>
              <a:gs pos="99000">
                <a:srgbClr val="FFE22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7" name="Straight Connector 6">
            <a:extLst>
              <a:ext uri="{FF2B5EF4-FFF2-40B4-BE49-F238E27FC236}">
                <a16:creationId xmlns:a16="http://schemas.microsoft.com/office/drawing/2014/main" id="{C3A18836-0CBB-2BA1-5E93-51AD4C004F8F}"/>
              </a:ext>
            </a:extLst>
          </p:cNvPr>
          <p:cNvCxnSpPr/>
          <p:nvPr userDrawn="1"/>
        </p:nvCxnSpPr>
        <p:spPr>
          <a:xfrm>
            <a:off x="411311" y="6286079"/>
            <a:ext cx="689480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647E61E-36EE-FE37-497C-1B6629BFF43F}"/>
              </a:ext>
            </a:extLst>
          </p:cNvPr>
          <p:cNvCxnSpPr/>
          <p:nvPr userDrawn="1"/>
        </p:nvCxnSpPr>
        <p:spPr>
          <a:xfrm>
            <a:off x="7607267" y="6286079"/>
            <a:ext cx="120794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7884579"/>
      </p:ext>
    </p:extLst>
  </p:cSld>
  <p:clrMap bg1="lt1" tx1="dk1" bg2="lt2" tx2="dk2" accent1="accent1" accent2="accent2" accent3="accent3" accent4="accent4" accent5="accent5" accent6="accent6" hlink="hlink" folHlink="folHlink"/>
  <p:sldLayoutIdLst>
    <p:sldLayoutId id="2147483667" r:id="rId1"/>
  </p:sldLayoutIdLst>
  <p:hf hdr="0" ftr="0" dt="0"/>
  <p:txStyles>
    <p:titleStyle>
      <a:lvl1pPr algn="l" defTabSz="685739" rtl="0" eaLnBrk="1" latinLnBrk="0" hangingPunct="1">
        <a:lnSpc>
          <a:spcPct val="90000"/>
        </a:lnSpc>
        <a:spcBef>
          <a:spcPct val="0"/>
        </a:spcBef>
        <a:buNone/>
        <a:defRPr lang="en-US" sz="3150" b="1" kern="4000" spc="-48" baseline="0" smtClean="0">
          <a:solidFill>
            <a:schemeClr val="tx1"/>
          </a:solidFill>
          <a:latin typeface="Arial" panose="020B0604020202020204" pitchFamily="34" charset="0"/>
          <a:ea typeface="+mn-ea"/>
          <a:cs typeface="Arial" panose="020B0604020202020204" pitchFamily="34" charset="0"/>
        </a:defRPr>
      </a:lvl1pPr>
    </p:titleStyle>
    <p:bodyStyle>
      <a:lvl1pPr marL="171434" indent="-171434" algn="l" defTabSz="685739"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4" indent="-171434" algn="l" defTabSz="685739"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74" indent="-171434" algn="l" defTabSz="685739"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43"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12"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8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5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52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89"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9" rtl="0" eaLnBrk="1" latinLnBrk="0" hangingPunct="1">
        <a:defRPr sz="1350" kern="1200">
          <a:solidFill>
            <a:schemeClr val="tx1"/>
          </a:solidFill>
          <a:latin typeface="+mn-lt"/>
          <a:ea typeface="+mn-ea"/>
          <a:cs typeface="+mn-cs"/>
        </a:defRPr>
      </a:lvl1pPr>
      <a:lvl2pPr marL="342869" algn="l" defTabSz="685739" rtl="0" eaLnBrk="1" latinLnBrk="0" hangingPunct="1">
        <a:defRPr sz="1350" kern="1200">
          <a:solidFill>
            <a:schemeClr val="tx1"/>
          </a:solidFill>
          <a:latin typeface="+mn-lt"/>
          <a:ea typeface="+mn-ea"/>
          <a:cs typeface="+mn-cs"/>
        </a:defRPr>
      </a:lvl2pPr>
      <a:lvl3pPr marL="685739" algn="l" defTabSz="685739" rtl="0" eaLnBrk="1" latinLnBrk="0" hangingPunct="1">
        <a:defRPr sz="1350" kern="1200">
          <a:solidFill>
            <a:schemeClr val="tx1"/>
          </a:solidFill>
          <a:latin typeface="+mn-lt"/>
          <a:ea typeface="+mn-ea"/>
          <a:cs typeface="+mn-cs"/>
        </a:defRPr>
      </a:lvl3pPr>
      <a:lvl4pPr marL="1028608" algn="l" defTabSz="685739" rtl="0" eaLnBrk="1" latinLnBrk="0" hangingPunct="1">
        <a:defRPr sz="1350" kern="1200">
          <a:solidFill>
            <a:schemeClr val="tx1"/>
          </a:solidFill>
          <a:latin typeface="+mn-lt"/>
          <a:ea typeface="+mn-ea"/>
          <a:cs typeface="+mn-cs"/>
        </a:defRPr>
      </a:lvl4pPr>
      <a:lvl5pPr marL="1371477" algn="l" defTabSz="685739" rtl="0" eaLnBrk="1" latinLnBrk="0" hangingPunct="1">
        <a:defRPr sz="1350" kern="1200">
          <a:solidFill>
            <a:schemeClr val="tx1"/>
          </a:solidFill>
          <a:latin typeface="+mn-lt"/>
          <a:ea typeface="+mn-ea"/>
          <a:cs typeface="+mn-cs"/>
        </a:defRPr>
      </a:lvl5pPr>
      <a:lvl6pPr marL="1714347" algn="l" defTabSz="685739" rtl="0" eaLnBrk="1" latinLnBrk="0" hangingPunct="1">
        <a:defRPr sz="1350" kern="1200">
          <a:solidFill>
            <a:schemeClr val="tx1"/>
          </a:solidFill>
          <a:latin typeface="+mn-lt"/>
          <a:ea typeface="+mn-ea"/>
          <a:cs typeface="+mn-cs"/>
        </a:defRPr>
      </a:lvl6pPr>
      <a:lvl7pPr marL="2057216" algn="l" defTabSz="685739" rtl="0" eaLnBrk="1" latinLnBrk="0" hangingPunct="1">
        <a:defRPr sz="1350" kern="1200">
          <a:solidFill>
            <a:schemeClr val="tx1"/>
          </a:solidFill>
          <a:latin typeface="+mn-lt"/>
          <a:ea typeface="+mn-ea"/>
          <a:cs typeface="+mn-cs"/>
        </a:defRPr>
      </a:lvl7pPr>
      <a:lvl8pPr marL="2400086" algn="l" defTabSz="685739" rtl="0" eaLnBrk="1" latinLnBrk="0" hangingPunct="1">
        <a:defRPr sz="1350" kern="1200">
          <a:solidFill>
            <a:schemeClr val="tx1"/>
          </a:solidFill>
          <a:latin typeface="+mn-lt"/>
          <a:ea typeface="+mn-ea"/>
          <a:cs typeface="+mn-cs"/>
        </a:defRPr>
      </a:lvl8pPr>
      <a:lvl9pPr marL="2742955" algn="l" defTabSz="685739"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CEB55E5-95FE-A5E6-846D-DD8F5060A2E2}"/>
              </a:ext>
            </a:extLst>
          </p:cNvPr>
          <p:cNvSpPr/>
          <p:nvPr userDrawn="1"/>
        </p:nvSpPr>
        <p:spPr>
          <a:xfrm>
            <a:off x="4" y="1"/>
            <a:ext cx="9143996" cy="1878227"/>
          </a:xfrm>
          <a:prstGeom prst="rect">
            <a:avLst/>
          </a:prstGeom>
          <a:gradFill>
            <a:gsLst>
              <a:gs pos="80000">
                <a:srgbClr val="004279"/>
              </a:gs>
              <a:gs pos="10000">
                <a:srgbClr val="020D45"/>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60509" tIns="30254" rIns="60509" bIns="30254" rtlCol="0" anchor="ctr"/>
          <a:lstStyle/>
          <a:p>
            <a:pPr algn="ctr"/>
            <a:endParaRPr lang="en-US" sz="1350">
              <a:latin typeface="Arial" panose="020B0604020202020204" pitchFamily="34" charset="0"/>
              <a:cs typeface="Arial" panose="020B0604020202020204" pitchFamily="34" charset="0"/>
            </a:endParaRPr>
          </a:p>
        </p:txBody>
      </p:sp>
      <p:sp>
        <p:nvSpPr>
          <p:cNvPr id="5" name="Slide Number Placeholder 1">
            <a:extLst>
              <a:ext uri="{FF2B5EF4-FFF2-40B4-BE49-F238E27FC236}">
                <a16:creationId xmlns:a16="http://schemas.microsoft.com/office/drawing/2014/main" id="{059B9D22-226F-E722-94F5-8E497EA9B928}"/>
              </a:ext>
            </a:extLst>
          </p:cNvPr>
          <p:cNvSpPr>
            <a:spLocks noGrp="1"/>
          </p:cNvSpPr>
          <p:nvPr>
            <p:ph type="sldNum" sz="quarter" idx="4"/>
          </p:nvPr>
        </p:nvSpPr>
        <p:spPr>
          <a:xfrm>
            <a:off x="8447513" y="6436016"/>
            <a:ext cx="361518" cy="230832"/>
          </a:xfrm>
          <a:prstGeom prst="rect">
            <a:avLst/>
          </a:prstGeom>
        </p:spPr>
        <p:txBody>
          <a:bodyPr vert="horz" lIns="80678" tIns="40339" rIns="80678" bIns="40339" rtlCol="0" anchor="ctr"/>
          <a:lstStyle>
            <a:lvl1pPr algn="r">
              <a:defRPr sz="750">
                <a:solidFill>
                  <a:srgbClr val="00437D"/>
                </a:solidFill>
                <a:latin typeface="Arial" panose="020B0604020202020204" pitchFamily="34" charset="0"/>
                <a:cs typeface="Arial" panose="020B0604020202020204" pitchFamily="34" charset="0"/>
              </a:defRPr>
            </a:lvl1pPr>
          </a:lstStyle>
          <a:p>
            <a:fld id="{796CB93B-C569-4802-AF22-9A2B7C1E12CA}" type="slidenum">
              <a:rPr lang="en-US" smtClean="0"/>
              <a:pPr/>
              <a:t>‹#›</a:t>
            </a:fld>
            <a:endParaRPr lang="en-US"/>
          </a:p>
        </p:txBody>
      </p:sp>
      <p:sp>
        <p:nvSpPr>
          <p:cNvPr id="6" name="Rectangle 5">
            <a:extLst>
              <a:ext uri="{FF2B5EF4-FFF2-40B4-BE49-F238E27FC236}">
                <a16:creationId xmlns:a16="http://schemas.microsoft.com/office/drawing/2014/main" id="{8B45BA68-624F-2A87-6D20-AAF9D6E0F909}"/>
              </a:ext>
            </a:extLst>
          </p:cNvPr>
          <p:cNvSpPr/>
          <p:nvPr userDrawn="1"/>
        </p:nvSpPr>
        <p:spPr>
          <a:xfrm>
            <a:off x="-2" y="1824408"/>
            <a:ext cx="9144000" cy="91440"/>
          </a:xfrm>
          <a:prstGeom prst="rect">
            <a:avLst/>
          </a:prstGeom>
          <a:gradFill>
            <a:gsLst>
              <a:gs pos="0">
                <a:srgbClr val="F15A29"/>
              </a:gs>
              <a:gs pos="99000">
                <a:srgbClr val="FFE22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45145532"/>
      </p:ext>
    </p:extLst>
  </p:cSld>
  <p:clrMap bg1="lt1" tx1="dk1" bg2="lt2" tx2="dk2" accent1="accent1" accent2="accent2" accent3="accent3" accent4="accent4" accent5="accent5" accent6="accent6" hlink="hlink" folHlink="folHlink"/>
  <p:sldLayoutIdLst>
    <p:sldLayoutId id="2147483669" r:id="rId1"/>
  </p:sldLayoutIdLst>
  <p:hf hdr="0" ftr="0" dt="0"/>
  <p:txStyles>
    <p:titleStyle>
      <a:lvl1pPr algn="l" defTabSz="685739"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9"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4" indent="-171434" algn="l" defTabSz="685739"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74" indent="-171434" algn="l" defTabSz="685739"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43"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912"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8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5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521"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89" indent="-171434" algn="l" defTabSz="68573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9" rtl="0" eaLnBrk="1" latinLnBrk="0" hangingPunct="1">
        <a:defRPr sz="1350" kern="1200">
          <a:solidFill>
            <a:schemeClr val="tx1"/>
          </a:solidFill>
          <a:latin typeface="+mn-lt"/>
          <a:ea typeface="+mn-ea"/>
          <a:cs typeface="+mn-cs"/>
        </a:defRPr>
      </a:lvl1pPr>
      <a:lvl2pPr marL="342869" algn="l" defTabSz="685739" rtl="0" eaLnBrk="1" latinLnBrk="0" hangingPunct="1">
        <a:defRPr sz="1350" kern="1200">
          <a:solidFill>
            <a:schemeClr val="tx1"/>
          </a:solidFill>
          <a:latin typeface="+mn-lt"/>
          <a:ea typeface="+mn-ea"/>
          <a:cs typeface="+mn-cs"/>
        </a:defRPr>
      </a:lvl2pPr>
      <a:lvl3pPr marL="685739" algn="l" defTabSz="685739" rtl="0" eaLnBrk="1" latinLnBrk="0" hangingPunct="1">
        <a:defRPr sz="1350" kern="1200">
          <a:solidFill>
            <a:schemeClr val="tx1"/>
          </a:solidFill>
          <a:latin typeface="+mn-lt"/>
          <a:ea typeface="+mn-ea"/>
          <a:cs typeface="+mn-cs"/>
        </a:defRPr>
      </a:lvl3pPr>
      <a:lvl4pPr marL="1028608" algn="l" defTabSz="685739" rtl="0" eaLnBrk="1" latinLnBrk="0" hangingPunct="1">
        <a:defRPr sz="1350" kern="1200">
          <a:solidFill>
            <a:schemeClr val="tx1"/>
          </a:solidFill>
          <a:latin typeface="+mn-lt"/>
          <a:ea typeface="+mn-ea"/>
          <a:cs typeface="+mn-cs"/>
        </a:defRPr>
      </a:lvl4pPr>
      <a:lvl5pPr marL="1371477" algn="l" defTabSz="685739" rtl="0" eaLnBrk="1" latinLnBrk="0" hangingPunct="1">
        <a:defRPr sz="1350" kern="1200">
          <a:solidFill>
            <a:schemeClr val="tx1"/>
          </a:solidFill>
          <a:latin typeface="+mn-lt"/>
          <a:ea typeface="+mn-ea"/>
          <a:cs typeface="+mn-cs"/>
        </a:defRPr>
      </a:lvl5pPr>
      <a:lvl6pPr marL="1714347" algn="l" defTabSz="685739" rtl="0" eaLnBrk="1" latinLnBrk="0" hangingPunct="1">
        <a:defRPr sz="1350" kern="1200">
          <a:solidFill>
            <a:schemeClr val="tx1"/>
          </a:solidFill>
          <a:latin typeface="+mn-lt"/>
          <a:ea typeface="+mn-ea"/>
          <a:cs typeface="+mn-cs"/>
        </a:defRPr>
      </a:lvl6pPr>
      <a:lvl7pPr marL="2057216" algn="l" defTabSz="685739" rtl="0" eaLnBrk="1" latinLnBrk="0" hangingPunct="1">
        <a:defRPr sz="1350" kern="1200">
          <a:solidFill>
            <a:schemeClr val="tx1"/>
          </a:solidFill>
          <a:latin typeface="+mn-lt"/>
          <a:ea typeface="+mn-ea"/>
          <a:cs typeface="+mn-cs"/>
        </a:defRPr>
      </a:lvl7pPr>
      <a:lvl8pPr marL="2400086" algn="l" defTabSz="685739" rtl="0" eaLnBrk="1" latinLnBrk="0" hangingPunct="1">
        <a:defRPr sz="1350" kern="1200">
          <a:solidFill>
            <a:schemeClr val="tx1"/>
          </a:solidFill>
          <a:latin typeface="+mn-lt"/>
          <a:ea typeface="+mn-ea"/>
          <a:cs typeface="+mn-cs"/>
        </a:defRPr>
      </a:lvl8pPr>
      <a:lvl9pPr marL="2742955" algn="l" defTabSz="685739"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2CD89F-1A44-47D0-94E4-47894845C83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C43D4D-A2E5-4224-82C3-A4BFC165D86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4C152-E29E-4DEF-8423-B340829E574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8E8AFCE-9D04-4F3F-BBC5-24668E1D08E7}" type="datetimeFigureOut">
              <a:rPr lang="en-US" smtClean="0"/>
              <a:pPr/>
              <a:t>6/29/2026</a:t>
            </a:fld>
            <a:endParaRPr lang="en-GB"/>
          </a:p>
        </p:txBody>
      </p:sp>
      <p:sp>
        <p:nvSpPr>
          <p:cNvPr id="5" name="Footer Placeholder 4">
            <a:extLst>
              <a:ext uri="{FF2B5EF4-FFF2-40B4-BE49-F238E27FC236}">
                <a16:creationId xmlns:a16="http://schemas.microsoft.com/office/drawing/2014/main" id="{B3583E7A-FC9B-40E2-94A9-25D99DC3174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300517-7FB6-47DC-9B66-B1D4A71A42EB}"/>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8C4D2F6-7199-4B1E-8FAF-3C67596DF87C}" type="slidenum">
              <a:rPr lang="en-GB" smtClean="0"/>
              <a:pPr/>
              <a:t>‹#›</a:t>
            </a:fld>
            <a:endParaRPr lang="en-GB"/>
          </a:p>
        </p:txBody>
      </p:sp>
    </p:spTree>
    <p:extLst>
      <p:ext uri="{BB962C8B-B14F-4D97-AF65-F5344CB8AC3E}">
        <p14:creationId xmlns:p14="http://schemas.microsoft.com/office/powerpoint/2010/main" val="3090536593"/>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E885DFD-ED01-AE6C-45FE-A58C7D560E8C}"/>
              </a:ext>
            </a:extLst>
          </p:cNvPr>
          <p:cNvSpPr/>
          <p:nvPr userDrawn="1"/>
        </p:nvSpPr>
        <p:spPr>
          <a:xfrm>
            <a:off x="0" y="0"/>
            <a:ext cx="9144000" cy="51054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Placeholder 1">
            <a:extLst>
              <a:ext uri="{FF2B5EF4-FFF2-40B4-BE49-F238E27FC236}">
                <a16:creationId xmlns:a16="http://schemas.microsoft.com/office/drawing/2014/main" id="{F8D5FD8A-403B-F689-BA4A-48A428BA812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0AD1F5B-6A7F-D2B5-2E55-45C21F7A6F5A}"/>
              </a:ext>
            </a:extLst>
          </p:cNvPr>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F512067-8BBA-1233-DEEA-8ED04D63BA92}"/>
              </a:ext>
            </a:extLst>
          </p:cNvPr>
          <p:cNvSpPr>
            <a:spLocks noGrp="1"/>
          </p:cNvSpPr>
          <p:nvPr>
            <p:ph type="dt" sz="half" idx="2"/>
          </p:nvPr>
        </p:nvSpPr>
        <p:spPr>
          <a:xfrm>
            <a:off x="305628" y="121093"/>
            <a:ext cx="201268" cy="268357"/>
          </a:xfrm>
          <a:prstGeom prst="rect">
            <a:avLst/>
          </a:prstGeom>
          <a:blipFill>
            <a:blip r:embed="rId12" cstate="screen">
              <a:extLst>
                <a:ext uri="{28A0092B-C50C-407E-A947-70E740481C1C}">
                  <a14:useLocalDpi xmlns:a14="http://schemas.microsoft.com/office/drawing/2010/main"/>
                </a:ext>
              </a:extLst>
            </a:blip>
            <a:stretch>
              <a:fillRect/>
            </a:stretch>
          </a:blipFill>
        </p:spPr>
        <p:txBody>
          <a:bodyPr vert="horz" lIns="91440" tIns="45720" rIns="91440" bIns="45720" rtlCol="0" anchor="ctr"/>
          <a:lstStyle>
            <a:lvl1pPr algn="l">
              <a:defRPr sz="900">
                <a:solidFill>
                  <a:schemeClr val="tx1">
                    <a:tint val="75000"/>
                  </a:schemeClr>
                </a:solidFill>
              </a:defRPr>
            </a:lvl1pPr>
          </a:lstStyle>
          <a:p>
            <a:r>
              <a:rPr lang="en-US"/>
              <a:t> </a:t>
            </a:r>
            <a:endParaRPr lang="en-GB"/>
          </a:p>
        </p:txBody>
      </p:sp>
      <p:sp>
        <p:nvSpPr>
          <p:cNvPr id="5" name="Footer Placeholder 4">
            <a:extLst>
              <a:ext uri="{FF2B5EF4-FFF2-40B4-BE49-F238E27FC236}">
                <a16:creationId xmlns:a16="http://schemas.microsoft.com/office/drawing/2014/main" id="{AEBE8A6C-2FB5-94F6-7953-7779C471BA8E}"/>
              </a:ext>
            </a:extLst>
          </p:cNvPr>
          <p:cNvSpPr>
            <a:spLocks noGrp="1"/>
          </p:cNvSpPr>
          <p:nvPr>
            <p:ph type="ftr" sz="quarter" idx="3"/>
          </p:nvPr>
        </p:nvSpPr>
        <p:spPr>
          <a:xfrm>
            <a:off x="5752272" y="140970"/>
            <a:ext cx="3086100" cy="228600"/>
          </a:xfrm>
          <a:prstGeom prst="rect">
            <a:avLst/>
          </a:prstGeom>
        </p:spPr>
        <p:txBody>
          <a:bodyPr vert="horz" lIns="0" tIns="0" rIns="0" bIns="0" rtlCol="0" anchor="ctr"/>
          <a:lstStyle>
            <a:lvl1pPr algn="r">
              <a:defRPr sz="525" b="1">
                <a:solidFill>
                  <a:schemeClr val="bg2"/>
                </a:solidFill>
              </a:defRPr>
            </a:lvl1pPr>
          </a:lstStyle>
          <a:p>
            <a:r>
              <a:rPr lang="en-GB"/>
              <a:t>Presentation Title</a:t>
            </a:r>
          </a:p>
        </p:txBody>
      </p:sp>
      <p:sp>
        <p:nvSpPr>
          <p:cNvPr id="6" name="Slide Number Placeholder 5">
            <a:extLst>
              <a:ext uri="{FF2B5EF4-FFF2-40B4-BE49-F238E27FC236}">
                <a16:creationId xmlns:a16="http://schemas.microsoft.com/office/drawing/2014/main" id="{C83D1046-127C-E04F-6445-E58498B1E34A}"/>
              </a:ext>
            </a:extLst>
          </p:cNvPr>
          <p:cNvSpPr>
            <a:spLocks noGrp="1"/>
          </p:cNvSpPr>
          <p:nvPr>
            <p:ph type="sldNum" sz="quarter" idx="4"/>
          </p:nvPr>
        </p:nvSpPr>
        <p:spPr>
          <a:xfrm>
            <a:off x="8401050" y="6356352"/>
            <a:ext cx="437322" cy="365125"/>
          </a:xfrm>
          <a:prstGeom prst="rect">
            <a:avLst/>
          </a:prstGeom>
        </p:spPr>
        <p:txBody>
          <a:bodyPr vert="horz" lIns="0" tIns="0" rIns="0" bIns="0" rtlCol="0" anchor="ctr"/>
          <a:lstStyle>
            <a:lvl1pPr algn="r">
              <a:defRPr sz="525">
                <a:solidFill>
                  <a:schemeClr val="tx2"/>
                </a:solidFill>
              </a:defRPr>
            </a:lvl1pPr>
          </a:lstStyle>
          <a:p>
            <a:fld id="{9B6893A6-9E7E-41C0-AB26-FE5659454717}" type="slidenum">
              <a:rPr lang="en-GB" smtClean="0"/>
              <a:pPr/>
              <a:t>‹#›</a:t>
            </a:fld>
            <a:endParaRPr lang="en-GB"/>
          </a:p>
        </p:txBody>
      </p:sp>
    </p:spTree>
    <p:extLst>
      <p:ext uri="{BB962C8B-B14F-4D97-AF65-F5344CB8AC3E}">
        <p14:creationId xmlns:p14="http://schemas.microsoft.com/office/powerpoint/2010/main" val="74494983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Lst>
  <p:hf hdr="0"/>
  <p:txStyles>
    <p:titleStyle>
      <a:lvl1pPr algn="l" defTabSz="685783"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png"/><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hyperlink" Target="https://www.eea.europa.eu/en/analysis/publications/urban-adaptation-in-europe-what-works" TargetMode="Externa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20.xml"/><Relationship Id="rId5" Type="http://schemas.openxmlformats.org/officeDocument/2006/relationships/image" Target="../media/image18.png"/><Relationship Id="rId4" Type="http://schemas.openxmlformats.org/officeDocument/2006/relationships/chart" Target="../charts/char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0.xml"/><Relationship Id="rId4" Type="http://schemas.openxmlformats.org/officeDocument/2006/relationships/chart" Target="../charts/chart5.xml"/></Relationships>
</file>

<file path=ppt/slides/_rels/slide19.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image" Target="../media/image21.png"/><Relationship Id="rId1" Type="http://schemas.openxmlformats.org/officeDocument/2006/relationships/slideLayout" Target="../slideLayouts/slideLayout20.xml"/><Relationship Id="rId4" Type="http://schemas.openxmlformats.org/officeDocument/2006/relationships/image" Target="../media/image22.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8" Type="http://schemas.openxmlformats.org/officeDocument/2006/relationships/hyperlink" Target="https://scienmag.com/new-uk-study-explains-heat-related-deaths-during-low-level-alerts/" TargetMode="External"/><Relationship Id="rId13" Type="http://schemas.openxmlformats.org/officeDocument/2006/relationships/hyperlink" Target="https://inews.co.uk/news/science/britain-heatwave-americans-understand-3778917?ico=most_popular" TargetMode="External"/><Relationship Id="rId3" Type="http://schemas.openxmlformats.org/officeDocument/2006/relationships/hyperlink" Target="https://www.theguardian.com/environment/2026/jun/21/record-breaking-extreme-heat-wave-humidity-uk-met-office-warning" TargetMode="External"/><Relationship Id="rId7" Type="http://schemas.openxmlformats.org/officeDocument/2006/relationships/hyperlink" Target="https://medicalxpress.com/news/2026-04-deaths.html" TargetMode="External"/><Relationship Id="rId12" Type="http://schemas.openxmlformats.org/officeDocument/2006/relationships/hyperlink" Target="https://ca.news.yahoo.com/keep-house-cool-without-turning-101654912.html?guccounter=1&amp;guce_referrer=aHR0cHM6Ly93d3cuZ29vZ2xlLmNvbS8&amp;guce_referrer_sig=AQAAAHLHIJj9qyP1tvos-VDK0zKS1d0YZEFY_7yhWHJFxV4N5p6IzfA_9a9lExyhuODgOeABnWP38K2MaGpsf_vODccnHvO5NxZXErJT-CzSQY0TV_x5VGAiA_zmHk-mQtWf-jy_UrpFX5n6GTSUef_r4MVwsmsJIHRVLA0i7BdCJMj9" TargetMode="External"/><Relationship Id="rId2" Type="http://schemas.openxmlformats.org/officeDocument/2006/relationships/hyperlink" Target="https://www.telegraph.co.uk/news/2026/06/25/britain-heatwave-net-zero-left-millions-without-air-con/" TargetMode="External"/><Relationship Id="rId16" Type="http://schemas.openxmlformats.org/officeDocument/2006/relationships/hyperlink" Target="https://theconversation.com/how-britain-can-beat-the-heat-without-becoming-addicted-to-air-conditioning-263017" TargetMode="External"/><Relationship Id="rId1" Type="http://schemas.openxmlformats.org/officeDocument/2006/relationships/slideLayout" Target="../slideLayouts/slideLayout20.xml"/><Relationship Id="rId6" Type="http://schemas.openxmlformats.org/officeDocument/2006/relationships/hyperlink" Target="https://theconversation.com/coolcations-why-people-are-heading-away-from-the-sun-this-summer-281452" TargetMode="External"/><Relationship Id="rId11" Type="http://schemas.openxmlformats.org/officeDocument/2006/relationships/hyperlink" Target="https://www.itv.com/news/2025-07-01/sweet-dreams-how-to-beat-the-heat-as-parts-of-england-face-tropical-night" TargetMode="External"/><Relationship Id="rId5" Type="http://schemas.openxmlformats.org/officeDocument/2006/relationships/hyperlink" Target="https://www.independent.co.uk/life-style/health-and-families/uk-heatwave-air-conditioning-house-cool-how-b2981761.html" TargetMode="External"/><Relationship Id="rId15" Type="http://schemas.openxmlformats.org/officeDocument/2006/relationships/hyperlink" Target="https://housingdigital.co.uk/from-winter-chills-to-summer-heat-homes-are-turning-deadly/" TargetMode="External"/><Relationship Id="rId10" Type="http://schemas.openxmlformats.org/officeDocument/2006/relationships/hyperlink" Target="https://www.theguardian.com/environment/2025/apr/16/uk-homes-overheating-soars-study" TargetMode="External"/><Relationship Id="rId4" Type="http://schemas.openxmlformats.org/officeDocument/2006/relationships/hyperlink" Target="https://theconversation.com/overnight-trains-why-sleeping-all-the-way-to-your-holiday-destination-is-a-growing-and-green-option-283002" TargetMode="External"/><Relationship Id="rId9" Type="http://schemas.openxmlformats.org/officeDocument/2006/relationships/hyperlink" Target="https://www.bbc.co.uk/sounds/play/m002whkm" TargetMode="External"/><Relationship Id="rId14" Type="http://schemas.openxmlformats.org/officeDocument/2006/relationships/hyperlink" Target="https://inews.co.uk/inews-lifestyle/newbuild-cosy-winter-hellishly-hot-summer-3782844"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image" Target="../media/image29.png"/><Relationship Id="rId5" Type="http://schemas.openxmlformats.org/officeDocument/2006/relationships/image" Target="../media/image36.png"/><Relationship Id="rId4" Type="http://schemas.openxmlformats.org/officeDocument/2006/relationships/image" Target="../media/image35.png"/></Relationships>
</file>

<file path=ppt/slides/_rels/slide39.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0.png"/><Relationship Id="rId2" Type="http://schemas.openxmlformats.org/officeDocument/2006/relationships/image" Target="../media/image37.png"/><Relationship Id="rId1" Type="http://schemas.openxmlformats.org/officeDocument/2006/relationships/slideLayout" Target="../slideLayouts/slideLayout12.xml"/><Relationship Id="rId6" Type="http://schemas.openxmlformats.org/officeDocument/2006/relationships/image" Target="../media/image39.png"/><Relationship Id="rId5" Type="http://schemas.openxmlformats.org/officeDocument/2006/relationships/image" Target="../media/image29.png"/><Relationship Id="rId4" Type="http://schemas.openxmlformats.org/officeDocument/2006/relationships/image" Target="../media/image26.png"/></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44.jpeg"/><Relationship Id="rId5" Type="http://schemas.openxmlformats.org/officeDocument/2006/relationships/image" Target="../media/image43.png"/><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12.xml"/><Relationship Id="rId5" Type="http://schemas.openxmlformats.org/officeDocument/2006/relationships/image" Target="../media/image46.png"/><Relationship Id="rId4" Type="http://schemas.openxmlformats.org/officeDocument/2006/relationships/image" Target="../media/image29.png"/></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48.png"/><Relationship Id="rId4" Type="http://schemas.openxmlformats.org/officeDocument/2006/relationships/image" Target="../media/image47.png"/></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image" Target="../media/image50.png"/><Relationship Id="rId5" Type="http://schemas.openxmlformats.org/officeDocument/2006/relationships/image" Target="../media/image29.png"/><Relationship Id="rId4" Type="http://schemas.openxmlformats.org/officeDocument/2006/relationships/image" Target="../media/image49.png"/></Relationships>
</file>

<file path=ppt/slides/_rels/slide44.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24.png"/><Relationship Id="rId7" Type="http://schemas.openxmlformats.org/officeDocument/2006/relationships/image" Target="../media/image51.sv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53.svg"/></Relationships>
</file>

<file path=ppt/slides/_rels/slide45.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hyperlink" Target="https://www.linkedin.com/in/eve-blezard/" TargetMode="External"/><Relationship Id="rId5" Type="http://schemas.openxmlformats.org/officeDocument/2006/relationships/image" Target="../media/image55.jpeg"/><Relationship Id="rId4" Type="http://schemas.openxmlformats.org/officeDocument/2006/relationships/image" Target="../media/image54.png"/></Relationships>
</file>

<file path=ppt/slides/_rels/slide4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8.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4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image" Target="../media/image60.png"/></Relationships>
</file>

<file path=ppt/slides/_rels/slide5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chart" Target="../charts/chart7.xml"/></Relationships>
</file>

<file path=ppt/slides/_rels/slide5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5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jpeg"/></Relationships>
</file>

<file path=ppt/slides/_rels/slide5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chart" Target="../charts/chart8.xm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5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67.jpeg"/></Relationships>
</file>

<file path=ppt/slides/_rels/slide57.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71.sv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70.svg"/><Relationship Id="rId5" Type="http://schemas.openxmlformats.org/officeDocument/2006/relationships/image" Target="../media/image69.svg"/><Relationship Id="rId4" Type="http://schemas.openxmlformats.org/officeDocument/2006/relationships/image" Target="../media/image68.svg"/></Relationships>
</file>

<file path=ppt/slides/_rels/slide58.xml.rels><?xml version="1.0" encoding="UTF-8" standalone="yes"?>
<Relationships xmlns="http://schemas.openxmlformats.org/package/2006/relationships"><Relationship Id="rId3" Type="http://schemas.openxmlformats.org/officeDocument/2006/relationships/image" Target="../media/image72.sv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image" Target="../media/image60.png"/></Relationships>
</file>

<file path=ppt/slides/_rels/slide5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75.svg"/><Relationship Id="rId5" Type="http://schemas.openxmlformats.org/officeDocument/2006/relationships/image" Target="../media/image74.svg"/><Relationship Id="rId4" Type="http://schemas.openxmlformats.org/officeDocument/2006/relationships/image" Target="../media/image73.svg"/></Relationships>
</file>

<file path=ppt/slides/_rels/slide6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79.png"/><Relationship Id="rId5" Type="http://schemas.openxmlformats.org/officeDocument/2006/relationships/image" Target="../media/image60.png"/><Relationship Id="rId4" Type="http://schemas.openxmlformats.org/officeDocument/2006/relationships/image" Target="../media/image78.png"/></Relationships>
</file>

<file path=ppt/slides/_rels/slide62.xml.rels><?xml version="1.0" encoding="UTF-8" standalone="yes"?>
<Relationships xmlns="http://schemas.openxmlformats.org/package/2006/relationships"><Relationship Id="rId3" Type="http://schemas.openxmlformats.org/officeDocument/2006/relationships/hyperlink" Target="mailto:pdb@rand-associates.co.uk"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80.png"/><Relationship Id="rId4" Type="http://schemas.openxmlformats.org/officeDocument/2006/relationships/hyperlink" Target="https://rand-associates.co.uk/"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81.png"/></Relationships>
</file>

<file path=ppt/slides/_rels/slide6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81.png"/></Relationships>
</file>

<file path=ppt/slides/_rels/slide6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3.xml"/><Relationship Id="rId1" Type="http://schemas.openxmlformats.org/officeDocument/2006/relationships/slideLayout" Target="../slideLayouts/slideLayout1.xml"/><Relationship Id="rId5" Type="http://schemas.openxmlformats.org/officeDocument/2006/relationships/image" Target="../media/image82.png"/><Relationship Id="rId4" Type="http://schemas.openxmlformats.org/officeDocument/2006/relationships/image" Target="../media/image81.png"/></Relationships>
</file>

<file path=ppt/slides/_rels/slide6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17.xml"/></Relationships>
</file>

<file path=ppt/slides/_rels/slide6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17.xml"/></Relationships>
</file>

<file path=ppt/slides/_rels/slide7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7.xml"/></Relationships>
</file>

<file path=ppt/slides/_rels/slide7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s://www.iea.org/reports/net-zero-by-2050" TargetMode="External"/><Relationship Id="rId1" Type="http://schemas.openxmlformats.org/officeDocument/2006/relationships/slideLayout" Target="../slideLayouts/slideLayout17.xml"/></Relationships>
</file>

<file path=ppt/slides/_rels/slide7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17.xml"/></Relationships>
</file>

<file path=ppt/slides/_rels/slide75.xml.rels><?xml version="1.0" encoding="UTF-8" standalone="yes"?>
<Relationships xmlns="http://schemas.openxmlformats.org/package/2006/relationships"><Relationship Id="rId3" Type="http://schemas.openxmlformats.org/officeDocument/2006/relationships/hyperlink" Target="https://www.raponline.org/toolkit/heat-pump-toolkit/" TargetMode="External"/><Relationship Id="rId2" Type="http://schemas.openxmlformats.org/officeDocument/2006/relationships/image" Target="../media/image91.png"/><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3" Type="http://schemas.openxmlformats.org/officeDocument/2006/relationships/hyperlink" Target="https://www.linkedin.com/posts/chris-galpin-4a079754_whats-the-most-important-number-in-uk-energy-share-7465786640087711744-nn0D/?utm_source=social_share_send&amp;utm_medium=member_desktop_web&amp;rcm=ACoAAAQQUlgBGv8-HE7QEiRHLd2fAhJpOep4Q4Q" TargetMode="External"/><Relationship Id="rId2" Type="http://schemas.openxmlformats.org/officeDocument/2006/relationships/image" Target="../media/image92.jpeg"/><Relationship Id="rId1" Type="http://schemas.openxmlformats.org/officeDocument/2006/relationships/slideLayout" Target="../slideLayouts/slideLayout17.xml"/></Relationships>
</file>

<file path=ppt/slides/_rels/slide7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7.xml"/></Relationships>
</file>

<file path=ppt/slides/_rels/slide79.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7.xml"/></Relationships>
</file>

<file path=ppt/slides/_rels/slide8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17.xml"/></Relationships>
</file>

<file path=ppt/slides/_rels/slide8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17.xml"/></Relationships>
</file>

<file path=ppt/slides/_rels/slide82.xml.rels><?xml version="1.0" encoding="UTF-8" standalone="yes"?>
<Relationships xmlns="http://schemas.openxmlformats.org/package/2006/relationships"><Relationship Id="rId3" Type="http://schemas.openxmlformats.org/officeDocument/2006/relationships/hyperlink" Target="https://www.raponline.org/wp-content/uploads/2025/05/RAP-Lowes-Gibb-Spain-heat-pump-policy-September-2024.pdf" TargetMode="External"/><Relationship Id="rId2" Type="http://schemas.openxmlformats.org/officeDocument/2006/relationships/image" Target="../media/image101.png"/><Relationship Id="rId1" Type="http://schemas.openxmlformats.org/officeDocument/2006/relationships/slideLayout" Target="../slideLayouts/slideLayout17.xml"/></Relationships>
</file>

<file path=ppt/slides/_rels/slide83.xml.rels><?xml version="1.0" encoding="UTF-8" standalone="yes"?>
<Relationships xmlns="http://schemas.openxmlformats.org/package/2006/relationships"><Relationship Id="rId3" Type="http://schemas.openxmlformats.org/officeDocument/2006/relationships/hyperlink" Target="https://www.linkedin.com/pulse/combining-heat-pumps-smart-tariffs-solar-batteries-ben-whittle-zow7e/" TargetMode="External"/><Relationship Id="rId2" Type="http://schemas.openxmlformats.org/officeDocument/2006/relationships/image" Target="../media/image102.png"/><Relationship Id="rId1" Type="http://schemas.openxmlformats.org/officeDocument/2006/relationships/slideLayout" Target="../slideLayouts/slideLayout17.xml"/><Relationship Id="rId5" Type="http://schemas.openxmlformats.org/officeDocument/2006/relationships/image" Target="../media/image870.png"/><Relationship Id="rId4" Type="http://schemas.openxmlformats.org/officeDocument/2006/relationships/customXml" Target="../ink/ink1.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8.xml"/></Relationships>
</file>

<file path=ppt/slides/_rels/slide8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47.xml"/><Relationship Id="rId1" Type="http://schemas.openxmlformats.org/officeDocument/2006/relationships/slideLayout" Target="../slideLayouts/slideLayout21.xml"/></Relationships>
</file>

<file path=ppt/slides/_rels/slide90.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8.xml"/><Relationship Id="rId1" Type="http://schemas.openxmlformats.org/officeDocument/2006/relationships/slideLayout" Target="../slideLayouts/slideLayout22.xml"/><Relationship Id="rId5" Type="http://schemas.openxmlformats.org/officeDocument/2006/relationships/image" Target="../media/image105.jpeg"/><Relationship Id="rId4" Type="http://schemas.openxmlformats.org/officeDocument/2006/relationships/image" Target="../media/image4.png"/></Relationships>
</file>

<file path=ppt/slides/_rels/slide9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jpeg"/><Relationship Id="rId1" Type="http://schemas.openxmlformats.org/officeDocument/2006/relationships/slideLayout" Target="../slideLayouts/slideLayout23.xml"/></Relationships>
</file>

<file path=ppt/slides/_rels/slide9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6.jpeg"/><Relationship Id="rId1" Type="http://schemas.openxmlformats.org/officeDocument/2006/relationships/slideLayout" Target="../slideLayouts/slideLayout23.xml"/><Relationship Id="rId4" Type="http://schemas.openxmlformats.org/officeDocument/2006/relationships/image" Target="../media/image109.jpeg"/></Relationships>
</file>

<file path=ppt/slides/_rels/slide9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2.xml"/><Relationship Id="rId4" Type="http://schemas.openxmlformats.org/officeDocument/2006/relationships/image" Target="../media/image112.png"/></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1.xml"/></Relationships>
</file>

<file path=ppt/slides/_rels/slide95.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image" Target="../media/image113.jpeg"/><Relationship Id="rId7" Type="http://schemas.openxmlformats.org/officeDocument/2006/relationships/image" Target="../media/image117.jpeg"/><Relationship Id="rId2" Type="http://schemas.openxmlformats.org/officeDocument/2006/relationships/notesSlide" Target="../notesSlides/notesSlide50.xml"/><Relationship Id="rId1" Type="http://schemas.openxmlformats.org/officeDocument/2006/relationships/slideLayout" Target="../slideLayouts/slideLayout21.xml"/><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114.jpe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1.xml"/></Relationships>
</file>

<file path=ppt/slides/_rels/slide97.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notesSlide" Target="../notesSlides/notesSlide52.xml"/><Relationship Id="rId1" Type="http://schemas.openxmlformats.org/officeDocument/2006/relationships/slideLayout" Target="../slideLayouts/slideLayout23.xml"/></Relationships>
</file>

<file path=ppt/slides/_rels/slide9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53.xml"/><Relationship Id="rId1" Type="http://schemas.openxmlformats.org/officeDocument/2006/relationships/slideLayout" Target="../slideLayouts/slideLayout23.xml"/></Relationships>
</file>

<file path=ppt/slides/_rels/slide99.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54.xml"/><Relationship Id="rId1" Type="http://schemas.openxmlformats.org/officeDocument/2006/relationships/slideLayout" Target="../slideLayouts/slideLayout24.xml"/></Relationships>
</file>

<file path=ppt/slides/_rels/slide100.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55.xml"/><Relationship Id="rId1" Type="http://schemas.openxmlformats.org/officeDocument/2006/relationships/slideLayout" Target="../slideLayouts/slideLayout24.xml"/></Relationships>
</file>

<file path=ppt/slides/_rels/slide101.xml.rels><?xml version="1.0" encoding="UTF-8" standalone="yes"?>
<Relationships xmlns="http://schemas.openxmlformats.org/package/2006/relationships"><Relationship Id="rId3" Type="http://schemas.microsoft.com/office/2018/10/relationships/comments" Target="../comments/modernComment_7FFFF858_FB69EB69.xml"/><Relationship Id="rId2" Type="http://schemas.openxmlformats.org/officeDocument/2006/relationships/notesSlide" Target="../notesSlides/notesSlide56.xml"/><Relationship Id="rId1" Type="http://schemas.openxmlformats.org/officeDocument/2006/relationships/slideLayout" Target="../slideLayouts/slideLayout24.xml"/></Relationships>
</file>

<file path=ppt/slides/_rels/slide102.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57.xml"/><Relationship Id="rId1" Type="http://schemas.openxmlformats.org/officeDocument/2006/relationships/slideLayout" Target="../slideLayouts/slideLayout2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04.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4.xml"/></Relationships>
</file>

<file path=ppt/slides/_rels/slide105.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58.xml"/><Relationship Id="rId1" Type="http://schemas.openxmlformats.org/officeDocument/2006/relationships/slideLayout" Target="../slideLayouts/slideLayout24.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2.xml"/></Relationships>
</file>

<file path=ppt/slides/_rels/slide107.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60.xml"/><Relationship Id="rId1" Type="http://schemas.openxmlformats.org/officeDocument/2006/relationships/slideLayout" Target="../slideLayouts/slideLayout26.xml"/></Relationships>
</file>

<file path=ppt/slides/_rels/slide10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61.xml"/><Relationship Id="rId1" Type="http://schemas.openxmlformats.org/officeDocument/2006/relationships/slideLayout" Target="../slideLayouts/slideLayout26.xml"/></Relationships>
</file>

<file path=ppt/slides/_rels/slide109.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62.xml"/><Relationship Id="rId1" Type="http://schemas.openxmlformats.org/officeDocument/2006/relationships/slideLayout" Target="../slideLayouts/slideLayout26.xml"/></Relationships>
</file>

<file path=ppt/slides/_rels/slide110.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63.xml"/><Relationship Id="rId1" Type="http://schemas.openxmlformats.org/officeDocument/2006/relationships/slideLayout" Target="../slideLayouts/slideLayout23.xml"/></Relationships>
</file>

<file path=ppt/slides/_rels/slide111.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64.xml"/><Relationship Id="rId1" Type="http://schemas.openxmlformats.org/officeDocument/2006/relationships/slideLayout" Target="../slideLayouts/slideLayout27.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4.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5.xml"/></Relationships>
</file>

<file path=ppt/slides/_rels/slide115.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68.xml"/><Relationship Id="rId1" Type="http://schemas.openxmlformats.org/officeDocument/2006/relationships/slideLayout" Target="../slideLayouts/slideLayout24.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2.xml"/></Relationships>
</file>

<file path=ppt/slides/_rels/slide11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71.xml"/><Relationship Id="rId1" Type="http://schemas.openxmlformats.org/officeDocument/2006/relationships/slideLayout" Target="../slideLayouts/slideLayout24.xml"/></Relationships>
</file>

<file path=ppt/slides/_rels/slide119.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72.xml"/><Relationship Id="rId1" Type="http://schemas.openxmlformats.org/officeDocument/2006/relationships/slideLayout" Target="../slideLayouts/slideLayout24.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1.xml.rels><?xml version="1.0" encoding="UTF-8" standalone="yes"?>
<Relationships xmlns="http://schemas.openxmlformats.org/package/2006/relationships"><Relationship Id="rId3" Type="http://schemas.openxmlformats.org/officeDocument/2006/relationships/image" Target="../media/image132.png"/><Relationship Id="rId2" Type="http://schemas.microsoft.com/office/2018/10/relationships/comments" Target="../comments/modernComment_7FFFF859_476D59C1.xml"/><Relationship Id="rId1" Type="http://schemas.openxmlformats.org/officeDocument/2006/relationships/slideLayout" Target="../slideLayouts/slideLayout24.xml"/><Relationship Id="rId4" Type="http://schemas.openxmlformats.org/officeDocument/2006/relationships/image" Target="../media/image133.png"/></Relationships>
</file>

<file path=ppt/slides/_rels/slide122.xml.rels><?xml version="1.0" encoding="UTF-8" standalone="yes"?>
<Relationships xmlns="http://schemas.openxmlformats.org/package/2006/relationships"><Relationship Id="rId3" Type="http://schemas.openxmlformats.org/officeDocument/2006/relationships/image" Target="../media/image134.png"/><Relationship Id="rId2" Type="http://schemas.microsoft.com/office/2018/10/relationships/comments" Target="../comments/modernComment_7FFFF86E_A3742F4E.xml"/><Relationship Id="rId1" Type="http://schemas.openxmlformats.org/officeDocument/2006/relationships/slideLayout" Target="../slideLayouts/slideLayout24.xml"/></Relationships>
</file>

<file path=ppt/slides/_rels/slide123.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73.xml"/><Relationship Id="rId1" Type="http://schemas.openxmlformats.org/officeDocument/2006/relationships/slideLayout" Target="../slideLayouts/slideLayout24.xml"/><Relationship Id="rId4" Type="http://schemas.openxmlformats.org/officeDocument/2006/relationships/image" Target="../media/image136.jpeg"/></Relationships>
</file>

<file path=ppt/slides/_rels/slide124.xml.rels><?xml version="1.0" encoding="UTF-8" standalone="yes"?>
<Relationships xmlns="http://schemas.openxmlformats.org/package/2006/relationships"><Relationship Id="rId2" Type="http://schemas.microsoft.com/office/2018/10/relationships/comments" Target="../comments/modernComment_7FFFF872_4311B9A6.xml"/><Relationship Id="rId1" Type="http://schemas.openxmlformats.org/officeDocument/2006/relationships/slideLayout" Target="../slideLayouts/slideLayout24.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8.xml"/></Relationships>
</file>

<file path=ppt/slides/_rels/slide126.xml.rels><?xml version="1.0" encoding="UTF-8" standalone="yes"?>
<Relationships xmlns="http://schemas.openxmlformats.org/package/2006/relationships"><Relationship Id="rId3" Type="http://schemas.openxmlformats.org/officeDocument/2006/relationships/hyperlink" Target="mailto:info@chirpyheat.com" TargetMode="External"/><Relationship Id="rId2" Type="http://schemas.openxmlformats.org/officeDocument/2006/relationships/notesSlide" Target="../notesSlides/notesSlide75.xml"/><Relationship Id="rId1" Type="http://schemas.openxmlformats.org/officeDocument/2006/relationships/slideLayout" Target="../slideLayouts/slideLayout28.xml"/><Relationship Id="rId4" Type="http://schemas.openxmlformats.org/officeDocument/2006/relationships/image" Target="../media/image137.png"/></Relationships>
</file>

<file path=ppt/slides/_rels/slide127.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76.xml"/><Relationship Id="rId1" Type="http://schemas.openxmlformats.org/officeDocument/2006/relationships/slideLayout" Target="../slideLayouts/slideLayout29.xml"/><Relationship Id="rId4" Type="http://schemas.openxmlformats.org/officeDocument/2006/relationships/image" Target="../media/image139.png"/></Relationships>
</file>

<file path=ppt/slides/_rels/slide128.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77.xml"/><Relationship Id="rId1" Type="http://schemas.openxmlformats.org/officeDocument/2006/relationships/slideLayout" Target="../slideLayouts/slideLayout30.xml"/><Relationship Id="rId4" Type="http://schemas.openxmlformats.org/officeDocument/2006/relationships/image" Target="../media/image9.png"/></Relationships>
</file>

<file path=ppt/slides/_rels/slide129.xml.rels><?xml version="1.0" encoding="UTF-8" standalone="yes"?>
<Relationships xmlns="http://schemas.openxmlformats.org/package/2006/relationships"><Relationship Id="rId3" Type="http://schemas.openxmlformats.org/officeDocument/2006/relationships/hyperlink" Target="mailto:info@chirpyheat.com" TargetMode="External"/><Relationship Id="rId2" Type="http://schemas.openxmlformats.org/officeDocument/2006/relationships/notesSlide" Target="../notesSlides/notesSlide78.xml"/><Relationship Id="rId1" Type="http://schemas.openxmlformats.org/officeDocument/2006/relationships/slideLayout" Target="../slideLayouts/slideLayout28.xml"/><Relationship Id="rId4" Type="http://schemas.openxmlformats.org/officeDocument/2006/relationships/image" Target="../media/image137.png"/></Relationships>
</file>

<file path=ppt/slides/_rels/slide1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9.xml"/><Relationship Id="rId1" Type="http://schemas.openxmlformats.org/officeDocument/2006/relationships/slideLayout" Target="../slideLayouts/slideLayout1.xml"/></Relationships>
</file>

<file path=ppt/slides/_rels/slide131.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13.xml"/></Relationships>
</file>

<file path=ppt/slides/_rels/slide13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133.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2.xml"/></Relationships>
</file>

<file path=ppt/slides/_rels/slide13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3.xml"/></Relationships>
</file>

<file path=ppt/slides/_rels/slide135.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80.xml"/><Relationship Id="rId1" Type="http://schemas.openxmlformats.org/officeDocument/2006/relationships/slideLayout" Target="../slideLayouts/slideLayout12.xml"/><Relationship Id="rId6" Type="http://schemas.openxmlformats.org/officeDocument/2006/relationships/image" Target="../media/image146.png"/><Relationship Id="rId5" Type="http://schemas.openxmlformats.org/officeDocument/2006/relationships/image" Target="../media/image145.png"/><Relationship Id="rId4" Type="http://schemas.openxmlformats.org/officeDocument/2006/relationships/image" Target="../media/image144.png"/></Relationships>
</file>

<file path=ppt/slides/_rels/slide136.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image" Target="../media/image147.png"/><Relationship Id="rId7" Type="http://schemas.openxmlformats.org/officeDocument/2006/relationships/image" Target="../media/image151.svg"/><Relationship Id="rId2" Type="http://schemas.openxmlformats.org/officeDocument/2006/relationships/notesSlide" Target="../notesSlides/notesSlide81.xml"/><Relationship Id="rId1" Type="http://schemas.openxmlformats.org/officeDocument/2006/relationships/slideLayout" Target="../slideLayouts/slideLayout13.xml"/><Relationship Id="rId6" Type="http://schemas.openxmlformats.org/officeDocument/2006/relationships/image" Target="../media/image150.png"/><Relationship Id="rId5" Type="http://schemas.openxmlformats.org/officeDocument/2006/relationships/image" Target="../media/image149.png"/><Relationship Id="rId10" Type="http://schemas.openxmlformats.org/officeDocument/2006/relationships/image" Target="../media/image153.png"/><Relationship Id="rId4" Type="http://schemas.openxmlformats.org/officeDocument/2006/relationships/image" Target="../media/image148.png"/><Relationship Id="rId9" Type="http://schemas.openxmlformats.org/officeDocument/2006/relationships/image" Target="../media/image143.png"/></Relationships>
</file>

<file path=ppt/slides/_rels/slide137.xml.rels><?xml version="1.0" encoding="UTF-8" standalone="yes"?>
<Relationships xmlns="http://schemas.openxmlformats.org/package/2006/relationships"><Relationship Id="rId8" Type="http://schemas.openxmlformats.org/officeDocument/2006/relationships/image" Target="../media/image158.png"/><Relationship Id="rId3" Type="http://schemas.openxmlformats.org/officeDocument/2006/relationships/image" Target="../media/image143.png"/><Relationship Id="rId7" Type="http://schemas.openxmlformats.org/officeDocument/2006/relationships/image" Target="../media/image157.png"/><Relationship Id="rId2" Type="http://schemas.openxmlformats.org/officeDocument/2006/relationships/notesSlide" Target="../notesSlides/notesSlide82.xml"/><Relationship Id="rId1" Type="http://schemas.openxmlformats.org/officeDocument/2006/relationships/slideLayout" Target="../slideLayouts/slideLayout12.xml"/><Relationship Id="rId6" Type="http://schemas.openxmlformats.org/officeDocument/2006/relationships/image" Target="../media/image156.png"/><Relationship Id="rId5" Type="http://schemas.openxmlformats.org/officeDocument/2006/relationships/image" Target="../media/image155.png"/><Relationship Id="rId4" Type="http://schemas.openxmlformats.org/officeDocument/2006/relationships/image" Target="../media/image154.png"/><Relationship Id="rId9" Type="http://schemas.openxmlformats.org/officeDocument/2006/relationships/image" Target="../media/image159.jpeg"/></Relationships>
</file>

<file path=ppt/slides/_rels/slide138.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12.xml"/><Relationship Id="rId1" Type="http://schemas.openxmlformats.org/officeDocument/2006/relationships/tags" Target="../tags/tag4.xml"/><Relationship Id="rId4" Type="http://schemas.openxmlformats.org/officeDocument/2006/relationships/image" Target="../media/image143.png"/></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0.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slideLayout" Target="../slideLayouts/slideLayout12.xml"/><Relationship Id="rId1" Type="http://schemas.openxmlformats.org/officeDocument/2006/relationships/tags" Target="../tags/tag5.xml"/><Relationship Id="rId4" Type="http://schemas.openxmlformats.org/officeDocument/2006/relationships/image" Target="../media/image143.png"/></Relationships>
</file>

<file path=ppt/slides/_rels/slide141.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6.xml"/></Relationships>
</file>

<file path=ppt/slides/_rels/slide14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7.xml"/></Relationships>
</file>

<file path=ppt/slides/_rels/slide143.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8.xml"/></Relationships>
</file>

<file path=ppt/slides/_rels/slide14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9.xml"/></Relationships>
</file>

<file path=ppt/slides/_rels/slide145.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0.xml"/></Relationships>
</file>

<file path=ppt/slides/_rels/slide146.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1.xml"/><Relationship Id="rId4" Type="http://schemas.openxmlformats.org/officeDocument/2006/relationships/image" Target="../media/image161.png"/></Relationships>
</file>

<file path=ppt/slides/_rels/slide14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2.xml"/><Relationship Id="rId4" Type="http://schemas.openxmlformats.org/officeDocument/2006/relationships/image" Target="../media/image162.png"/></Relationships>
</file>

<file path=ppt/slides/_rels/slide148.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3.xml"/><Relationship Id="rId4" Type="http://schemas.openxmlformats.org/officeDocument/2006/relationships/image" Target="../media/image163.png"/></Relationships>
</file>

<file path=ppt/slides/_rels/slide149.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4.xml"/><Relationship Id="rId4" Type="http://schemas.openxmlformats.org/officeDocument/2006/relationships/image" Target="../media/image164.png"/></Relationships>
</file>

<file path=ppt/slides/_rels/slide150.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5.xml"/><Relationship Id="rId4" Type="http://schemas.openxmlformats.org/officeDocument/2006/relationships/image" Target="../media/image165.png"/></Relationships>
</file>

<file path=ppt/slides/_rels/slide151.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6.xml"/><Relationship Id="rId4" Type="http://schemas.openxmlformats.org/officeDocument/2006/relationships/image" Target="../media/image166.png"/></Relationships>
</file>

<file path=ppt/slides/_rels/slide15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7.xml"/><Relationship Id="rId4" Type="http://schemas.openxmlformats.org/officeDocument/2006/relationships/image" Target="../media/image167.png"/></Relationships>
</file>

<file path=ppt/slides/_rels/slide153.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14.xml"/></Relationships>
</file>

<file path=ppt/slides/_rels/slide15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8.xml"/><Relationship Id="rId4" Type="http://schemas.openxmlformats.org/officeDocument/2006/relationships/image" Target="../media/image169.png"/></Relationships>
</file>

<file path=ppt/slides/_rels/slide155.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84.xml"/><Relationship Id="rId1" Type="http://schemas.openxmlformats.org/officeDocument/2006/relationships/slideLayout" Target="../slideLayouts/slideLayout12.xml"/><Relationship Id="rId5" Type="http://schemas.openxmlformats.org/officeDocument/2006/relationships/image" Target="../media/image143.png"/><Relationship Id="rId4" Type="http://schemas.openxmlformats.org/officeDocument/2006/relationships/image" Target="../media/image171.svg"/></Relationships>
</file>

<file path=ppt/slides/_rels/slide156.xml.rels><?xml version="1.0" encoding="UTF-8" standalone="yes"?>
<Relationships xmlns="http://schemas.openxmlformats.org/package/2006/relationships"><Relationship Id="rId3" Type="http://schemas.openxmlformats.org/officeDocument/2006/relationships/image" Target="../media/image171.svg"/><Relationship Id="rId2" Type="http://schemas.openxmlformats.org/officeDocument/2006/relationships/notesSlide" Target="../notesSlides/notesSlide85.xml"/><Relationship Id="rId1" Type="http://schemas.openxmlformats.org/officeDocument/2006/relationships/slideLayout" Target="../slideLayouts/slideLayout12.xml"/><Relationship Id="rId5" Type="http://schemas.openxmlformats.org/officeDocument/2006/relationships/image" Target="../media/image143.png"/><Relationship Id="rId4" Type="http://schemas.openxmlformats.org/officeDocument/2006/relationships/image" Target="../media/image172.png"/></Relationships>
</file>

<file path=ppt/slides/_rels/slide15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slideLayout" Target="../slideLayouts/slideLayout12.xml"/><Relationship Id="rId1" Type="http://schemas.openxmlformats.org/officeDocument/2006/relationships/tags" Target="../tags/tag19.xml"/></Relationships>
</file>

<file path=ppt/slides/_rels/slide158.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15.xml"/></Relationships>
</file>

<file path=ppt/slides/_rels/slide15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6.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6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7.xml"/><Relationship Id="rId1" Type="http://schemas.openxmlformats.org/officeDocument/2006/relationships/slideLayout" Target="../slideLayouts/slideLayout1.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E4076"/>
        </a:solidFill>
        <a:effectLst/>
      </p:bgPr>
    </p:bg>
    <p:spTree>
      <p:nvGrpSpPr>
        <p:cNvPr id="1" name=""/>
        <p:cNvGrpSpPr/>
        <p:nvPr/>
      </p:nvGrpSpPr>
      <p:grpSpPr>
        <a:xfrm>
          <a:off x="0" y="0"/>
          <a:ext cx="0" cy="0"/>
          <a:chOff x="0" y="0"/>
          <a:chExt cx="0" cy="0"/>
        </a:xfrm>
      </p:grpSpPr>
      <p:sp>
        <p:nvSpPr>
          <p:cNvPr id="2" name="Shape 0"/>
          <p:cNvSpPr/>
          <p:nvPr/>
        </p:nvSpPr>
        <p:spPr>
          <a:xfrm>
            <a:off x="0" y="5074920"/>
            <a:ext cx="9144000" cy="1783080"/>
          </a:xfrm>
          <a:prstGeom prst="rect">
            <a:avLst/>
          </a:prstGeom>
          <a:solidFill>
            <a:srgbClr val="E6007E"/>
          </a:solidFill>
          <a:ln/>
        </p:spPr>
        <p:txBody>
          <a:bodyPr/>
          <a:lstStyle/>
          <a:p>
            <a:endParaRPr lang="en-GB"/>
          </a:p>
        </p:txBody>
      </p:sp>
      <p:sp>
        <p:nvSpPr>
          <p:cNvPr id="3" name="Shape 1"/>
          <p:cNvSpPr/>
          <p:nvPr/>
        </p:nvSpPr>
        <p:spPr>
          <a:xfrm>
            <a:off x="640080" y="640080"/>
            <a:ext cx="3246120" cy="2057400"/>
          </a:xfrm>
          <a:prstGeom prst="roundRect">
            <a:avLst>
              <a:gd name="adj" fmla="val 3556"/>
            </a:avLst>
          </a:prstGeom>
          <a:solidFill>
            <a:srgbClr val="FFFFFF"/>
          </a:solidFill>
          <a:ln/>
          <a:effectLst>
            <a:outerShdw blurRad="88900" dist="38100" dir="5400000" algn="bl" rotWithShape="0">
              <a:srgbClr val="000000">
                <a:alpha val="13000"/>
              </a:srgbClr>
            </a:outerShdw>
          </a:effectLst>
        </p:spPr>
        <p:txBody>
          <a:bodyPr/>
          <a:lstStyle/>
          <a:p>
            <a:endParaRPr lang="en-GB"/>
          </a:p>
        </p:txBody>
      </p:sp>
      <p:pic>
        <p:nvPicPr>
          <p:cNvPr id="4" name="Image 0" descr="assets/hammar.png"/>
          <p:cNvPicPr>
            <a:picLocks noChangeAspect="1"/>
          </p:cNvPicPr>
          <p:nvPr/>
        </p:nvPicPr>
        <p:blipFill>
          <a:blip r:embed="rId3"/>
          <a:srcRect/>
          <a:stretch/>
        </p:blipFill>
        <p:spPr>
          <a:xfrm>
            <a:off x="868680" y="868680"/>
            <a:ext cx="2788920" cy="1600200"/>
          </a:xfrm>
          <a:prstGeom prst="rect">
            <a:avLst/>
          </a:prstGeom>
        </p:spPr>
      </p:pic>
      <p:sp>
        <p:nvSpPr>
          <p:cNvPr id="5" name="Shape 2"/>
          <p:cNvSpPr/>
          <p:nvPr/>
        </p:nvSpPr>
        <p:spPr>
          <a:xfrm>
            <a:off x="5989320" y="868680"/>
            <a:ext cx="2514600" cy="1600200"/>
          </a:xfrm>
          <a:prstGeom prst="roundRect">
            <a:avLst>
              <a:gd name="adj" fmla="val 4571"/>
            </a:avLst>
          </a:prstGeom>
          <a:solidFill>
            <a:srgbClr val="FFFFFF"/>
          </a:solidFill>
          <a:ln/>
          <a:effectLst>
            <a:outerShdw blurRad="88900" dist="38100" dir="5400000" algn="bl" rotWithShape="0">
              <a:srgbClr val="000000">
                <a:alpha val="13000"/>
              </a:srgbClr>
            </a:outerShdw>
          </a:effectLst>
        </p:spPr>
        <p:txBody>
          <a:bodyPr/>
          <a:lstStyle/>
          <a:p>
            <a:endParaRPr lang="en-GB"/>
          </a:p>
        </p:txBody>
      </p:sp>
      <p:pic>
        <p:nvPicPr>
          <p:cNvPr id="6" name="Image 1" descr="assets/nhmf.jpeg"/>
          <p:cNvPicPr>
            <a:picLocks noChangeAspect="1"/>
          </p:cNvPicPr>
          <p:nvPr/>
        </p:nvPicPr>
        <p:blipFill>
          <a:blip r:embed="rId4"/>
          <a:srcRect/>
          <a:stretch/>
        </p:blipFill>
        <p:spPr>
          <a:xfrm>
            <a:off x="6720840" y="1051560"/>
            <a:ext cx="1051560" cy="1234440"/>
          </a:xfrm>
          <a:prstGeom prst="rect">
            <a:avLst/>
          </a:prstGeom>
        </p:spPr>
      </p:pic>
      <p:sp>
        <p:nvSpPr>
          <p:cNvPr id="7" name="Text 3"/>
          <p:cNvSpPr/>
          <p:nvPr/>
        </p:nvSpPr>
        <p:spPr>
          <a:xfrm>
            <a:off x="640080" y="3063240"/>
            <a:ext cx="7863840" cy="777240"/>
          </a:xfrm>
          <a:prstGeom prst="rect">
            <a:avLst/>
          </a:prstGeom>
          <a:noFill/>
          <a:ln/>
        </p:spPr>
        <p:txBody>
          <a:bodyPr wrap="square" lIns="0" tIns="0" rIns="0" bIns="0" rtlCol="0" anchor="ctr"/>
          <a:lstStyle/>
          <a:p>
            <a:pPr marL="0" indent="0" algn="l">
              <a:buNone/>
            </a:pPr>
            <a:r>
              <a:rPr lang="en-US" sz="4400" b="1" dirty="0">
                <a:solidFill>
                  <a:srgbClr val="FFFFFF"/>
                </a:solidFill>
                <a:latin typeface="Calibri" pitchFamily="34" charset="0"/>
                <a:ea typeface="Calibri" pitchFamily="34" charset="-122"/>
                <a:cs typeface="Calibri" pitchFamily="34" charset="-120"/>
              </a:rPr>
              <a:t>HAMMAR South West</a:t>
            </a:r>
            <a:endParaRPr lang="en-US" sz="4400" dirty="0"/>
          </a:p>
        </p:txBody>
      </p:sp>
      <p:sp>
        <p:nvSpPr>
          <p:cNvPr id="8" name="Text 4"/>
          <p:cNvSpPr/>
          <p:nvPr/>
        </p:nvSpPr>
        <p:spPr>
          <a:xfrm>
            <a:off x="640080" y="3886200"/>
            <a:ext cx="7863840" cy="731520"/>
          </a:xfrm>
          <a:prstGeom prst="rect">
            <a:avLst/>
          </a:prstGeom>
          <a:noFill/>
          <a:ln/>
        </p:spPr>
        <p:txBody>
          <a:bodyPr wrap="square" lIns="0" tIns="0" rIns="0" bIns="0" rtlCol="0" anchor="ctr"/>
          <a:lstStyle/>
          <a:p>
            <a:pPr marL="0" indent="0" algn="l">
              <a:buNone/>
            </a:pPr>
            <a:r>
              <a:rPr lang="en-US" sz="3600" dirty="0">
                <a:solidFill>
                  <a:srgbClr val="CADCFC"/>
                </a:solidFill>
                <a:latin typeface="Calibri" pitchFamily="34" charset="0"/>
                <a:ea typeface="Calibri" pitchFamily="34" charset="-122"/>
                <a:cs typeface="Calibri" pitchFamily="34" charset="-120"/>
              </a:rPr>
              <a:t>Technical Briefing Day</a:t>
            </a:r>
            <a:endParaRPr lang="en-US" sz="3600" dirty="0"/>
          </a:p>
        </p:txBody>
      </p:sp>
      <p:sp>
        <p:nvSpPr>
          <p:cNvPr id="9" name="Text 5"/>
          <p:cNvSpPr/>
          <p:nvPr/>
        </p:nvSpPr>
        <p:spPr>
          <a:xfrm>
            <a:off x="640080" y="5257800"/>
            <a:ext cx="7863840" cy="1371600"/>
          </a:xfrm>
          <a:prstGeom prst="rect">
            <a:avLst/>
          </a:prstGeom>
          <a:noFill/>
          <a:ln/>
        </p:spPr>
        <p:txBody>
          <a:bodyPr wrap="square" lIns="0" tIns="0" rIns="0" bIns="0" rtlCol="0" anchor="ctr"/>
          <a:lstStyle/>
          <a:p>
            <a:r>
              <a:rPr lang="en-US" sz="3600" b="1">
                <a:solidFill>
                  <a:srgbClr val="FFFFFF"/>
                </a:solidFill>
                <a:latin typeface="Calibri"/>
                <a:ea typeface="Calibri"/>
                <a:cs typeface="Calibri"/>
              </a:rPr>
              <a:t>29 June 2026</a:t>
            </a:r>
          </a:p>
          <a:p>
            <a:r>
              <a:rPr lang="en-US" sz="3200">
                <a:solidFill>
                  <a:srgbClr val="FFFFFF"/>
                </a:solidFill>
                <a:latin typeface="Calibri"/>
                <a:ea typeface="Calibri"/>
                <a:cs typeface="Calibri"/>
              </a:rPr>
              <a:t>The Eden Project - Cornwall</a:t>
            </a:r>
            <a:endParaRPr lang="en-US" sz="3200">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pic>
        <p:nvPicPr>
          <p:cNvPr id="2" name="Image 0" descr="assets/nhmf.jpeg"/>
          <p:cNvPicPr>
            <a:picLocks noChangeAspect="1"/>
          </p:cNvPicPr>
          <p:nvPr/>
        </p:nvPicPr>
        <p:blipFill>
          <a:blip r:embed="rId3"/>
          <a:stretch>
            <a:fillRect/>
          </a:stretch>
        </p:blipFill>
        <p:spPr>
          <a:xfrm>
            <a:off x="7635240" y="292608"/>
            <a:ext cx="1143000" cy="722376"/>
          </a:xfrm>
          <a:prstGeom prst="rect">
            <a:avLst/>
          </a:prstGeom>
        </p:spPr>
      </p:pic>
      <p:sp>
        <p:nvSpPr>
          <p:cNvPr id="3" name="Text 0"/>
          <p:cNvSpPr/>
          <p:nvPr/>
        </p:nvSpPr>
        <p:spPr>
          <a:xfrm>
            <a:off x="548640" y="411480"/>
            <a:ext cx="6858000" cy="548640"/>
          </a:xfrm>
          <a:prstGeom prst="rect">
            <a:avLst/>
          </a:prstGeom>
          <a:noFill/>
          <a:ln/>
        </p:spPr>
        <p:txBody>
          <a:bodyPr wrap="square" lIns="0" tIns="0" rIns="0" bIns="0" rtlCol="0" anchor="ctr"/>
          <a:lstStyle/>
          <a:p>
            <a:pPr marL="0" indent="0">
              <a:buNone/>
            </a:pPr>
            <a:r>
              <a:rPr lang="en-US" sz="3600" b="1">
                <a:solidFill>
                  <a:srgbClr val="2E4076"/>
                </a:solidFill>
                <a:latin typeface="Calibri"/>
                <a:ea typeface="Calibri"/>
                <a:cs typeface="Calibri"/>
              </a:rPr>
              <a:t>Welcome &amp; Introduction</a:t>
            </a:r>
            <a:endParaRPr lang="en-US" sz="3600">
              <a:latin typeface="Calibri"/>
              <a:ea typeface="Calibri"/>
              <a:cs typeface="Calibri"/>
            </a:endParaRPr>
          </a:p>
        </p:txBody>
      </p:sp>
      <p:sp>
        <p:nvSpPr>
          <p:cNvPr id="4" name="Text 1"/>
          <p:cNvSpPr/>
          <p:nvPr/>
        </p:nvSpPr>
        <p:spPr>
          <a:xfrm>
            <a:off x="548640" y="987552"/>
            <a:ext cx="6858000" cy="365760"/>
          </a:xfrm>
          <a:prstGeom prst="rect">
            <a:avLst/>
          </a:prstGeom>
          <a:noFill/>
          <a:ln/>
        </p:spPr>
        <p:txBody>
          <a:bodyPr wrap="square" lIns="0" tIns="0" rIns="0" bIns="0" rtlCol="0" anchor="ctr"/>
          <a:lstStyle/>
          <a:p>
            <a:pPr marL="0" indent="0">
              <a:buNone/>
            </a:pPr>
            <a:r>
              <a:rPr lang="en-US" i="1">
                <a:solidFill>
                  <a:srgbClr val="6B6B6B"/>
                </a:solidFill>
                <a:latin typeface="Calibri"/>
                <a:ea typeface="Calibri"/>
                <a:cs typeface="Calibri"/>
              </a:rPr>
              <a:t>Housekeeping: fire alarm, phones, toilets</a:t>
            </a:r>
            <a:endParaRPr lang="en-US">
              <a:latin typeface="Calibri"/>
              <a:ea typeface="Calibri"/>
              <a:cs typeface="Calibri"/>
            </a:endParaRPr>
          </a:p>
        </p:txBody>
      </p:sp>
      <p:sp>
        <p:nvSpPr>
          <p:cNvPr id="5" name="Text 2"/>
          <p:cNvSpPr/>
          <p:nvPr/>
        </p:nvSpPr>
        <p:spPr>
          <a:xfrm>
            <a:off x="548640" y="1600200"/>
            <a:ext cx="5486400" cy="457200"/>
          </a:xfrm>
          <a:prstGeom prst="rect">
            <a:avLst/>
          </a:prstGeom>
          <a:noFill/>
          <a:ln/>
        </p:spPr>
        <p:txBody>
          <a:bodyPr wrap="square" lIns="0" tIns="0" rIns="0" bIns="0" rtlCol="0" anchor="ctr"/>
          <a:lstStyle/>
          <a:p>
            <a:pPr marL="0" indent="0">
              <a:buNone/>
            </a:pPr>
            <a:r>
              <a:rPr lang="en-US" sz="2400" b="1">
                <a:solidFill>
                  <a:srgbClr val="E6007E"/>
                </a:solidFill>
                <a:latin typeface="Calibri" pitchFamily="34" charset="0"/>
                <a:ea typeface="Calibri" pitchFamily="34" charset="-122"/>
                <a:cs typeface="Calibri" pitchFamily="34" charset="-120"/>
              </a:rPr>
              <a:t>Hosts for the day</a:t>
            </a:r>
            <a:endParaRPr lang="en-US" sz="2400"/>
          </a:p>
        </p:txBody>
      </p:sp>
      <p:sp>
        <p:nvSpPr>
          <p:cNvPr id="6" name="Shape 3"/>
          <p:cNvSpPr/>
          <p:nvPr/>
        </p:nvSpPr>
        <p:spPr>
          <a:xfrm>
            <a:off x="654594" y="2295144"/>
            <a:ext cx="160818" cy="146304"/>
          </a:xfrm>
          <a:prstGeom prst="ellipse">
            <a:avLst/>
          </a:prstGeom>
          <a:solidFill>
            <a:srgbClr val="3E8B2E"/>
          </a:solidFill>
          <a:ln/>
        </p:spPr>
        <p:txBody>
          <a:bodyPr/>
          <a:lstStyle/>
          <a:p>
            <a:endParaRPr lang="en-GB" sz="2400"/>
          </a:p>
        </p:txBody>
      </p:sp>
      <p:sp>
        <p:nvSpPr>
          <p:cNvPr id="7" name="Text 4"/>
          <p:cNvSpPr/>
          <p:nvPr/>
        </p:nvSpPr>
        <p:spPr>
          <a:xfrm>
            <a:off x="928914" y="2194560"/>
            <a:ext cx="8114937" cy="411480"/>
          </a:xfrm>
          <a:prstGeom prst="rect">
            <a:avLst/>
          </a:prstGeom>
          <a:noFill/>
          <a:ln/>
        </p:spPr>
        <p:txBody>
          <a:bodyPr wrap="square" lIns="0" tIns="0" rIns="0" bIns="0" rtlCol="0" anchor="ctr"/>
          <a:lstStyle/>
          <a:p>
            <a:r>
              <a:rPr lang="en-US" sz="2000" b="1">
                <a:solidFill>
                  <a:srgbClr val="2A2A2A"/>
                </a:solidFill>
                <a:latin typeface="Calibri" pitchFamily="34" charset="0"/>
                <a:ea typeface="Calibri" pitchFamily="34" charset="-122"/>
                <a:cs typeface="Calibri" pitchFamily="34" charset="-120"/>
              </a:rPr>
              <a:t>Stephanie Lloyd Foxe</a:t>
            </a:r>
            <a:r>
              <a:rPr lang="en-US" sz="2000">
                <a:solidFill>
                  <a:srgbClr val="6B6B6B"/>
                </a:solidFill>
                <a:latin typeface="Calibri" pitchFamily="34" charset="0"/>
                <a:ea typeface="Calibri" pitchFamily="34" charset="-122"/>
                <a:cs typeface="Calibri" pitchFamily="34" charset="-120"/>
              </a:rPr>
              <a:t>   —  Magna Housing (&amp; NHMF Management Committee)</a:t>
            </a:r>
            <a:endParaRPr lang="en-US" sz="2000"/>
          </a:p>
        </p:txBody>
      </p:sp>
      <p:sp>
        <p:nvSpPr>
          <p:cNvPr id="8" name="Shape 5"/>
          <p:cNvSpPr/>
          <p:nvPr/>
        </p:nvSpPr>
        <p:spPr>
          <a:xfrm>
            <a:off x="654594" y="2862072"/>
            <a:ext cx="160818" cy="146304"/>
          </a:xfrm>
          <a:prstGeom prst="ellipse">
            <a:avLst/>
          </a:prstGeom>
          <a:solidFill>
            <a:srgbClr val="3E8B2E"/>
          </a:solidFill>
          <a:ln/>
        </p:spPr>
        <p:txBody>
          <a:bodyPr/>
          <a:lstStyle/>
          <a:p>
            <a:endParaRPr lang="en-GB" sz="2400"/>
          </a:p>
        </p:txBody>
      </p:sp>
      <p:sp>
        <p:nvSpPr>
          <p:cNvPr id="9" name="Text 6"/>
          <p:cNvSpPr/>
          <p:nvPr/>
        </p:nvSpPr>
        <p:spPr>
          <a:xfrm>
            <a:off x="928914" y="2761488"/>
            <a:ext cx="8114937" cy="411480"/>
          </a:xfrm>
          <a:prstGeom prst="rect">
            <a:avLst/>
          </a:prstGeom>
          <a:noFill/>
          <a:ln/>
        </p:spPr>
        <p:txBody>
          <a:bodyPr wrap="square" lIns="0" tIns="0" rIns="0" bIns="0" rtlCol="0" anchor="ctr"/>
          <a:lstStyle/>
          <a:p>
            <a:r>
              <a:rPr lang="en-US" sz="2000" b="1" dirty="0">
                <a:solidFill>
                  <a:srgbClr val="2A2A2A"/>
                </a:solidFill>
                <a:latin typeface="Calibri"/>
                <a:ea typeface="Calibri"/>
                <a:cs typeface="Calibri"/>
              </a:rPr>
              <a:t>Steve Coles</a:t>
            </a:r>
            <a:r>
              <a:rPr lang="en-US" sz="2000" dirty="0">
                <a:solidFill>
                  <a:srgbClr val="6B6B6B"/>
                </a:solidFill>
                <a:latin typeface="Calibri"/>
                <a:ea typeface="Calibri"/>
                <a:cs typeface="Calibri"/>
              </a:rPr>
              <a:t>                   —  </a:t>
            </a:r>
            <a:r>
              <a:rPr lang="en-US" sz="2000">
                <a:solidFill>
                  <a:srgbClr val="6B6B6B"/>
                </a:solidFill>
                <a:latin typeface="Calibri"/>
                <a:ea typeface="Calibri"/>
                <a:cs typeface="Calibri"/>
              </a:rPr>
              <a:t>Abri Octavia</a:t>
            </a:r>
            <a:endParaRPr lang="en-US" sz="2000" dirty="0"/>
          </a:p>
        </p:txBody>
      </p:sp>
      <p:sp>
        <p:nvSpPr>
          <p:cNvPr id="10" name="Shape 7"/>
          <p:cNvSpPr/>
          <p:nvPr/>
        </p:nvSpPr>
        <p:spPr>
          <a:xfrm>
            <a:off x="654594" y="3429000"/>
            <a:ext cx="160818" cy="146304"/>
          </a:xfrm>
          <a:prstGeom prst="ellipse">
            <a:avLst/>
          </a:prstGeom>
          <a:solidFill>
            <a:srgbClr val="3E8B2E"/>
          </a:solidFill>
          <a:ln/>
        </p:spPr>
        <p:txBody>
          <a:bodyPr/>
          <a:lstStyle/>
          <a:p>
            <a:endParaRPr lang="en-GB" sz="2400"/>
          </a:p>
        </p:txBody>
      </p:sp>
      <p:sp>
        <p:nvSpPr>
          <p:cNvPr id="11" name="Text 8"/>
          <p:cNvSpPr/>
          <p:nvPr/>
        </p:nvSpPr>
        <p:spPr>
          <a:xfrm>
            <a:off x="928914" y="3328416"/>
            <a:ext cx="8114937" cy="411480"/>
          </a:xfrm>
          <a:prstGeom prst="rect">
            <a:avLst/>
          </a:prstGeom>
          <a:noFill/>
          <a:ln/>
        </p:spPr>
        <p:txBody>
          <a:bodyPr wrap="square" lIns="0" tIns="0" rIns="0" bIns="0" rtlCol="0" anchor="ctr"/>
          <a:lstStyle/>
          <a:p>
            <a:r>
              <a:rPr lang="en-US" sz="2000" b="1" dirty="0">
                <a:solidFill>
                  <a:srgbClr val="2A2A2A"/>
                </a:solidFill>
                <a:latin typeface="Calibri"/>
                <a:ea typeface="Calibri"/>
                <a:cs typeface="Calibri"/>
              </a:rPr>
              <a:t>Phil Bristow                 </a:t>
            </a:r>
            <a:r>
              <a:rPr kumimoji="0" lang="en-US" sz="2000" b="0" i="0" u="none" strike="noStrike" kern="1200" cap="none" spc="0" normalizeH="0" baseline="0" noProof="0" dirty="0">
                <a:ln>
                  <a:noFill/>
                </a:ln>
                <a:solidFill>
                  <a:srgbClr val="6B6B6B"/>
                </a:solidFill>
                <a:effectLst/>
                <a:uLnTx/>
                <a:uFillTx/>
                <a:latin typeface="Calibri"/>
                <a:ea typeface="Calibri"/>
                <a:cs typeface="Calibri"/>
              </a:rPr>
              <a:t>—</a:t>
            </a:r>
            <a:r>
              <a:rPr lang="en-US" sz="2000" b="1" dirty="0">
                <a:solidFill>
                  <a:srgbClr val="2A2A2A"/>
                </a:solidFill>
                <a:latin typeface="Calibri"/>
                <a:ea typeface="Calibri"/>
                <a:cs typeface="Calibri"/>
              </a:rPr>
              <a:t>  </a:t>
            </a:r>
            <a:r>
              <a:rPr lang="en-GB" sz="2000" dirty="0" err="1">
                <a:solidFill>
                  <a:schemeClr val="bg1">
                    <a:lumMod val="50000"/>
                  </a:schemeClr>
                </a:solidFill>
              </a:rPr>
              <a:t>AxisCLC</a:t>
            </a:r>
            <a:endParaRPr lang="en-US" sz="2000" dirty="0">
              <a:solidFill>
                <a:schemeClr val="bg1">
                  <a:lumMod val="50000"/>
                </a:schemeClr>
              </a:solidFill>
              <a:ea typeface="Calibri"/>
              <a:cs typeface="Calibri"/>
            </a:endParaRPr>
          </a:p>
        </p:txBody>
      </p:sp>
      <p:sp>
        <p:nvSpPr>
          <p:cNvPr id="12" name="Shape 9"/>
          <p:cNvSpPr/>
          <p:nvPr/>
        </p:nvSpPr>
        <p:spPr>
          <a:xfrm>
            <a:off x="654594" y="3995928"/>
            <a:ext cx="160818" cy="146304"/>
          </a:xfrm>
          <a:prstGeom prst="ellipse">
            <a:avLst/>
          </a:prstGeom>
          <a:solidFill>
            <a:srgbClr val="3E8B2E"/>
          </a:solidFill>
          <a:ln/>
        </p:spPr>
        <p:txBody>
          <a:bodyPr/>
          <a:lstStyle/>
          <a:p>
            <a:endParaRPr lang="en-GB" sz="2400"/>
          </a:p>
        </p:txBody>
      </p:sp>
      <p:sp>
        <p:nvSpPr>
          <p:cNvPr id="13" name="Text 10"/>
          <p:cNvSpPr/>
          <p:nvPr/>
        </p:nvSpPr>
        <p:spPr>
          <a:xfrm>
            <a:off x="928914" y="3895344"/>
            <a:ext cx="8114937" cy="411480"/>
          </a:xfrm>
          <a:prstGeom prst="rect">
            <a:avLst/>
          </a:prstGeom>
          <a:noFill/>
          <a:ln/>
        </p:spPr>
        <p:txBody>
          <a:bodyPr wrap="square" lIns="0" tIns="0" rIns="0" bIns="0" rtlCol="0" anchor="ctr"/>
          <a:lstStyle/>
          <a:p>
            <a:r>
              <a:rPr lang="en-US" sz="2000" b="1">
                <a:solidFill>
                  <a:srgbClr val="2A2A2A"/>
                </a:solidFill>
                <a:latin typeface="Calibri"/>
                <a:ea typeface="Calibri"/>
                <a:cs typeface="Calibri"/>
              </a:rPr>
              <a:t>Julian Ransom</a:t>
            </a:r>
            <a:r>
              <a:rPr lang="en-US" sz="2000">
                <a:solidFill>
                  <a:srgbClr val="6B6B6B"/>
                </a:solidFill>
                <a:latin typeface="Calibri"/>
                <a:ea typeface="Calibri"/>
                <a:cs typeface="Calibri"/>
              </a:rPr>
              <a:t>             —  </a:t>
            </a:r>
            <a:r>
              <a:rPr lang="en-US" sz="2000" err="1">
                <a:solidFill>
                  <a:srgbClr val="6B6B6B"/>
                </a:solidFill>
                <a:latin typeface="Calibri"/>
                <a:ea typeface="Calibri"/>
                <a:cs typeface="Calibri"/>
              </a:rPr>
              <a:t>iON</a:t>
            </a:r>
            <a:r>
              <a:rPr lang="en-US" sz="2000">
                <a:solidFill>
                  <a:srgbClr val="6B6B6B"/>
                </a:solidFill>
                <a:latin typeface="Calibri"/>
                <a:ea typeface="Calibri"/>
                <a:cs typeface="Calibri"/>
              </a:rPr>
              <a:t>-Consultants (&amp; NHMF Management Committee)</a:t>
            </a:r>
            <a:endParaRPr lang="en-US" sz="2000">
              <a:latin typeface="Calibri"/>
              <a:ea typeface="Calibri"/>
              <a:cs typeface="Calibri"/>
            </a:endParaRPr>
          </a:p>
        </p:txBody>
      </p:sp>
      <p:sp>
        <p:nvSpPr>
          <p:cNvPr id="14" name="Text 11"/>
          <p:cNvSpPr/>
          <p:nvPr/>
        </p:nvSpPr>
        <p:spPr>
          <a:xfrm>
            <a:off x="928914" y="4553712"/>
            <a:ext cx="8213634" cy="548640"/>
          </a:xfrm>
          <a:prstGeom prst="rect">
            <a:avLst/>
          </a:prstGeom>
          <a:noFill/>
          <a:ln/>
        </p:spPr>
        <p:txBody>
          <a:bodyPr wrap="square" lIns="0" tIns="0" rIns="0" bIns="0" rtlCol="0" anchor="ctr"/>
          <a:lstStyle/>
          <a:p>
            <a:pPr marL="0" indent="0">
              <a:buNone/>
            </a:pPr>
            <a:endParaRPr lang="en-US" sz="16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2E4076"/>
        </a:solidFill>
        <a:effectLst/>
      </p:bgPr>
    </p:bg>
    <p:spTree>
      <p:nvGrpSpPr>
        <p:cNvPr id="1" name=""/>
        <p:cNvGrpSpPr/>
        <p:nvPr/>
      </p:nvGrpSpPr>
      <p:grpSpPr>
        <a:xfrm>
          <a:off x="0" y="0"/>
          <a:ext cx="0" cy="0"/>
          <a:chOff x="0" y="0"/>
          <a:chExt cx="0" cy="0"/>
        </a:xfrm>
      </p:grpSpPr>
      <p:pic>
        <p:nvPicPr>
          <p:cNvPr id="2" name="Image 0" descr="assets/hammar.png"/>
          <p:cNvPicPr>
            <a:picLocks noChangeAspect="1"/>
          </p:cNvPicPr>
          <p:nvPr/>
        </p:nvPicPr>
        <p:blipFill>
          <a:blip r:embed="rId3"/>
          <a:srcRect/>
          <a:stretch/>
        </p:blipFill>
        <p:spPr>
          <a:xfrm>
            <a:off x="640080" y="640080"/>
            <a:ext cx="2743200" cy="1691640"/>
          </a:xfrm>
          <a:prstGeom prst="rect">
            <a:avLst/>
          </a:prstGeom>
        </p:spPr>
      </p:pic>
      <p:sp>
        <p:nvSpPr>
          <p:cNvPr id="3" name="Text 0"/>
          <p:cNvSpPr/>
          <p:nvPr/>
        </p:nvSpPr>
        <p:spPr>
          <a:xfrm>
            <a:off x="640080" y="2697480"/>
            <a:ext cx="7863840" cy="502920"/>
          </a:xfrm>
          <a:prstGeom prst="rect">
            <a:avLst/>
          </a:prstGeom>
          <a:noFill/>
          <a:ln/>
        </p:spPr>
        <p:txBody>
          <a:bodyPr wrap="square" lIns="0" tIns="0" rIns="0" bIns="0" rtlCol="0" anchor="ctr"/>
          <a:lstStyle/>
          <a:p>
            <a:pPr marL="0" indent="0">
              <a:buNone/>
            </a:pPr>
            <a:r>
              <a:rPr lang="en-US" sz="2400" b="1">
                <a:solidFill>
                  <a:srgbClr val="E6007E"/>
                </a:solidFill>
                <a:latin typeface="Calibri" pitchFamily="34" charset="0"/>
                <a:ea typeface="Calibri" pitchFamily="34" charset="-122"/>
                <a:cs typeface="Calibri" pitchFamily="34" charset="-120"/>
              </a:rPr>
              <a:t>Purpose of HAMMAR</a:t>
            </a:r>
            <a:endParaRPr lang="en-US" sz="2400"/>
          </a:p>
        </p:txBody>
      </p:sp>
      <p:sp>
        <p:nvSpPr>
          <p:cNvPr id="4" name="Text 1"/>
          <p:cNvSpPr/>
          <p:nvPr/>
        </p:nvSpPr>
        <p:spPr>
          <a:xfrm>
            <a:off x="640080" y="3291840"/>
            <a:ext cx="7863840" cy="2194560"/>
          </a:xfrm>
          <a:prstGeom prst="rect">
            <a:avLst/>
          </a:prstGeom>
          <a:noFill/>
          <a:ln/>
        </p:spPr>
        <p:txBody>
          <a:bodyPr wrap="square" lIns="0" tIns="0" rIns="0" bIns="0" rtlCol="0" anchor="t"/>
          <a:lstStyle/>
          <a:p>
            <a:pPr marL="0" indent="0" algn="l">
              <a:lnSpc>
                <a:spcPct val="115000"/>
              </a:lnSpc>
              <a:buNone/>
            </a:pPr>
            <a:r>
              <a:rPr lang="en-US" sz="2800">
                <a:solidFill>
                  <a:srgbClr val="FFFFFF"/>
                </a:solidFill>
                <a:latin typeface="Calibri" pitchFamily="34" charset="0"/>
                <a:ea typeface="Calibri" pitchFamily="34" charset="-122"/>
                <a:cs typeface="Calibri" pitchFamily="34" charset="-120"/>
              </a:rPr>
              <a:t>“A forum for sharing information, improving knowledge and communicating with like-minded people in </a:t>
            </a:r>
            <a:r>
              <a:rPr lang="en-US" sz="2800" b="1">
                <a:solidFill>
                  <a:srgbClr val="E6007E"/>
                </a:solidFill>
                <a:latin typeface="Calibri" pitchFamily="34" charset="0"/>
                <a:ea typeface="Calibri" pitchFamily="34" charset="-122"/>
                <a:cs typeface="Calibri" pitchFamily="34" charset="-120"/>
              </a:rPr>
              <a:t>H</a:t>
            </a:r>
            <a:r>
              <a:rPr lang="en-US" sz="2800">
                <a:solidFill>
                  <a:srgbClr val="FFFFFF"/>
                </a:solidFill>
                <a:latin typeface="Calibri" pitchFamily="34" charset="0"/>
                <a:ea typeface="Calibri" pitchFamily="34" charset="-122"/>
                <a:cs typeface="Calibri" pitchFamily="34" charset="-120"/>
              </a:rPr>
              <a:t>ousing </a:t>
            </a:r>
            <a:r>
              <a:rPr lang="en-US" sz="2800" b="1">
                <a:solidFill>
                  <a:srgbClr val="E6007E"/>
                </a:solidFill>
                <a:latin typeface="Calibri" pitchFamily="34" charset="0"/>
                <a:ea typeface="Calibri" pitchFamily="34" charset="-122"/>
                <a:cs typeface="Calibri" pitchFamily="34" charset="-120"/>
              </a:rPr>
              <a:t>A</a:t>
            </a:r>
            <a:r>
              <a:rPr lang="en-US" sz="2800">
                <a:solidFill>
                  <a:srgbClr val="FFFFFF"/>
                </a:solidFill>
                <a:latin typeface="Calibri" pitchFamily="34" charset="0"/>
                <a:ea typeface="Calibri" pitchFamily="34" charset="-122"/>
                <a:cs typeface="Calibri" pitchFamily="34" charset="-120"/>
              </a:rPr>
              <a:t>ssociation </a:t>
            </a:r>
            <a:r>
              <a:rPr lang="en-US" sz="2800" b="1">
                <a:solidFill>
                  <a:srgbClr val="E6007E"/>
                </a:solidFill>
                <a:latin typeface="Calibri" pitchFamily="34" charset="0"/>
                <a:ea typeface="Calibri" pitchFamily="34" charset="-122"/>
                <a:cs typeface="Calibri" pitchFamily="34" charset="-120"/>
              </a:rPr>
              <a:t>A</a:t>
            </a:r>
            <a:r>
              <a:rPr lang="en-US" sz="2800">
                <a:solidFill>
                  <a:srgbClr val="FFFFFF"/>
                </a:solidFill>
                <a:latin typeface="Calibri" pitchFamily="34" charset="0"/>
                <a:ea typeface="Calibri" pitchFamily="34" charset="-122"/>
                <a:cs typeface="Calibri" pitchFamily="34" charset="-120"/>
              </a:rPr>
              <a:t>sset </a:t>
            </a:r>
            <a:r>
              <a:rPr lang="en-US" sz="2800" b="1">
                <a:solidFill>
                  <a:srgbClr val="E6007E"/>
                </a:solidFill>
                <a:latin typeface="Calibri" pitchFamily="34" charset="0"/>
                <a:ea typeface="Calibri" pitchFamily="34" charset="-122"/>
                <a:cs typeface="Calibri" pitchFamily="34" charset="-120"/>
              </a:rPr>
              <a:t>M</a:t>
            </a:r>
            <a:r>
              <a:rPr lang="en-US" sz="2800">
                <a:solidFill>
                  <a:srgbClr val="FFFFFF"/>
                </a:solidFill>
                <a:latin typeface="Calibri" pitchFamily="34" charset="0"/>
                <a:ea typeface="Calibri" pitchFamily="34" charset="-122"/>
                <a:cs typeface="Calibri" pitchFamily="34" charset="-120"/>
              </a:rPr>
              <a:t>anagement </a:t>
            </a:r>
            <a:r>
              <a:rPr lang="en-US" sz="2800" b="1">
                <a:solidFill>
                  <a:srgbClr val="E6007E"/>
                </a:solidFill>
                <a:latin typeface="Calibri" pitchFamily="34" charset="0"/>
                <a:ea typeface="Calibri" pitchFamily="34" charset="-122"/>
                <a:cs typeface="Calibri" pitchFamily="34" charset="-120"/>
              </a:rPr>
              <a:t>M</a:t>
            </a:r>
            <a:r>
              <a:rPr lang="en-US" sz="2800">
                <a:solidFill>
                  <a:srgbClr val="FFFFFF"/>
                </a:solidFill>
                <a:latin typeface="Calibri" pitchFamily="34" charset="0"/>
                <a:ea typeface="Calibri" pitchFamily="34" charset="-122"/>
                <a:cs typeface="Calibri" pitchFamily="34" charset="-120"/>
              </a:rPr>
              <a:t>aintenance and </a:t>
            </a:r>
            <a:r>
              <a:rPr lang="en-US" sz="2800" b="1">
                <a:solidFill>
                  <a:srgbClr val="E6007E"/>
                </a:solidFill>
                <a:latin typeface="Calibri" pitchFamily="34" charset="0"/>
                <a:ea typeface="Calibri" pitchFamily="34" charset="-122"/>
                <a:cs typeface="Calibri" pitchFamily="34" charset="-120"/>
              </a:rPr>
              <a:t>R</a:t>
            </a:r>
            <a:r>
              <a:rPr lang="en-US" sz="2800">
                <a:solidFill>
                  <a:srgbClr val="FFFFFF"/>
                </a:solidFill>
                <a:latin typeface="Calibri" pitchFamily="34" charset="0"/>
                <a:ea typeface="Calibri" pitchFamily="34" charset="-122"/>
                <a:cs typeface="Calibri" pitchFamily="34" charset="-120"/>
              </a:rPr>
              <a:t>egeneration.”</a:t>
            </a:r>
            <a:endParaRPr lang="en-US" sz="2800"/>
          </a:p>
        </p:txBody>
      </p:sp>
      <p:sp>
        <p:nvSpPr>
          <p:cNvPr id="5" name="Text 2"/>
          <p:cNvSpPr/>
          <p:nvPr/>
        </p:nvSpPr>
        <p:spPr>
          <a:xfrm>
            <a:off x="640080" y="5989320"/>
            <a:ext cx="7863840" cy="457200"/>
          </a:xfrm>
          <a:prstGeom prst="rect">
            <a:avLst/>
          </a:prstGeom>
          <a:noFill/>
          <a:ln/>
        </p:spPr>
        <p:txBody>
          <a:bodyPr wrap="square" lIns="0" tIns="0" rIns="0" bIns="0" rtlCol="0" anchor="ctr"/>
          <a:lstStyle/>
          <a:p>
            <a:pPr marL="0" indent="0" algn="r">
              <a:buNone/>
            </a:pPr>
            <a:r>
              <a:rPr lang="en-US" sz="1600" i="1">
                <a:solidFill>
                  <a:srgbClr val="CADCFC"/>
                </a:solidFill>
                <a:latin typeface="Calibri" pitchFamily="34" charset="0"/>
                <a:ea typeface="Calibri" pitchFamily="34" charset="-122"/>
                <a:cs typeface="Calibri" pitchFamily="34" charset="-120"/>
              </a:rPr>
              <a:t>NHMF is serviced by m³</a:t>
            </a:r>
            <a:endParaRPr lang="en-US" sz="1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34924" y="308610"/>
            <a:ext cx="6172200" cy="617220"/>
          </a:xfrm>
          <a:prstGeom prst="rect">
            <a:avLst/>
          </a:prstGeom>
          <a:noFill/>
          <a:ln/>
        </p:spPr>
        <p:txBody>
          <a:bodyPr wrap="square" lIns="0" tIns="0" rIns="0" bIns="0" rtlCol="0" anchor="ctr"/>
          <a:lstStyle/>
          <a:p>
            <a:r>
              <a:rPr lang="en-US" sz="2475" b="1" dirty="0">
                <a:solidFill>
                  <a:srgbClr val="2E4076"/>
                </a:solidFill>
                <a:latin typeface="Calibri" pitchFamily="34" charset="0"/>
                <a:ea typeface="Calibri" pitchFamily="34" charset="-122"/>
                <a:cs typeface="Calibri" pitchFamily="34" charset="-120"/>
              </a:rPr>
              <a:t>Today's Program</a:t>
            </a:r>
            <a:endParaRPr lang="en-US" sz="2475" dirty="0"/>
          </a:p>
        </p:txBody>
      </p:sp>
      <p:pic>
        <p:nvPicPr>
          <p:cNvPr id="3"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4" name="Shape 1"/>
          <p:cNvSpPr/>
          <p:nvPr/>
        </p:nvSpPr>
        <p:spPr>
          <a:xfrm>
            <a:off x="534925" y="1110996"/>
            <a:ext cx="8073923" cy="534924"/>
          </a:xfrm>
          <a:prstGeom prst="roundRect">
            <a:avLst>
              <a:gd name="adj" fmla="val 10256"/>
            </a:avLst>
          </a:prstGeom>
          <a:solidFill>
            <a:srgbClr val="F6F2F4"/>
          </a:solidFill>
          <a:ln/>
          <a:effectLst>
            <a:outerShdw blurRad="63500" dist="25400" dir="5400000" algn="bl" rotWithShape="0">
              <a:srgbClr val="000000">
                <a:alpha val="6000"/>
              </a:srgbClr>
            </a:outerShdw>
          </a:effectLst>
        </p:spPr>
        <p:txBody>
          <a:bodyPr/>
          <a:lstStyle/>
          <a:p>
            <a:endParaRPr lang="en-GB" sz="1350"/>
          </a:p>
        </p:txBody>
      </p:sp>
      <p:sp>
        <p:nvSpPr>
          <p:cNvPr id="5" name="Text 2"/>
          <p:cNvSpPr/>
          <p:nvPr/>
        </p:nvSpPr>
        <p:spPr>
          <a:xfrm>
            <a:off x="754380" y="1234440"/>
            <a:ext cx="1611630" cy="342900"/>
          </a:xfrm>
          <a:prstGeom prst="rect">
            <a:avLst/>
          </a:prstGeom>
          <a:noFill/>
          <a:ln/>
        </p:spPr>
        <p:txBody>
          <a:bodyPr wrap="square" lIns="0" tIns="0" rIns="0" bIns="0" rtlCol="0" anchor="t"/>
          <a:lstStyle/>
          <a:p>
            <a:r>
              <a:rPr lang="en-US" sz="1275" b="1" dirty="0">
                <a:solidFill>
                  <a:srgbClr val="E6007E"/>
                </a:solidFill>
                <a:latin typeface="Calibri" pitchFamily="34" charset="0"/>
                <a:ea typeface="Calibri" pitchFamily="34" charset="-122"/>
                <a:cs typeface="Calibri" pitchFamily="34" charset="-120"/>
              </a:rPr>
              <a:t>09.30 – 10.00</a:t>
            </a:r>
            <a:endParaRPr lang="en-US" sz="1275" dirty="0"/>
          </a:p>
        </p:txBody>
      </p:sp>
      <p:sp>
        <p:nvSpPr>
          <p:cNvPr id="6" name="Text 3"/>
          <p:cNvSpPr/>
          <p:nvPr/>
        </p:nvSpPr>
        <p:spPr>
          <a:xfrm>
            <a:off x="2448307" y="1220724"/>
            <a:ext cx="5941085" cy="315468"/>
          </a:xfrm>
          <a:prstGeom prst="rect">
            <a:avLst/>
          </a:prstGeom>
          <a:noFill/>
          <a:ln/>
        </p:spPr>
        <p:txBody>
          <a:bodyPr wrap="square" lIns="0" tIns="0" rIns="0" bIns="0" rtlCol="0" anchor="t"/>
          <a:lstStyle/>
          <a:p>
            <a:pPr>
              <a:lnSpc>
                <a:spcPct val="102000"/>
              </a:lnSpc>
            </a:pPr>
            <a:r>
              <a:rPr lang="en-US" sz="1425" b="1" dirty="0">
                <a:solidFill>
                  <a:srgbClr val="2E4076"/>
                </a:solidFill>
              </a:rPr>
              <a:t>Arrival &amp; Refreshments</a:t>
            </a:r>
            <a:endParaRPr lang="en-US" sz="1425" dirty="0"/>
          </a:p>
        </p:txBody>
      </p:sp>
      <p:sp>
        <p:nvSpPr>
          <p:cNvPr id="7" name="Shape 4"/>
          <p:cNvSpPr/>
          <p:nvPr/>
        </p:nvSpPr>
        <p:spPr>
          <a:xfrm>
            <a:off x="534925" y="1796796"/>
            <a:ext cx="8073923" cy="1028700"/>
          </a:xfrm>
          <a:prstGeom prst="roundRect">
            <a:avLst>
              <a:gd name="adj" fmla="val 5333"/>
            </a:avLst>
          </a:prstGeom>
          <a:solidFill>
            <a:srgbClr val="F6F2F4"/>
          </a:solidFill>
          <a:ln/>
          <a:effectLst>
            <a:outerShdw blurRad="63500" dist="25400" dir="5400000" algn="bl" rotWithShape="0">
              <a:srgbClr val="000000">
                <a:alpha val="6000"/>
              </a:srgbClr>
            </a:outerShdw>
          </a:effectLst>
        </p:spPr>
        <p:txBody>
          <a:bodyPr/>
          <a:lstStyle/>
          <a:p>
            <a:endParaRPr lang="en-GB" sz="1350"/>
          </a:p>
        </p:txBody>
      </p:sp>
      <p:sp>
        <p:nvSpPr>
          <p:cNvPr id="8" name="Text 5"/>
          <p:cNvSpPr/>
          <p:nvPr/>
        </p:nvSpPr>
        <p:spPr>
          <a:xfrm>
            <a:off x="754380" y="1920240"/>
            <a:ext cx="1611630" cy="342900"/>
          </a:xfrm>
          <a:prstGeom prst="rect">
            <a:avLst/>
          </a:prstGeom>
          <a:noFill/>
          <a:ln/>
        </p:spPr>
        <p:txBody>
          <a:bodyPr wrap="square" lIns="0" tIns="0" rIns="0" bIns="0" rtlCol="0" anchor="t"/>
          <a:lstStyle/>
          <a:p>
            <a:r>
              <a:rPr lang="en-US" sz="1275" b="1" dirty="0">
                <a:solidFill>
                  <a:srgbClr val="E6007E"/>
                </a:solidFill>
                <a:latin typeface="Calibri" pitchFamily="34" charset="0"/>
                <a:ea typeface="Calibri" pitchFamily="34" charset="-122"/>
                <a:cs typeface="Calibri" pitchFamily="34" charset="-120"/>
              </a:rPr>
              <a:t>10.00 – 10.10</a:t>
            </a:r>
            <a:endParaRPr lang="en-US" sz="1275" dirty="0"/>
          </a:p>
        </p:txBody>
      </p:sp>
      <p:sp>
        <p:nvSpPr>
          <p:cNvPr id="9" name="Text 6"/>
          <p:cNvSpPr/>
          <p:nvPr/>
        </p:nvSpPr>
        <p:spPr>
          <a:xfrm>
            <a:off x="2448307" y="1906524"/>
            <a:ext cx="5941085" cy="809244"/>
          </a:xfrm>
          <a:prstGeom prst="rect">
            <a:avLst/>
          </a:prstGeom>
          <a:noFill/>
          <a:ln/>
        </p:spPr>
        <p:txBody>
          <a:bodyPr wrap="square" lIns="0" tIns="0" rIns="0" bIns="0" rtlCol="0" anchor="t"/>
          <a:lstStyle/>
          <a:p>
            <a:pPr>
              <a:lnSpc>
                <a:spcPct val="102000"/>
              </a:lnSpc>
            </a:pPr>
            <a:r>
              <a:rPr lang="en-US" sz="1425" b="1" dirty="0">
                <a:solidFill>
                  <a:srgbClr val="2E4076"/>
                </a:solidFill>
              </a:rPr>
              <a:t>Welcome / Housekeeping</a:t>
            </a:r>
            <a:endParaRPr lang="en-US" sz="1425" dirty="0"/>
          </a:p>
          <a:p>
            <a:pPr>
              <a:lnSpc>
                <a:spcPct val="102000"/>
              </a:lnSpc>
              <a:spcBef>
                <a:spcPts val="300"/>
              </a:spcBef>
            </a:pPr>
            <a:r>
              <a:rPr lang="en-US" sz="1013" dirty="0">
                <a:solidFill>
                  <a:srgbClr val="2A2A2A"/>
                </a:solidFill>
              </a:rPr>
              <a:t>HAMMAR South West Committee</a:t>
            </a:r>
            <a:endParaRPr lang="en-US" sz="1425" dirty="0"/>
          </a:p>
          <a:p>
            <a:pPr>
              <a:lnSpc>
                <a:spcPct val="102000"/>
              </a:lnSpc>
              <a:spcBef>
                <a:spcPts val="450"/>
              </a:spcBef>
            </a:pPr>
            <a:r>
              <a:rPr lang="en-US" sz="1088" b="1" dirty="0">
                <a:solidFill>
                  <a:srgbClr val="B00063"/>
                </a:solidFill>
              </a:rPr>
              <a:t>Julian Ransom &amp; Stephanie Lloyd-Foxe</a:t>
            </a:r>
            <a:endParaRPr lang="en-US" sz="1425" dirty="0"/>
          </a:p>
        </p:txBody>
      </p:sp>
      <p:sp>
        <p:nvSpPr>
          <p:cNvPr id="10" name="Shape 7"/>
          <p:cNvSpPr/>
          <p:nvPr/>
        </p:nvSpPr>
        <p:spPr>
          <a:xfrm>
            <a:off x="534925" y="2976372"/>
            <a:ext cx="8073923" cy="1851660"/>
          </a:xfrm>
          <a:prstGeom prst="roundRect">
            <a:avLst>
              <a:gd name="adj" fmla="val 2963"/>
            </a:avLst>
          </a:prstGeom>
          <a:solidFill>
            <a:srgbClr val="F6F2F4"/>
          </a:solidFill>
          <a:ln/>
          <a:effectLst>
            <a:outerShdw blurRad="63500" dist="25400" dir="5400000" algn="bl" rotWithShape="0">
              <a:srgbClr val="000000">
                <a:alpha val="6000"/>
              </a:srgbClr>
            </a:outerShdw>
          </a:effectLst>
        </p:spPr>
        <p:txBody>
          <a:bodyPr/>
          <a:lstStyle/>
          <a:p>
            <a:endParaRPr lang="en-GB" sz="1350"/>
          </a:p>
        </p:txBody>
      </p:sp>
      <p:sp>
        <p:nvSpPr>
          <p:cNvPr id="11" name="Text 8"/>
          <p:cNvSpPr/>
          <p:nvPr/>
        </p:nvSpPr>
        <p:spPr>
          <a:xfrm>
            <a:off x="754380" y="3099816"/>
            <a:ext cx="1611630" cy="342900"/>
          </a:xfrm>
          <a:prstGeom prst="rect">
            <a:avLst/>
          </a:prstGeom>
          <a:noFill/>
          <a:ln/>
        </p:spPr>
        <p:txBody>
          <a:bodyPr wrap="square" lIns="0" tIns="0" rIns="0" bIns="0" rtlCol="0" anchor="t"/>
          <a:lstStyle/>
          <a:p>
            <a:r>
              <a:rPr lang="en-US" sz="1275" b="1" dirty="0">
                <a:solidFill>
                  <a:srgbClr val="E6007E"/>
                </a:solidFill>
                <a:latin typeface="Calibri" pitchFamily="34" charset="0"/>
                <a:ea typeface="Calibri" pitchFamily="34" charset="-122"/>
                <a:cs typeface="Calibri" pitchFamily="34" charset="-120"/>
              </a:rPr>
              <a:t>10.10 – 10.40</a:t>
            </a:r>
            <a:endParaRPr lang="en-US" sz="1275" dirty="0"/>
          </a:p>
        </p:txBody>
      </p:sp>
      <p:sp>
        <p:nvSpPr>
          <p:cNvPr id="12" name="Text 9"/>
          <p:cNvSpPr/>
          <p:nvPr/>
        </p:nvSpPr>
        <p:spPr>
          <a:xfrm>
            <a:off x="2448307" y="3086100"/>
            <a:ext cx="5941085" cy="1632204"/>
          </a:xfrm>
          <a:prstGeom prst="rect">
            <a:avLst/>
          </a:prstGeom>
          <a:noFill/>
          <a:ln/>
        </p:spPr>
        <p:txBody>
          <a:bodyPr wrap="square" lIns="0" tIns="0" rIns="0" bIns="0" rtlCol="0" anchor="t"/>
          <a:lstStyle/>
          <a:p>
            <a:pPr>
              <a:lnSpc>
                <a:spcPct val="102000"/>
              </a:lnSpc>
            </a:pPr>
            <a:r>
              <a:rPr lang="en-US" sz="1425" b="1" dirty="0">
                <a:solidFill>
                  <a:srgbClr val="2E4076"/>
                </a:solidFill>
              </a:rPr>
              <a:t>Extreme Heat in the UK: from research evidence to adaptation</a:t>
            </a:r>
            <a:endParaRPr lang="en-US" sz="1425" dirty="0"/>
          </a:p>
          <a:p>
            <a:pPr>
              <a:lnSpc>
                <a:spcPct val="102000"/>
              </a:lnSpc>
              <a:spcBef>
                <a:spcPts val="300"/>
              </a:spcBef>
            </a:pPr>
            <a:r>
              <a:rPr lang="en-US" sz="1013" dirty="0">
                <a:solidFill>
                  <a:srgbClr val="2A2A2A"/>
                </a:solidFill>
              </a:rPr>
              <a:t>Findings and recommendations from the joint CIH and University of East London paper, 'From Building Codes to Behaviour'. Explores rising overheating risk in UK homes, behavioural and building-level adaptation, and pathways for strengthening heat resilience across housing, public health and policy.</a:t>
            </a:r>
            <a:endParaRPr lang="en-US" sz="1425" dirty="0"/>
          </a:p>
          <a:p>
            <a:pPr>
              <a:lnSpc>
                <a:spcPct val="102000"/>
              </a:lnSpc>
              <a:spcBef>
                <a:spcPts val="450"/>
              </a:spcBef>
            </a:pPr>
            <a:r>
              <a:rPr lang="en-US" sz="1088" b="1" dirty="0">
                <a:solidFill>
                  <a:srgbClr val="B00063"/>
                </a:solidFill>
              </a:rPr>
              <a:t>Dr Mehri Khosravi – Energy &amp; Carbon Senior Research Fellow, Sustainability Research Institute (SRI), University of East London</a:t>
            </a:r>
            <a:endParaRPr lang="en-US" sz="1425" dirty="0"/>
          </a:p>
        </p:txBody>
      </p:sp>
      <p:sp>
        <p:nvSpPr>
          <p:cNvPr id="13" name="Shape 10"/>
          <p:cNvSpPr/>
          <p:nvPr/>
        </p:nvSpPr>
        <p:spPr>
          <a:xfrm>
            <a:off x="534925" y="4978908"/>
            <a:ext cx="8073923" cy="534924"/>
          </a:xfrm>
          <a:prstGeom prst="roundRect">
            <a:avLst>
              <a:gd name="adj" fmla="val 10256"/>
            </a:avLst>
          </a:prstGeom>
          <a:solidFill>
            <a:srgbClr val="EAF3E7"/>
          </a:solidFill>
          <a:ln/>
          <a:effectLst>
            <a:outerShdw blurRad="63500" dist="25400" dir="5400000" algn="bl" rotWithShape="0">
              <a:srgbClr val="000000">
                <a:alpha val="6000"/>
              </a:srgbClr>
            </a:outerShdw>
          </a:effectLst>
        </p:spPr>
        <p:txBody>
          <a:bodyPr/>
          <a:lstStyle/>
          <a:p>
            <a:endParaRPr lang="en-GB" sz="1350"/>
          </a:p>
        </p:txBody>
      </p:sp>
      <p:sp>
        <p:nvSpPr>
          <p:cNvPr id="14" name="Text 11"/>
          <p:cNvSpPr/>
          <p:nvPr/>
        </p:nvSpPr>
        <p:spPr>
          <a:xfrm>
            <a:off x="754380" y="5102352"/>
            <a:ext cx="1611630" cy="342900"/>
          </a:xfrm>
          <a:prstGeom prst="rect">
            <a:avLst/>
          </a:prstGeom>
          <a:noFill/>
          <a:ln/>
        </p:spPr>
        <p:txBody>
          <a:bodyPr wrap="square" lIns="0" tIns="0" rIns="0" bIns="0" rtlCol="0" anchor="t"/>
          <a:lstStyle/>
          <a:p>
            <a:r>
              <a:rPr lang="en-US" sz="1275" b="1" dirty="0">
                <a:solidFill>
                  <a:srgbClr val="3E8B2E"/>
                </a:solidFill>
                <a:latin typeface="Calibri" pitchFamily="34" charset="0"/>
                <a:ea typeface="Calibri" pitchFamily="34" charset="-122"/>
                <a:cs typeface="Calibri" pitchFamily="34" charset="-120"/>
              </a:rPr>
              <a:t>10.40 – 10.55</a:t>
            </a:r>
            <a:endParaRPr lang="en-US" sz="1275" dirty="0"/>
          </a:p>
        </p:txBody>
      </p:sp>
      <p:sp>
        <p:nvSpPr>
          <p:cNvPr id="15" name="Text 12"/>
          <p:cNvSpPr/>
          <p:nvPr/>
        </p:nvSpPr>
        <p:spPr>
          <a:xfrm>
            <a:off x="2448307" y="5088636"/>
            <a:ext cx="5941085" cy="315468"/>
          </a:xfrm>
          <a:prstGeom prst="rect">
            <a:avLst/>
          </a:prstGeom>
          <a:noFill/>
          <a:ln/>
        </p:spPr>
        <p:txBody>
          <a:bodyPr wrap="square" lIns="0" tIns="0" rIns="0" bIns="0" rtlCol="0" anchor="t"/>
          <a:lstStyle/>
          <a:p>
            <a:pPr>
              <a:lnSpc>
                <a:spcPct val="102000"/>
              </a:lnSpc>
            </a:pPr>
            <a:r>
              <a:rPr lang="en-US" sz="1425" b="1" dirty="0">
                <a:solidFill>
                  <a:srgbClr val="3E8B2E"/>
                </a:solidFill>
              </a:rPr>
              <a:t>Comfort + Refreshments Break</a:t>
            </a:r>
            <a:endParaRPr lang="en-US" sz="1425"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pic>
        <p:nvPicPr>
          <p:cNvPr id="2" name="Image 0" descr="assets/nhmf.jpeg"/>
          <p:cNvPicPr>
            <a:picLocks noChangeAspect="1"/>
          </p:cNvPicPr>
          <p:nvPr/>
        </p:nvPicPr>
        <p:blipFill>
          <a:blip r:embed="rId3"/>
          <a:stretch>
            <a:fillRect/>
          </a:stretch>
        </p:blipFill>
        <p:spPr>
          <a:xfrm>
            <a:off x="7635240" y="292608"/>
            <a:ext cx="1143000" cy="722376"/>
          </a:xfrm>
          <a:prstGeom prst="rect">
            <a:avLst/>
          </a:prstGeom>
        </p:spPr>
      </p:pic>
      <p:sp>
        <p:nvSpPr>
          <p:cNvPr id="3" name="Text 0"/>
          <p:cNvSpPr/>
          <p:nvPr/>
        </p:nvSpPr>
        <p:spPr>
          <a:xfrm>
            <a:off x="548640" y="365760"/>
            <a:ext cx="6949440" cy="502920"/>
          </a:xfrm>
          <a:prstGeom prst="rect">
            <a:avLst/>
          </a:prstGeom>
          <a:noFill/>
          <a:ln/>
        </p:spPr>
        <p:txBody>
          <a:bodyPr wrap="square" lIns="0" tIns="0" rIns="0" bIns="0" rtlCol="0" anchor="ctr"/>
          <a:lstStyle/>
          <a:p>
            <a:r>
              <a:rPr lang="en-US" sz="2800" b="1" dirty="0">
                <a:solidFill>
                  <a:srgbClr val="2E4076"/>
                </a:solidFill>
                <a:latin typeface="Calibri"/>
                <a:ea typeface="Calibri"/>
                <a:cs typeface="Calibri"/>
              </a:rPr>
              <a:t>Today’s Program</a:t>
            </a:r>
            <a:endParaRPr lang="en-US" sz="2800" dirty="0">
              <a:latin typeface="Calibri"/>
              <a:ea typeface="Calibri"/>
              <a:cs typeface="Calibri"/>
            </a:endParaRPr>
          </a:p>
        </p:txBody>
      </p:sp>
      <p:sp>
        <p:nvSpPr>
          <p:cNvPr id="4" name="Shape 1"/>
          <p:cNvSpPr/>
          <p:nvPr/>
        </p:nvSpPr>
        <p:spPr>
          <a:xfrm>
            <a:off x="548640" y="1022532"/>
            <a:ext cx="8046720" cy="2112117"/>
          </a:xfrm>
          <a:prstGeom prst="roundRect">
            <a:avLst>
              <a:gd name="adj" fmla="val 3896"/>
            </a:avLst>
          </a:prstGeom>
          <a:solidFill>
            <a:srgbClr val="F6F2F4"/>
          </a:solidFill>
          <a:ln/>
        </p:spPr>
        <p:txBody>
          <a:bodyPr/>
          <a:lstStyle/>
          <a:p>
            <a:endParaRPr lang="en-GB"/>
          </a:p>
        </p:txBody>
      </p:sp>
      <p:sp>
        <p:nvSpPr>
          <p:cNvPr id="5" name="Text 2"/>
          <p:cNvSpPr/>
          <p:nvPr/>
        </p:nvSpPr>
        <p:spPr>
          <a:xfrm>
            <a:off x="713232" y="1143000"/>
            <a:ext cx="1325880" cy="411480"/>
          </a:xfrm>
          <a:prstGeom prst="rect">
            <a:avLst/>
          </a:prstGeom>
          <a:noFill/>
          <a:ln/>
        </p:spPr>
        <p:txBody>
          <a:bodyPr wrap="square" lIns="0" tIns="0" rIns="0" bIns="0" rtlCol="0" anchor="t"/>
          <a:lstStyle/>
          <a:p>
            <a:pPr marL="0" indent="0">
              <a:buNone/>
            </a:pPr>
            <a:r>
              <a:rPr lang="en-US" sz="1300" b="1">
                <a:solidFill>
                  <a:srgbClr val="E6007E"/>
                </a:solidFill>
                <a:latin typeface="Calibri" pitchFamily="34" charset="0"/>
                <a:ea typeface="Calibri" pitchFamily="34" charset="-122"/>
                <a:cs typeface="Calibri" pitchFamily="34" charset="-120"/>
              </a:rPr>
              <a:t>10.55 – 11.40</a:t>
            </a:r>
            <a:endParaRPr lang="en-US" sz="1300"/>
          </a:p>
        </p:txBody>
      </p:sp>
      <p:sp>
        <p:nvSpPr>
          <p:cNvPr id="6" name="Text 3"/>
          <p:cNvSpPr/>
          <p:nvPr/>
        </p:nvSpPr>
        <p:spPr>
          <a:xfrm>
            <a:off x="2148840" y="1113972"/>
            <a:ext cx="6968308" cy="394788"/>
          </a:xfrm>
          <a:prstGeom prst="rect">
            <a:avLst/>
          </a:prstGeom>
          <a:noFill/>
          <a:ln/>
        </p:spPr>
        <p:txBody>
          <a:bodyPr wrap="square" lIns="0" tIns="0" rIns="0" bIns="0" rtlCol="0" anchor="t"/>
          <a:lstStyle/>
          <a:p>
            <a:pPr marL="0" indent="0">
              <a:lnSpc>
                <a:spcPct val="95000"/>
              </a:lnSpc>
              <a:buNone/>
            </a:pPr>
            <a:r>
              <a:rPr lang="en-US" sz="1600" b="1">
                <a:solidFill>
                  <a:srgbClr val="2E4076"/>
                </a:solidFill>
                <a:latin typeface="Calibri"/>
                <a:ea typeface="Calibri"/>
                <a:cs typeface="Calibri"/>
              </a:rPr>
              <a:t>Beyond the Repair: Awaab’s Law, Decency &amp; Learning from Good Practice</a:t>
            </a:r>
            <a:endParaRPr lang="en-US" sz="1600">
              <a:latin typeface="Calibri"/>
              <a:ea typeface="Calibri"/>
              <a:cs typeface="Calibri"/>
            </a:endParaRPr>
          </a:p>
        </p:txBody>
      </p:sp>
      <p:sp>
        <p:nvSpPr>
          <p:cNvPr id="7" name="Text 4"/>
          <p:cNvSpPr/>
          <p:nvPr/>
        </p:nvSpPr>
        <p:spPr>
          <a:xfrm>
            <a:off x="2148840" y="1508760"/>
            <a:ext cx="6126480" cy="690372"/>
          </a:xfrm>
          <a:prstGeom prst="rect">
            <a:avLst/>
          </a:prstGeom>
          <a:noFill/>
          <a:ln/>
        </p:spPr>
        <p:txBody>
          <a:bodyPr wrap="square" lIns="0" tIns="0" rIns="0" bIns="0" rtlCol="0" anchor="t"/>
          <a:lstStyle/>
          <a:p>
            <a:r>
              <a:rPr lang="en-GB" sz="1100">
                <a:latin typeface="Arial Nova"/>
                <a:ea typeface="Arial Nova"/>
                <a:cs typeface="Arial Nova"/>
              </a:rPr>
              <a:t>Awaab's Law has shifted the legal landscape, but compliance with timescales is only one element. This session considers emerging good practice &amp; recent sector evidence to explore practical approaches. Will include some European examples, and Eve will be sharing her policy and practice work on damp and mould, including contributions toward an eagerly anticipated ‘The Damp &amp; Mould practice guide’ (a collaboration with significant sector partners), and wider work the CIH have conducted around access (research piece with HQN and wider partners) and how they are approaching good practice around triage</a:t>
            </a:r>
            <a:endParaRPr lang="en-US" sz="1150">
              <a:ea typeface="Calibri"/>
              <a:cs typeface="Calibri"/>
            </a:endParaRPr>
          </a:p>
        </p:txBody>
      </p:sp>
      <p:sp>
        <p:nvSpPr>
          <p:cNvPr id="8" name="Text 5"/>
          <p:cNvSpPr/>
          <p:nvPr/>
        </p:nvSpPr>
        <p:spPr>
          <a:xfrm>
            <a:off x="2148840" y="2792621"/>
            <a:ext cx="6126480" cy="224028"/>
          </a:xfrm>
          <a:prstGeom prst="rect">
            <a:avLst/>
          </a:prstGeom>
          <a:noFill/>
          <a:ln/>
        </p:spPr>
        <p:txBody>
          <a:bodyPr wrap="square" lIns="0" tIns="0" rIns="0" bIns="0" rtlCol="0" anchor="t"/>
          <a:lstStyle/>
          <a:p>
            <a:pPr marL="0" indent="0">
              <a:buNone/>
            </a:pPr>
            <a:r>
              <a:rPr lang="en-US" sz="1400" b="1">
                <a:solidFill>
                  <a:srgbClr val="B00063"/>
                </a:solidFill>
                <a:latin typeface="Calibri"/>
                <a:ea typeface="Calibri"/>
                <a:cs typeface="Calibri"/>
              </a:rPr>
              <a:t>Dr Eve Blezard – Policy Lead, Chartered Institute of Housing</a:t>
            </a:r>
            <a:endParaRPr lang="en-US" sz="1400" b="1">
              <a:latin typeface="Calibri"/>
              <a:ea typeface="Calibri"/>
              <a:cs typeface="Calibri"/>
            </a:endParaRPr>
          </a:p>
        </p:txBody>
      </p:sp>
      <p:sp>
        <p:nvSpPr>
          <p:cNvPr id="9" name="Shape 6"/>
          <p:cNvSpPr/>
          <p:nvPr/>
        </p:nvSpPr>
        <p:spPr>
          <a:xfrm>
            <a:off x="548640" y="3317240"/>
            <a:ext cx="8046720" cy="1632204"/>
          </a:xfrm>
          <a:prstGeom prst="roundRect">
            <a:avLst>
              <a:gd name="adj" fmla="val 3361"/>
            </a:avLst>
          </a:prstGeom>
          <a:solidFill>
            <a:srgbClr val="F6F2F4"/>
          </a:solidFill>
          <a:ln/>
        </p:spPr>
        <p:txBody>
          <a:bodyPr/>
          <a:lstStyle/>
          <a:p>
            <a:endParaRPr lang="en-GB"/>
          </a:p>
        </p:txBody>
      </p:sp>
      <p:sp>
        <p:nvSpPr>
          <p:cNvPr id="10" name="Text 7"/>
          <p:cNvSpPr/>
          <p:nvPr/>
        </p:nvSpPr>
        <p:spPr>
          <a:xfrm>
            <a:off x="713232" y="3430451"/>
            <a:ext cx="1325880" cy="411480"/>
          </a:xfrm>
          <a:prstGeom prst="rect">
            <a:avLst/>
          </a:prstGeom>
          <a:noFill/>
          <a:ln/>
        </p:spPr>
        <p:txBody>
          <a:bodyPr wrap="square" lIns="0" tIns="0" rIns="0" bIns="0" rtlCol="0" anchor="t"/>
          <a:lstStyle/>
          <a:p>
            <a:pPr marL="0" indent="0">
              <a:buNone/>
            </a:pPr>
            <a:r>
              <a:rPr lang="en-US" sz="1300" b="1">
                <a:solidFill>
                  <a:srgbClr val="E6007E"/>
                </a:solidFill>
                <a:latin typeface="Calibri" pitchFamily="34" charset="0"/>
                <a:ea typeface="Calibri" pitchFamily="34" charset="-122"/>
                <a:cs typeface="Calibri" pitchFamily="34" charset="-120"/>
              </a:rPr>
              <a:t>11.40 – 12.25</a:t>
            </a:r>
            <a:endParaRPr lang="en-US" sz="1300"/>
          </a:p>
        </p:txBody>
      </p:sp>
      <p:sp>
        <p:nvSpPr>
          <p:cNvPr id="11" name="Text 8"/>
          <p:cNvSpPr/>
          <p:nvPr/>
        </p:nvSpPr>
        <p:spPr>
          <a:xfrm>
            <a:off x="2148840" y="3452223"/>
            <a:ext cx="6126480" cy="365760"/>
          </a:xfrm>
          <a:prstGeom prst="rect">
            <a:avLst/>
          </a:prstGeom>
          <a:noFill/>
          <a:ln/>
        </p:spPr>
        <p:txBody>
          <a:bodyPr wrap="square" lIns="0" tIns="0" rIns="0" bIns="0" rtlCol="0" anchor="t"/>
          <a:lstStyle/>
          <a:p>
            <a:pPr marL="0" indent="0">
              <a:lnSpc>
                <a:spcPct val="95000"/>
              </a:lnSpc>
              <a:buNone/>
            </a:pPr>
            <a:r>
              <a:rPr lang="en-US" sz="1500" b="1">
                <a:solidFill>
                  <a:srgbClr val="2E4076"/>
                </a:solidFill>
                <a:latin typeface="Calibri" pitchFamily="34" charset="0"/>
                <a:ea typeface="Calibri" pitchFamily="34" charset="-122"/>
                <a:cs typeface="Calibri" pitchFamily="34" charset="-120"/>
              </a:rPr>
              <a:t>Post-Retrofit Resident Engagement / Energy Advice</a:t>
            </a:r>
            <a:endParaRPr lang="en-US" sz="1500"/>
          </a:p>
        </p:txBody>
      </p:sp>
      <p:sp>
        <p:nvSpPr>
          <p:cNvPr id="12" name="Text 9"/>
          <p:cNvSpPr/>
          <p:nvPr/>
        </p:nvSpPr>
        <p:spPr>
          <a:xfrm>
            <a:off x="2148840" y="3839754"/>
            <a:ext cx="6126480" cy="690372"/>
          </a:xfrm>
          <a:prstGeom prst="rect">
            <a:avLst/>
          </a:prstGeom>
          <a:noFill/>
          <a:ln/>
        </p:spPr>
        <p:txBody>
          <a:bodyPr wrap="square" lIns="0" tIns="0" rIns="0" bIns="0" rtlCol="0" anchor="t"/>
          <a:lstStyle/>
          <a:p>
            <a:pPr marL="0" indent="0">
              <a:lnSpc>
                <a:spcPct val="100000"/>
              </a:lnSpc>
              <a:buNone/>
            </a:pPr>
            <a:r>
              <a:rPr lang="en-US" sz="1150">
                <a:solidFill>
                  <a:srgbClr val="2A2A2A"/>
                </a:solidFill>
                <a:latin typeface="Calibri" pitchFamily="34" charset="0"/>
                <a:ea typeface="Calibri" pitchFamily="34" charset="-122"/>
                <a:cs typeface="Calibri" pitchFamily="34" charset="-120"/>
              </a:rPr>
              <a:t>Engaging practically with tenants following carbon-reduction / net-zero / retrofit works — practical energy advice, tackling outstanding debt and appropriate tariffs. Local case study from Homes in Somerset.</a:t>
            </a:r>
            <a:endParaRPr lang="en-US" sz="1150"/>
          </a:p>
        </p:txBody>
      </p:sp>
      <p:sp>
        <p:nvSpPr>
          <p:cNvPr id="13" name="Text 10"/>
          <p:cNvSpPr/>
          <p:nvPr/>
        </p:nvSpPr>
        <p:spPr>
          <a:xfrm>
            <a:off x="2148840" y="4499501"/>
            <a:ext cx="6126480" cy="448056"/>
          </a:xfrm>
          <a:prstGeom prst="rect">
            <a:avLst/>
          </a:prstGeom>
          <a:noFill/>
          <a:ln/>
        </p:spPr>
        <p:txBody>
          <a:bodyPr wrap="square" lIns="0" tIns="0" rIns="0" bIns="0" rtlCol="0" anchor="t"/>
          <a:lstStyle/>
          <a:p>
            <a:pPr marL="0" indent="0">
              <a:buNone/>
            </a:pPr>
            <a:r>
              <a:rPr lang="en-US" sz="1400" b="1">
                <a:solidFill>
                  <a:srgbClr val="B00063"/>
                </a:solidFill>
                <a:latin typeface="Calibri"/>
                <a:ea typeface="Calibri"/>
                <a:cs typeface="Calibri"/>
              </a:rPr>
              <a:t>Rory Henderson – Head of Net Zero, Rand Associates</a:t>
            </a:r>
            <a:endParaRPr lang="en-US" sz="1400">
              <a:latin typeface="Calibri"/>
              <a:ea typeface="Calibri"/>
              <a:cs typeface="Calibri"/>
            </a:endParaRPr>
          </a:p>
          <a:p>
            <a:pPr marL="0" indent="0">
              <a:buNone/>
            </a:pPr>
            <a:r>
              <a:rPr lang="en-US" sz="1400" b="1">
                <a:solidFill>
                  <a:srgbClr val="B00063"/>
                </a:solidFill>
                <a:latin typeface="Calibri"/>
                <a:ea typeface="Calibri"/>
                <a:cs typeface="Calibri"/>
              </a:rPr>
              <a:t>Patrick Diskin-Barr – Retrofit Assessor &amp; Energy Advisor, Rand Associates</a:t>
            </a:r>
            <a:endParaRPr lang="en-US" sz="1400">
              <a:latin typeface="Calibri"/>
              <a:ea typeface="Calibri"/>
              <a:cs typeface="Calibri"/>
            </a:endParaRPr>
          </a:p>
        </p:txBody>
      </p:sp>
      <p:sp>
        <p:nvSpPr>
          <p:cNvPr id="14" name="Shape 11"/>
          <p:cNvSpPr/>
          <p:nvPr/>
        </p:nvSpPr>
        <p:spPr>
          <a:xfrm>
            <a:off x="548640" y="5103005"/>
            <a:ext cx="8046720" cy="681228"/>
          </a:xfrm>
          <a:prstGeom prst="roundRect">
            <a:avLst>
              <a:gd name="adj" fmla="val 8054"/>
            </a:avLst>
          </a:prstGeom>
          <a:solidFill>
            <a:srgbClr val="EAF3E7"/>
          </a:solidFill>
          <a:ln/>
        </p:spPr>
        <p:txBody>
          <a:bodyPr/>
          <a:lstStyle/>
          <a:p>
            <a:endParaRPr lang="en-GB"/>
          </a:p>
        </p:txBody>
      </p:sp>
      <p:sp>
        <p:nvSpPr>
          <p:cNvPr id="15" name="Text 12"/>
          <p:cNvSpPr/>
          <p:nvPr/>
        </p:nvSpPr>
        <p:spPr>
          <a:xfrm>
            <a:off x="822089" y="5259759"/>
            <a:ext cx="1325880" cy="411480"/>
          </a:xfrm>
          <a:prstGeom prst="rect">
            <a:avLst/>
          </a:prstGeom>
          <a:noFill/>
          <a:ln/>
        </p:spPr>
        <p:txBody>
          <a:bodyPr wrap="square" lIns="0" tIns="0" rIns="0" bIns="0" rtlCol="0" anchor="t"/>
          <a:lstStyle/>
          <a:p>
            <a:pPr marL="0" indent="0">
              <a:buNone/>
            </a:pPr>
            <a:r>
              <a:rPr lang="en-US" sz="1300" b="1">
                <a:solidFill>
                  <a:srgbClr val="3E8B2E"/>
                </a:solidFill>
                <a:latin typeface="Calibri" pitchFamily="34" charset="0"/>
                <a:ea typeface="Calibri" pitchFamily="34" charset="-122"/>
                <a:cs typeface="Calibri" pitchFamily="34" charset="-120"/>
              </a:rPr>
              <a:t>12.25 – 13.35</a:t>
            </a:r>
            <a:endParaRPr lang="en-US" sz="1300"/>
          </a:p>
        </p:txBody>
      </p:sp>
      <p:sp>
        <p:nvSpPr>
          <p:cNvPr id="16" name="Text 13"/>
          <p:cNvSpPr/>
          <p:nvPr/>
        </p:nvSpPr>
        <p:spPr>
          <a:xfrm>
            <a:off x="2148840" y="5259759"/>
            <a:ext cx="6126480" cy="365760"/>
          </a:xfrm>
          <a:prstGeom prst="rect">
            <a:avLst/>
          </a:prstGeom>
          <a:noFill/>
          <a:ln/>
        </p:spPr>
        <p:txBody>
          <a:bodyPr wrap="square" lIns="0" tIns="0" rIns="0" bIns="0" rtlCol="0" anchor="t"/>
          <a:lstStyle/>
          <a:p>
            <a:pPr marL="0" indent="0">
              <a:lnSpc>
                <a:spcPct val="95000"/>
              </a:lnSpc>
              <a:buNone/>
            </a:pPr>
            <a:r>
              <a:rPr lang="en-US" sz="1500" b="1">
                <a:solidFill>
                  <a:srgbClr val="3E8B2E"/>
                </a:solidFill>
                <a:latin typeface="Calibri" pitchFamily="34" charset="0"/>
                <a:ea typeface="Calibri" pitchFamily="34" charset="-122"/>
                <a:cs typeface="Calibri" pitchFamily="34" charset="-120"/>
              </a:rPr>
              <a:t>Buffet Lunch, Networking &amp; Eden Project Geo-Thermal System Tours</a:t>
            </a:r>
            <a:endParaRPr lang="en-US" sz="1500"/>
          </a:p>
        </p:txBody>
      </p:sp>
      <p:sp>
        <p:nvSpPr>
          <p:cNvPr id="17" name="Text 14"/>
          <p:cNvSpPr/>
          <p:nvPr/>
        </p:nvSpPr>
        <p:spPr>
          <a:xfrm>
            <a:off x="2148840" y="5494891"/>
            <a:ext cx="6126480" cy="260604"/>
          </a:xfrm>
          <a:prstGeom prst="rect">
            <a:avLst/>
          </a:prstGeom>
          <a:noFill/>
          <a:ln/>
        </p:spPr>
        <p:txBody>
          <a:bodyPr wrap="square" lIns="0" tIns="0" rIns="0" bIns="0" rtlCol="0" anchor="t"/>
          <a:lstStyle/>
          <a:p>
            <a:pPr marL="0" indent="0">
              <a:lnSpc>
                <a:spcPct val="100000"/>
              </a:lnSpc>
              <a:buNone/>
            </a:pPr>
            <a:r>
              <a:rPr lang="en-US" sz="1150" b="1" i="1">
                <a:solidFill>
                  <a:srgbClr val="3E8B2E"/>
                </a:solidFill>
                <a:latin typeface="Calibri" pitchFamily="34" charset="0"/>
                <a:ea typeface="Calibri" pitchFamily="34" charset="-122"/>
                <a:cs typeface="Calibri" pitchFamily="34" charset="-120"/>
              </a:rPr>
              <a:t>Tour 1:  12.35 – 13.10</a:t>
            </a:r>
            <a:endParaRPr lang="en-US" sz="115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34924" y="308610"/>
            <a:ext cx="6172200" cy="617220"/>
          </a:xfrm>
          <a:prstGeom prst="rect">
            <a:avLst/>
          </a:prstGeom>
          <a:noFill/>
          <a:ln/>
        </p:spPr>
        <p:txBody>
          <a:bodyPr wrap="square" lIns="0" tIns="0" rIns="0" bIns="0" rtlCol="0" anchor="ctr"/>
          <a:lstStyle/>
          <a:p>
            <a:r>
              <a:rPr lang="en-US" sz="2475" b="1" dirty="0">
                <a:solidFill>
                  <a:srgbClr val="2E4076"/>
                </a:solidFill>
                <a:latin typeface="Calibri" pitchFamily="34" charset="0"/>
                <a:ea typeface="Calibri" pitchFamily="34" charset="-122"/>
                <a:cs typeface="Calibri" pitchFamily="34" charset="-120"/>
              </a:rPr>
              <a:t>Today's Program</a:t>
            </a:r>
            <a:endParaRPr lang="en-US" sz="2475" dirty="0"/>
          </a:p>
        </p:txBody>
      </p:sp>
      <p:pic>
        <p:nvPicPr>
          <p:cNvPr id="3"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4" name="Shape 1"/>
          <p:cNvSpPr/>
          <p:nvPr/>
        </p:nvSpPr>
        <p:spPr>
          <a:xfrm>
            <a:off x="534925" y="1110996"/>
            <a:ext cx="8073923" cy="1611630"/>
          </a:xfrm>
          <a:prstGeom prst="roundRect">
            <a:avLst>
              <a:gd name="adj" fmla="val 3404"/>
            </a:avLst>
          </a:prstGeom>
          <a:solidFill>
            <a:srgbClr val="F6F2F4"/>
          </a:solidFill>
          <a:ln/>
          <a:effectLst>
            <a:outerShdw blurRad="63500" dist="25400" dir="5400000" algn="bl" rotWithShape="0">
              <a:srgbClr val="000000">
                <a:alpha val="6000"/>
              </a:srgbClr>
            </a:outerShdw>
          </a:effectLst>
        </p:spPr>
        <p:txBody>
          <a:bodyPr/>
          <a:lstStyle/>
          <a:p>
            <a:endParaRPr lang="en-GB" sz="1350"/>
          </a:p>
        </p:txBody>
      </p:sp>
      <p:sp>
        <p:nvSpPr>
          <p:cNvPr id="5" name="Text 2"/>
          <p:cNvSpPr/>
          <p:nvPr/>
        </p:nvSpPr>
        <p:spPr>
          <a:xfrm>
            <a:off x="754380" y="1234440"/>
            <a:ext cx="1611630" cy="342900"/>
          </a:xfrm>
          <a:prstGeom prst="rect">
            <a:avLst/>
          </a:prstGeom>
          <a:noFill/>
          <a:ln/>
        </p:spPr>
        <p:txBody>
          <a:bodyPr wrap="square" lIns="0" tIns="0" rIns="0" bIns="0" rtlCol="0" anchor="t"/>
          <a:lstStyle/>
          <a:p>
            <a:r>
              <a:rPr lang="en-US" sz="1275" b="1" dirty="0">
                <a:solidFill>
                  <a:srgbClr val="E6007E"/>
                </a:solidFill>
                <a:latin typeface="Calibri" pitchFamily="34" charset="0"/>
                <a:ea typeface="Calibri" pitchFamily="34" charset="-122"/>
                <a:cs typeface="Calibri" pitchFamily="34" charset="-120"/>
              </a:rPr>
              <a:t>13.25 – 13.55</a:t>
            </a:r>
            <a:endParaRPr lang="en-US" sz="1275" dirty="0"/>
          </a:p>
        </p:txBody>
      </p:sp>
      <p:sp>
        <p:nvSpPr>
          <p:cNvPr id="6" name="Text 3"/>
          <p:cNvSpPr/>
          <p:nvPr/>
        </p:nvSpPr>
        <p:spPr>
          <a:xfrm>
            <a:off x="2448307" y="1220724"/>
            <a:ext cx="5941085" cy="1392174"/>
          </a:xfrm>
          <a:prstGeom prst="rect">
            <a:avLst/>
          </a:prstGeom>
          <a:noFill/>
          <a:ln/>
        </p:spPr>
        <p:txBody>
          <a:bodyPr wrap="square" lIns="0" tIns="0" rIns="0" bIns="0" rtlCol="0" anchor="t"/>
          <a:lstStyle/>
          <a:p>
            <a:pPr>
              <a:lnSpc>
                <a:spcPct val="102000"/>
              </a:lnSpc>
            </a:pPr>
            <a:r>
              <a:rPr lang="en-US" sz="1425" b="1" dirty="0">
                <a:solidFill>
                  <a:srgbClr val="2E4076"/>
                </a:solidFill>
              </a:rPr>
              <a:t>High Fossil Fuel Prices: what they mean practically for energy in buildings</a:t>
            </a:r>
            <a:endParaRPr lang="en-US" sz="1425" dirty="0"/>
          </a:p>
          <a:p>
            <a:pPr>
              <a:lnSpc>
                <a:spcPct val="102000"/>
              </a:lnSpc>
              <a:spcBef>
                <a:spcPts val="300"/>
              </a:spcBef>
            </a:pPr>
            <a:r>
              <a:rPr lang="en-US" sz="1013" dirty="0">
                <a:solidFill>
                  <a:srgbClr val="2A2A2A"/>
                </a:solidFill>
              </a:rPr>
              <a:t>The real consequences for UK housing and an informed view on the way forward, from one of the UK's most respected voices on clean heating, gas transitions and energy policy.</a:t>
            </a:r>
            <a:endParaRPr lang="en-US" sz="1425" dirty="0"/>
          </a:p>
          <a:p>
            <a:pPr>
              <a:lnSpc>
                <a:spcPct val="102000"/>
              </a:lnSpc>
              <a:spcBef>
                <a:spcPts val="450"/>
              </a:spcBef>
            </a:pPr>
            <a:r>
              <a:rPr lang="en-US" sz="1088" b="1" dirty="0">
                <a:solidFill>
                  <a:srgbClr val="B00063"/>
                </a:solidFill>
              </a:rPr>
              <a:t>Dr Richard Lowes – Senior Associate &amp; Global Lead, Heat &amp; Buildings, RAP</a:t>
            </a:r>
            <a:endParaRPr lang="en-US" sz="1425" dirty="0"/>
          </a:p>
        </p:txBody>
      </p:sp>
      <p:sp>
        <p:nvSpPr>
          <p:cNvPr id="7" name="Shape 4"/>
          <p:cNvSpPr/>
          <p:nvPr/>
        </p:nvSpPr>
        <p:spPr>
          <a:xfrm>
            <a:off x="534925" y="2873502"/>
            <a:ext cx="8073923" cy="1611630"/>
          </a:xfrm>
          <a:prstGeom prst="roundRect">
            <a:avLst>
              <a:gd name="adj" fmla="val 3404"/>
            </a:avLst>
          </a:prstGeom>
          <a:solidFill>
            <a:srgbClr val="F6F2F4"/>
          </a:solidFill>
          <a:ln/>
          <a:effectLst>
            <a:outerShdw blurRad="63500" dist="25400" dir="5400000" algn="bl" rotWithShape="0">
              <a:srgbClr val="000000">
                <a:alpha val="6000"/>
              </a:srgbClr>
            </a:outerShdw>
          </a:effectLst>
        </p:spPr>
        <p:txBody>
          <a:bodyPr/>
          <a:lstStyle/>
          <a:p>
            <a:endParaRPr lang="en-GB" sz="1350"/>
          </a:p>
        </p:txBody>
      </p:sp>
      <p:sp>
        <p:nvSpPr>
          <p:cNvPr id="8" name="Text 5"/>
          <p:cNvSpPr/>
          <p:nvPr/>
        </p:nvSpPr>
        <p:spPr>
          <a:xfrm>
            <a:off x="754380" y="2996946"/>
            <a:ext cx="1611630" cy="342900"/>
          </a:xfrm>
          <a:prstGeom prst="rect">
            <a:avLst/>
          </a:prstGeom>
          <a:noFill/>
          <a:ln/>
        </p:spPr>
        <p:txBody>
          <a:bodyPr wrap="square" lIns="0" tIns="0" rIns="0" bIns="0" rtlCol="0" anchor="t"/>
          <a:lstStyle/>
          <a:p>
            <a:r>
              <a:rPr lang="en-US" sz="1275" b="1" dirty="0">
                <a:solidFill>
                  <a:srgbClr val="E6007E"/>
                </a:solidFill>
                <a:latin typeface="Calibri" pitchFamily="34" charset="0"/>
                <a:ea typeface="Calibri" pitchFamily="34" charset="-122"/>
                <a:cs typeface="Calibri" pitchFamily="34" charset="-120"/>
              </a:rPr>
              <a:t>13.55 – 14.40</a:t>
            </a:r>
            <a:endParaRPr lang="en-US" sz="1275" dirty="0"/>
          </a:p>
        </p:txBody>
      </p:sp>
      <p:sp>
        <p:nvSpPr>
          <p:cNvPr id="9" name="Text 6"/>
          <p:cNvSpPr/>
          <p:nvPr/>
        </p:nvSpPr>
        <p:spPr>
          <a:xfrm>
            <a:off x="2448307" y="2983230"/>
            <a:ext cx="5941085" cy="1392174"/>
          </a:xfrm>
          <a:prstGeom prst="rect">
            <a:avLst/>
          </a:prstGeom>
          <a:noFill/>
          <a:ln/>
        </p:spPr>
        <p:txBody>
          <a:bodyPr wrap="square" lIns="0" tIns="0" rIns="0" bIns="0" rtlCol="0" anchor="t"/>
          <a:lstStyle/>
          <a:p>
            <a:pPr>
              <a:lnSpc>
                <a:spcPct val="102000"/>
              </a:lnSpc>
            </a:pPr>
            <a:r>
              <a:rPr lang="en-US" sz="1425" b="1" dirty="0">
                <a:solidFill>
                  <a:srgbClr val="2E4076"/>
                </a:solidFill>
              </a:rPr>
              <a:t>Energy Regulation for the Housing Sector – have you registered yet?</a:t>
            </a:r>
            <a:endParaRPr lang="en-US" sz="1425" dirty="0"/>
          </a:p>
          <a:p>
            <a:pPr>
              <a:lnSpc>
                <a:spcPct val="102000"/>
              </a:lnSpc>
              <a:spcBef>
                <a:spcPts val="300"/>
              </a:spcBef>
            </a:pPr>
            <a:r>
              <a:rPr lang="en-US" sz="1013" dirty="0">
                <a:solidFill>
                  <a:srgbClr val="2A2A2A"/>
                </a:solidFill>
              </a:rPr>
              <a:t>In January 2026 Ofgem became the UK's Heat Network Regulator. If you have communal or district heating you must register within the next 7 months — what that means, what information you need and who needs to be involved. Chirpy Heat break it down into simple steps.</a:t>
            </a:r>
            <a:endParaRPr lang="en-US" sz="1425" dirty="0"/>
          </a:p>
          <a:p>
            <a:pPr>
              <a:lnSpc>
                <a:spcPct val="102000"/>
              </a:lnSpc>
              <a:spcBef>
                <a:spcPts val="450"/>
              </a:spcBef>
            </a:pPr>
            <a:r>
              <a:rPr lang="en-US" sz="1088" b="1" dirty="0">
                <a:solidFill>
                  <a:srgbClr val="B00063"/>
                </a:solidFill>
              </a:rPr>
              <a:t>Harry Selley – Heat Network Consultant, Chirpy Heat</a:t>
            </a:r>
            <a:endParaRPr lang="en-US" sz="1425" dirty="0"/>
          </a:p>
        </p:txBody>
      </p:sp>
      <p:sp>
        <p:nvSpPr>
          <p:cNvPr id="10" name="Shape 7"/>
          <p:cNvSpPr/>
          <p:nvPr/>
        </p:nvSpPr>
        <p:spPr>
          <a:xfrm>
            <a:off x="534925" y="4636008"/>
            <a:ext cx="8073923" cy="1714500"/>
          </a:xfrm>
          <a:prstGeom prst="roundRect">
            <a:avLst>
              <a:gd name="adj" fmla="val 3200"/>
            </a:avLst>
          </a:prstGeom>
          <a:solidFill>
            <a:srgbClr val="F6F2F4"/>
          </a:solidFill>
          <a:ln/>
          <a:effectLst>
            <a:outerShdw blurRad="63500" dist="25400" dir="5400000" algn="bl" rotWithShape="0">
              <a:srgbClr val="000000">
                <a:alpha val="6000"/>
              </a:srgbClr>
            </a:outerShdw>
          </a:effectLst>
        </p:spPr>
        <p:txBody>
          <a:bodyPr/>
          <a:lstStyle/>
          <a:p>
            <a:endParaRPr lang="en-GB" sz="1350"/>
          </a:p>
        </p:txBody>
      </p:sp>
      <p:sp>
        <p:nvSpPr>
          <p:cNvPr id="11" name="Text 8"/>
          <p:cNvSpPr/>
          <p:nvPr/>
        </p:nvSpPr>
        <p:spPr>
          <a:xfrm>
            <a:off x="754380" y="4759452"/>
            <a:ext cx="1611630" cy="342900"/>
          </a:xfrm>
          <a:prstGeom prst="rect">
            <a:avLst/>
          </a:prstGeom>
          <a:noFill/>
          <a:ln/>
        </p:spPr>
        <p:txBody>
          <a:bodyPr wrap="square" lIns="0" tIns="0" rIns="0" bIns="0" rtlCol="0" anchor="t"/>
          <a:lstStyle/>
          <a:p>
            <a:r>
              <a:rPr lang="en-US" sz="1275" b="1" dirty="0">
                <a:solidFill>
                  <a:srgbClr val="E6007E"/>
                </a:solidFill>
                <a:latin typeface="Calibri" pitchFamily="34" charset="0"/>
                <a:ea typeface="Calibri" pitchFamily="34" charset="-122"/>
                <a:cs typeface="Calibri" pitchFamily="34" charset="-120"/>
              </a:rPr>
              <a:t>14.40 – 15.25</a:t>
            </a:r>
            <a:endParaRPr lang="en-US" sz="1275" dirty="0"/>
          </a:p>
        </p:txBody>
      </p:sp>
      <p:sp>
        <p:nvSpPr>
          <p:cNvPr id="12" name="Text 9"/>
          <p:cNvSpPr/>
          <p:nvPr/>
        </p:nvSpPr>
        <p:spPr>
          <a:xfrm>
            <a:off x="2448307" y="4745736"/>
            <a:ext cx="5941085" cy="1495044"/>
          </a:xfrm>
          <a:prstGeom prst="rect">
            <a:avLst/>
          </a:prstGeom>
          <a:noFill/>
          <a:ln/>
        </p:spPr>
        <p:txBody>
          <a:bodyPr wrap="square" lIns="0" tIns="0" rIns="0" bIns="0" rtlCol="0" anchor="t"/>
          <a:lstStyle/>
          <a:p>
            <a:pPr>
              <a:lnSpc>
                <a:spcPct val="102000"/>
              </a:lnSpc>
            </a:pPr>
            <a:r>
              <a:rPr lang="en-US" sz="1425" b="1" dirty="0">
                <a:solidFill>
                  <a:srgbClr val="2E4076"/>
                </a:solidFill>
              </a:rPr>
              <a:t>Smart Homes: where they fit into today's legislative landscape</a:t>
            </a:r>
            <a:endParaRPr lang="en-US" sz="1425" dirty="0"/>
          </a:p>
          <a:p>
            <a:pPr>
              <a:lnSpc>
                <a:spcPct val="102000"/>
              </a:lnSpc>
              <a:spcBef>
                <a:spcPts val="300"/>
              </a:spcBef>
            </a:pPr>
            <a:r>
              <a:rPr lang="en-US" sz="1013" dirty="0">
                <a:solidFill>
                  <a:srgbClr val="2A2A2A"/>
                </a:solidFill>
              </a:rPr>
              <a:t>Aico bring significant sector credentials in the provision and management of smart-home sensors. Featuring case-study partner Poplar HARCA, an East London housing association managing over 10,000 homes, who have implemented Aico technology across 80%+ of their portfolio.</a:t>
            </a:r>
            <a:endParaRPr lang="en-US" sz="1425" dirty="0"/>
          </a:p>
          <a:p>
            <a:pPr>
              <a:lnSpc>
                <a:spcPct val="102000"/>
              </a:lnSpc>
              <a:spcBef>
                <a:spcPts val="450"/>
              </a:spcBef>
            </a:pPr>
            <a:r>
              <a:rPr lang="en-US" sz="1088" b="1" dirty="0">
                <a:solidFill>
                  <a:srgbClr val="B00063"/>
                </a:solidFill>
              </a:rPr>
              <a:t>Will Collier – Relationship Manager, Smart Homes, Aico</a:t>
            </a:r>
            <a:endParaRPr lang="en-US" sz="1425" dirty="0"/>
          </a:p>
          <a:p>
            <a:pPr>
              <a:lnSpc>
                <a:spcPct val="102000"/>
              </a:lnSpc>
              <a:spcBef>
                <a:spcPts val="75"/>
              </a:spcBef>
            </a:pPr>
            <a:r>
              <a:rPr lang="en-US" sz="1088" b="1" dirty="0">
                <a:solidFill>
                  <a:srgbClr val="B00063"/>
                </a:solidFill>
              </a:rPr>
              <a:t>Lea Hampton O'Neil – Lead Product Manager, Smart Homes, Aico</a:t>
            </a:r>
            <a:endParaRPr lang="en-US" sz="1425"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34924" y="308610"/>
            <a:ext cx="6172200" cy="617220"/>
          </a:xfrm>
          <a:prstGeom prst="rect">
            <a:avLst/>
          </a:prstGeom>
          <a:noFill/>
          <a:ln/>
        </p:spPr>
        <p:txBody>
          <a:bodyPr wrap="square" lIns="0" tIns="0" rIns="0" bIns="0" rtlCol="0" anchor="ctr"/>
          <a:lstStyle/>
          <a:p>
            <a:r>
              <a:rPr lang="en-US" sz="2475" b="1" dirty="0">
                <a:solidFill>
                  <a:srgbClr val="2E4076"/>
                </a:solidFill>
                <a:latin typeface="Calibri" pitchFamily="34" charset="0"/>
                <a:ea typeface="Calibri" pitchFamily="34" charset="-122"/>
                <a:cs typeface="Calibri" pitchFamily="34" charset="-120"/>
              </a:rPr>
              <a:t>Today's Program</a:t>
            </a:r>
            <a:endParaRPr lang="en-US" sz="2475" dirty="0"/>
          </a:p>
        </p:txBody>
      </p:sp>
      <p:pic>
        <p:nvPicPr>
          <p:cNvPr id="3"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4" name="Shape 1"/>
          <p:cNvSpPr/>
          <p:nvPr/>
        </p:nvSpPr>
        <p:spPr>
          <a:xfrm>
            <a:off x="534925" y="1110996"/>
            <a:ext cx="8073923" cy="1028700"/>
          </a:xfrm>
          <a:prstGeom prst="roundRect">
            <a:avLst>
              <a:gd name="adj" fmla="val 5333"/>
            </a:avLst>
          </a:prstGeom>
          <a:solidFill>
            <a:srgbClr val="F6F2F4"/>
          </a:solidFill>
          <a:ln/>
          <a:effectLst>
            <a:outerShdw blurRad="63500" dist="25400" dir="5400000" algn="bl" rotWithShape="0">
              <a:srgbClr val="000000">
                <a:alpha val="6000"/>
              </a:srgbClr>
            </a:outerShdw>
          </a:effectLst>
        </p:spPr>
        <p:txBody>
          <a:bodyPr/>
          <a:lstStyle/>
          <a:p>
            <a:endParaRPr lang="en-GB" sz="1350"/>
          </a:p>
        </p:txBody>
      </p:sp>
      <p:sp>
        <p:nvSpPr>
          <p:cNvPr id="5" name="Text 2"/>
          <p:cNvSpPr/>
          <p:nvPr/>
        </p:nvSpPr>
        <p:spPr>
          <a:xfrm>
            <a:off x="754380" y="1234440"/>
            <a:ext cx="1611630" cy="342900"/>
          </a:xfrm>
          <a:prstGeom prst="rect">
            <a:avLst/>
          </a:prstGeom>
          <a:noFill/>
          <a:ln/>
        </p:spPr>
        <p:txBody>
          <a:bodyPr wrap="square" lIns="0" tIns="0" rIns="0" bIns="0" rtlCol="0" anchor="t"/>
          <a:lstStyle/>
          <a:p>
            <a:r>
              <a:rPr lang="en-US" sz="1275" b="1" dirty="0">
                <a:solidFill>
                  <a:srgbClr val="E6007E"/>
                </a:solidFill>
                <a:latin typeface="Calibri" pitchFamily="34" charset="0"/>
                <a:ea typeface="Calibri" pitchFamily="34" charset="-122"/>
                <a:cs typeface="Calibri" pitchFamily="34" charset="-120"/>
              </a:rPr>
              <a:t>15.25 – 15.35</a:t>
            </a:r>
            <a:endParaRPr lang="en-US" sz="1275" dirty="0"/>
          </a:p>
        </p:txBody>
      </p:sp>
      <p:sp>
        <p:nvSpPr>
          <p:cNvPr id="6" name="Text 3"/>
          <p:cNvSpPr/>
          <p:nvPr/>
        </p:nvSpPr>
        <p:spPr>
          <a:xfrm>
            <a:off x="2448307" y="1220724"/>
            <a:ext cx="5941085" cy="809244"/>
          </a:xfrm>
          <a:prstGeom prst="rect">
            <a:avLst/>
          </a:prstGeom>
          <a:noFill/>
          <a:ln/>
        </p:spPr>
        <p:txBody>
          <a:bodyPr wrap="square" lIns="0" tIns="0" rIns="0" bIns="0" rtlCol="0" anchor="t"/>
          <a:lstStyle/>
          <a:p>
            <a:pPr>
              <a:lnSpc>
                <a:spcPct val="102000"/>
              </a:lnSpc>
            </a:pPr>
            <a:r>
              <a:rPr lang="en-US" sz="1425" b="1" dirty="0">
                <a:solidFill>
                  <a:srgbClr val="2E4076"/>
                </a:solidFill>
              </a:rPr>
              <a:t>Open Floor: Future Topics &amp; Themes  ·  Closing Address</a:t>
            </a:r>
            <a:endParaRPr lang="en-US" sz="1425" dirty="0"/>
          </a:p>
          <a:p>
            <a:pPr>
              <a:lnSpc>
                <a:spcPct val="102000"/>
              </a:lnSpc>
              <a:spcBef>
                <a:spcPts val="300"/>
              </a:spcBef>
            </a:pPr>
            <a:r>
              <a:rPr lang="en-US" sz="1013" dirty="0">
                <a:solidFill>
                  <a:srgbClr val="2A2A2A"/>
                </a:solidFill>
              </a:rPr>
              <a:t>HAMMAR South West Committee. Complete online feedback forms. Safe return travels.</a:t>
            </a:r>
            <a:endParaRPr lang="en-US" sz="1425"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3" name="Text 0"/>
          <p:cNvSpPr/>
          <p:nvPr/>
        </p:nvSpPr>
        <p:spPr>
          <a:xfrm>
            <a:off x="534924" y="1371600"/>
            <a:ext cx="6172200" cy="342900"/>
          </a:xfrm>
          <a:prstGeom prst="rect">
            <a:avLst/>
          </a:prstGeom>
          <a:noFill/>
          <a:ln/>
        </p:spPr>
        <p:txBody>
          <a:bodyPr wrap="square" lIns="0" tIns="0" rIns="0" bIns="0" rtlCol="0" anchor="ctr"/>
          <a:lstStyle/>
          <a:p>
            <a:r>
              <a:rPr lang="en-US" sz="1050" b="1" kern="0" spc="225" dirty="0">
                <a:solidFill>
                  <a:srgbClr val="E6007E"/>
                </a:solidFill>
                <a:latin typeface="Calibri" pitchFamily="34" charset="0"/>
                <a:ea typeface="Calibri" pitchFamily="34" charset="-122"/>
                <a:cs typeface="Calibri" pitchFamily="34" charset="-120"/>
              </a:rPr>
              <a:t>NEXT SESSION</a:t>
            </a:r>
            <a:endParaRPr lang="en-US" sz="1050" dirty="0"/>
          </a:p>
        </p:txBody>
      </p:sp>
      <p:sp>
        <p:nvSpPr>
          <p:cNvPr id="4" name="Text 1"/>
          <p:cNvSpPr/>
          <p:nvPr/>
        </p:nvSpPr>
        <p:spPr>
          <a:xfrm>
            <a:off x="534924" y="1714500"/>
            <a:ext cx="6172200" cy="377190"/>
          </a:xfrm>
          <a:prstGeom prst="rect">
            <a:avLst/>
          </a:prstGeom>
          <a:noFill/>
          <a:ln/>
        </p:spPr>
        <p:txBody>
          <a:bodyPr wrap="square" lIns="0" tIns="0" rIns="0" bIns="0" rtlCol="0" anchor="ctr"/>
          <a:lstStyle/>
          <a:p>
            <a:r>
              <a:rPr lang="en-US" sz="1500" b="1" dirty="0">
                <a:solidFill>
                  <a:srgbClr val="3E8B2E"/>
                </a:solidFill>
                <a:latin typeface="Calibri" pitchFamily="34" charset="0"/>
                <a:ea typeface="Calibri" pitchFamily="34" charset="-122"/>
                <a:cs typeface="Calibri" pitchFamily="34" charset="-120"/>
              </a:rPr>
              <a:t>10.10 – 10.40</a:t>
            </a:r>
            <a:endParaRPr lang="en-US" sz="1500" dirty="0"/>
          </a:p>
        </p:txBody>
      </p:sp>
      <p:sp>
        <p:nvSpPr>
          <p:cNvPr id="5" name="Text 2"/>
          <p:cNvSpPr/>
          <p:nvPr/>
        </p:nvSpPr>
        <p:spPr>
          <a:xfrm>
            <a:off x="534925" y="2091690"/>
            <a:ext cx="8073923" cy="1508760"/>
          </a:xfrm>
          <a:prstGeom prst="rect">
            <a:avLst/>
          </a:prstGeom>
          <a:noFill/>
          <a:ln/>
        </p:spPr>
        <p:txBody>
          <a:bodyPr wrap="square" lIns="0" tIns="0" rIns="0" bIns="0" rtlCol="0" anchor="t"/>
          <a:lstStyle/>
          <a:p>
            <a:r>
              <a:rPr lang="en-US" sz="3000" b="1" dirty="0">
                <a:solidFill>
                  <a:srgbClr val="2E4076"/>
                </a:solidFill>
                <a:latin typeface="Calibri" pitchFamily="34" charset="0"/>
                <a:ea typeface="Calibri" pitchFamily="34" charset="-122"/>
                <a:cs typeface="Calibri" pitchFamily="34" charset="-120"/>
              </a:rPr>
              <a:t>Extreme Heat in the UK: from research evidence to adaptation</a:t>
            </a:r>
            <a:endParaRPr lang="en-US" sz="3000" dirty="0"/>
          </a:p>
        </p:txBody>
      </p:sp>
      <p:sp>
        <p:nvSpPr>
          <p:cNvPr id="6" name="Text 3"/>
          <p:cNvSpPr/>
          <p:nvPr/>
        </p:nvSpPr>
        <p:spPr>
          <a:xfrm>
            <a:off x="534925" y="3909060"/>
            <a:ext cx="8073923" cy="2400300"/>
          </a:xfrm>
          <a:prstGeom prst="rect">
            <a:avLst/>
          </a:prstGeom>
          <a:noFill/>
          <a:ln/>
        </p:spPr>
        <p:txBody>
          <a:bodyPr wrap="square" lIns="0" tIns="0" rIns="0" bIns="0" rtlCol="0" anchor="t"/>
          <a:lstStyle/>
          <a:p>
            <a:pPr>
              <a:lnSpc>
                <a:spcPct val="105000"/>
              </a:lnSpc>
              <a:spcAft>
                <a:spcPts val="750"/>
              </a:spcAft>
            </a:pPr>
            <a:r>
              <a:rPr lang="en-US" sz="1350" i="1" dirty="0">
                <a:solidFill>
                  <a:srgbClr val="2A2A2A"/>
                </a:solidFill>
              </a:rPr>
              <a:t>Presented by</a:t>
            </a:r>
            <a:endParaRPr lang="en-US" sz="1350" dirty="0"/>
          </a:p>
          <a:p>
            <a:pPr>
              <a:lnSpc>
                <a:spcPct val="105000"/>
              </a:lnSpc>
            </a:pPr>
            <a:r>
              <a:rPr lang="en-US" sz="1650" b="1" dirty="0">
                <a:solidFill>
                  <a:srgbClr val="B00063"/>
                </a:solidFill>
              </a:rPr>
              <a:t>Dr Mehri Khosravi</a:t>
            </a:r>
            <a:endParaRPr lang="en-US" sz="1350" dirty="0"/>
          </a:p>
          <a:p>
            <a:pPr>
              <a:lnSpc>
                <a:spcPct val="105000"/>
              </a:lnSpc>
              <a:spcBef>
                <a:spcPts val="75"/>
              </a:spcBef>
            </a:pPr>
            <a:r>
              <a:rPr lang="en-US" sz="1125" dirty="0">
                <a:solidFill>
                  <a:srgbClr val="2E4076"/>
                </a:solidFill>
              </a:rPr>
              <a:t>Energy &amp; Carbon Senior Research Fellow, Sustainability Research Institute (SRI), University of East London</a:t>
            </a:r>
            <a:endParaRPr lang="en-US" sz="1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1A019-A040-6D72-0A71-0C7030BE5D9F}"/>
              </a:ext>
            </a:extLst>
          </p:cNvPr>
          <p:cNvSpPr>
            <a:spLocks noGrp="1"/>
          </p:cNvSpPr>
          <p:nvPr>
            <p:ph type="ctrTitle"/>
          </p:nvPr>
        </p:nvSpPr>
        <p:spPr>
          <a:xfrm>
            <a:off x="-4224" y="4366618"/>
            <a:ext cx="5256584" cy="2452687"/>
          </a:xfrm>
        </p:spPr>
        <p:txBody>
          <a:bodyPr vert="horz" lIns="91440" tIns="45720" rIns="91440" bIns="45720" rtlCol="0" anchor="ctr">
            <a:normAutofit fontScale="90000"/>
          </a:bodyPr>
          <a:lstStyle/>
          <a:p>
            <a:pPr defTabSz="914400">
              <a:lnSpc>
                <a:spcPct val="150000"/>
              </a:lnSpc>
            </a:pPr>
            <a:br>
              <a:rPr lang="en-US" sz="1700" b="1" dirty="0">
                <a:effectLst/>
              </a:rPr>
            </a:br>
            <a:br>
              <a:rPr lang="en-US" sz="1700" b="1" dirty="0">
                <a:solidFill>
                  <a:srgbClr val="FF0000"/>
                </a:solidFill>
                <a:effectLst/>
              </a:rPr>
            </a:br>
            <a:r>
              <a:rPr lang="en-US" sz="2000" b="1" i="1" dirty="0">
                <a:solidFill>
                  <a:srgbClr val="FF0000"/>
                </a:solidFill>
                <a:latin typeface="+mn-lt"/>
              </a:rPr>
              <a:t>Overheating Risk and Extreme Heat in the UK: </a:t>
            </a:r>
            <a:br>
              <a:rPr lang="en-US" sz="2000" b="1" i="1" dirty="0">
                <a:solidFill>
                  <a:srgbClr val="FF0000"/>
                </a:solidFill>
                <a:latin typeface="+mn-lt"/>
              </a:rPr>
            </a:br>
            <a:r>
              <a:rPr lang="en-US" sz="2000" b="1" i="1" dirty="0">
                <a:solidFill>
                  <a:srgbClr val="FF0000"/>
                </a:solidFill>
                <a:latin typeface="+mn-lt"/>
              </a:rPr>
              <a:t>From research evidence to adaptation</a:t>
            </a:r>
            <a:br>
              <a:rPr lang="en-US" sz="1700" b="1" dirty="0">
                <a:latin typeface="+mn-lt"/>
              </a:rPr>
            </a:br>
            <a:br>
              <a:rPr lang="en-US" sz="1700" b="1" dirty="0">
                <a:latin typeface="+mn-lt"/>
              </a:rPr>
            </a:br>
            <a:br>
              <a:rPr lang="en-US" sz="1700" b="0" i="0" u="none" strike="noStrike" baseline="0" dirty="0">
                <a:latin typeface="+mn-lt"/>
              </a:rPr>
            </a:br>
            <a:r>
              <a:rPr lang="en-US" sz="1300" dirty="0">
                <a:latin typeface="+mn-lt"/>
              </a:rPr>
              <a:t>HAMMAR Southwest Technical Seminar Day</a:t>
            </a:r>
            <a:br>
              <a:rPr lang="en-US" sz="1300" dirty="0">
                <a:latin typeface="+mn-lt"/>
              </a:rPr>
            </a:br>
            <a:endParaRPr lang="en-US" sz="1300" dirty="0">
              <a:latin typeface="+mn-lt"/>
            </a:endParaRPr>
          </a:p>
        </p:txBody>
      </p:sp>
      <p:sp>
        <p:nvSpPr>
          <p:cNvPr id="10" name="TextBox 9">
            <a:extLst>
              <a:ext uri="{FF2B5EF4-FFF2-40B4-BE49-F238E27FC236}">
                <a16:creationId xmlns:a16="http://schemas.microsoft.com/office/drawing/2014/main" id="{F198D8B8-96A7-C6BE-A252-7BA2F4EF07F8}"/>
              </a:ext>
            </a:extLst>
          </p:cNvPr>
          <p:cNvSpPr txBox="1"/>
          <p:nvPr/>
        </p:nvSpPr>
        <p:spPr>
          <a:xfrm>
            <a:off x="5004048" y="4581128"/>
            <a:ext cx="3816424" cy="2092647"/>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Dr Mehri Khosravi</a:t>
            </a:r>
            <a:b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Energy and Carbon Senior Research Fellow</a:t>
            </a:r>
          </a:p>
          <a:p>
            <a:pPr marL="0" marR="0" lvl="0" indent="0" algn="ctr" defTabSz="914400" rtl="0" eaLnBrk="1" fontAlgn="auto" latinLnBrk="0" hangingPunct="1">
              <a:lnSpc>
                <a:spcPct val="90000"/>
              </a:lnSpc>
              <a:spcBef>
                <a:spcPts val="0"/>
              </a:spcBef>
              <a:spcAft>
                <a:spcPts val="600"/>
              </a:spcAft>
              <a:buClrTx/>
              <a:buSzTx/>
              <a:buFontTx/>
              <a:buNone/>
              <a:tabLst/>
              <a:defRPr/>
            </a:pPr>
            <a:b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300" b="1" i="0" u="none" strike="noStrike" kern="1200" cap="none" spc="0" normalizeH="0" baseline="0" noProof="0" dirty="0">
                <a:ln>
                  <a:noFill/>
                </a:ln>
                <a:solidFill>
                  <a:prstClr val="black"/>
                </a:solidFill>
                <a:effectLst/>
                <a:uLnTx/>
                <a:uFillTx/>
                <a:latin typeface="Calibri" panose="020F0502020204030204"/>
                <a:ea typeface="+mn-ea"/>
                <a:cs typeface="+mn-cs"/>
              </a:rPr>
              <a:t>Sustainability Research Institute,</a:t>
            </a:r>
          </a:p>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1300" b="1" i="0" u="none" strike="noStrike" kern="1200" cap="none" spc="0" normalizeH="0" baseline="0" noProof="0" dirty="0">
                <a:ln>
                  <a:noFill/>
                </a:ln>
                <a:solidFill>
                  <a:prstClr val="black"/>
                </a:solidFill>
                <a:effectLst/>
                <a:uLnTx/>
                <a:uFillTx/>
                <a:latin typeface="Calibri" panose="020F0502020204030204"/>
                <a:ea typeface="+mn-ea"/>
                <a:cs typeface="+mn-cs"/>
              </a:rPr>
              <a:t>University of East London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The image depicts a thermometer with a rising temperature, while a person is shown drinking water.&#10;&#10;AI-generated content may be incorrect.">
            <a:extLst>
              <a:ext uri="{FF2B5EF4-FFF2-40B4-BE49-F238E27FC236}">
                <a16:creationId xmlns:a16="http://schemas.microsoft.com/office/drawing/2014/main" id="{A1D941BC-9830-1892-1050-5AC0F9BEDC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24" y="0"/>
            <a:ext cx="9148223" cy="4335468"/>
          </a:xfrm>
          <a:prstGeom prst="rect">
            <a:avLst/>
          </a:prstGeom>
        </p:spPr>
      </p:pic>
    </p:spTree>
    <p:extLst>
      <p:ext uri="{BB962C8B-B14F-4D97-AF65-F5344CB8AC3E}">
        <p14:creationId xmlns:p14="http://schemas.microsoft.com/office/powerpoint/2010/main" val="4289856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08E56-8390-869D-71C1-59B405379419}"/>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D37B0555-D0C9-2423-C49F-FA351E090D8E}"/>
              </a:ext>
            </a:extLst>
          </p:cNvPr>
          <p:cNvSpPr/>
          <p:nvPr/>
        </p:nvSpPr>
        <p:spPr>
          <a:xfrm>
            <a:off x="0" y="-53956"/>
            <a:ext cx="9143999" cy="51039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099D4C9-7937-CE67-3C02-840CCC40D3A8}"/>
              </a:ext>
            </a:extLst>
          </p:cNvPr>
          <p:cNvSpPr txBox="1"/>
          <p:nvPr/>
        </p:nvSpPr>
        <p:spPr>
          <a:xfrm>
            <a:off x="1736" y="-11185"/>
            <a:ext cx="8708480" cy="400110"/>
          </a:xfrm>
          <a:prstGeom prst="rect">
            <a:avLst/>
          </a:prstGeom>
          <a:noFill/>
        </p:spPr>
        <p:txBody>
          <a:bodyPr wrap="square">
            <a:spAutoFit/>
          </a:bodyPr>
          <a:lstStyle/>
          <a:p>
            <a:pPr marL="93663" marR="0" lvl="0" indent="0" algn="just"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Extreme heat is already affecting the UK</a:t>
            </a:r>
          </a:p>
        </p:txBody>
      </p:sp>
      <p:sp>
        <p:nvSpPr>
          <p:cNvPr id="13" name="TextBox 12">
            <a:extLst>
              <a:ext uri="{FF2B5EF4-FFF2-40B4-BE49-F238E27FC236}">
                <a16:creationId xmlns:a16="http://schemas.microsoft.com/office/drawing/2014/main" id="{2FBD07EC-EF36-D4CA-9835-6093795E0980}"/>
              </a:ext>
            </a:extLst>
          </p:cNvPr>
          <p:cNvSpPr txBox="1"/>
          <p:nvPr/>
        </p:nvSpPr>
        <p:spPr>
          <a:xfrm>
            <a:off x="129438" y="505690"/>
            <a:ext cx="8478819" cy="32316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5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Record-breaking temperatures are becoming increasingly common. </a:t>
            </a:r>
          </a:p>
        </p:txBody>
      </p:sp>
      <p:graphicFrame>
        <p:nvGraphicFramePr>
          <p:cNvPr id="2" name="Table 1">
            <a:extLst>
              <a:ext uri="{FF2B5EF4-FFF2-40B4-BE49-F238E27FC236}">
                <a16:creationId xmlns:a16="http://schemas.microsoft.com/office/drawing/2014/main" id="{50199D86-5126-D8CF-92DE-F8BA30AC038F}"/>
              </a:ext>
            </a:extLst>
          </p:cNvPr>
          <p:cNvGraphicFramePr>
            <a:graphicFrameLocks noGrp="1"/>
          </p:cNvGraphicFramePr>
          <p:nvPr/>
        </p:nvGraphicFramePr>
        <p:xfrm>
          <a:off x="287523" y="878102"/>
          <a:ext cx="8568952" cy="1343020"/>
        </p:xfrm>
        <a:graphic>
          <a:graphicData uri="http://schemas.openxmlformats.org/drawingml/2006/table">
            <a:tbl>
              <a:tblPr/>
              <a:tblGrid>
                <a:gridCol w="2570636">
                  <a:extLst>
                    <a:ext uri="{9D8B030D-6E8A-4147-A177-3AD203B41FA5}">
                      <a16:colId xmlns:a16="http://schemas.microsoft.com/office/drawing/2014/main" val="1309135273"/>
                    </a:ext>
                  </a:extLst>
                </a:gridCol>
                <a:gridCol w="2616560">
                  <a:extLst>
                    <a:ext uri="{9D8B030D-6E8A-4147-A177-3AD203B41FA5}">
                      <a16:colId xmlns:a16="http://schemas.microsoft.com/office/drawing/2014/main" val="2611911563"/>
                    </a:ext>
                  </a:extLst>
                </a:gridCol>
                <a:gridCol w="3381756">
                  <a:extLst>
                    <a:ext uri="{9D8B030D-6E8A-4147-A177-3AD203B41FA5}">
                      <a16:colId xmlns:a16="http://schemas.microsoft.com/office/drawing/2014/main" val="4156559138"/>
                    </a:ext>
                  </a:extLst>
                </a:gridCol>
              </a:tblGrid>
              <a:tr h="360040">
                <a:tc>
                  <a:txBody>
                    <a:bodyPr/>
                    <a:lstStyle/>
                    <a:p>
                      <a:pPr algn="ctr">
                        <a:buNone/>
                      </a:pPr>
                      <a:r>
                        <a:rPr lang="en-GB" b="1" dirty="0"/>
                        <a:t>Heat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buNone/>
                      </a:pPr>
                      <a:r>
                        <a:rPr lang="en-GB" b="1" dirty="0"/>
                        <a:t>Alerts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buNone/>
                      </a:pPr>
                      <a:r>
                        <a:rPr lang="en-GB" b="1" dirty="0"/>
                        <a:t>Health impacts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982376298"/>
                  </a:ext>
                </a:extLst>
              </a:tr>
              <a:tr h="360040">
                <a:tc>
                  <a:txBody>
                    <a:bodyPr/>
                    <a:lstStyle/>
                    <a:p>
                      <a:pPr>
                        <a:buNone/>
                      </a:pPr>
                      <a:r>
                        <a:rPr lang="en-GB" dirty="0"/>
                        <a:t>35°C in May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First early-season HHA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8,121 emergency calls in one day (</a:t>
                      </a:r>
                      <a:r>
                        <a:rPr kumimoji="0" lang="en-US" altLang="en-US" sz="1200" b="0" i="0" u="none" strike="noStrike" cap="none" normalizeH="0" baseline="0" dirty="0">
                          <a:ln>
                            <a:noFill/>
                          </a:ln>
                          <a:solidFill>
                            <a:schemeClr val="tx1"/>
                          </a:solidFill>
                          <a:effectLst/>
                          <a:latin typeface="Arial" panose="020B0604020202020204" pitchFamily="34" charset="0"/>
                        </a:rPr>
                        <a:t>exceeding demand during the COVID)</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27027472"/>
                  </a:ext>
                </a:extLst>
              </a:tr>
              <a:tr h="360040">
                <a:tc>
                  <a:txBody>
                    <a:bodyPr/>
                    <a:lstStyle/>
                    <a:p>
                      <a:pPr>
                        <a:buNone/>
                      </a:pPr>
                      <a:r>
                        <a:rPr lang="en-GB" dirty="0"/>
                        <a:t>37°C in June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Red alert (3 days in row)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50" b="0" i="0" kern="1200" dirty="0">
                          <a:solidFill>
                            <a:schemeClr val="tx1"/>
                          </a:solidFill>
                          <a:effectLst/>
                          <a:latin typeface="+mn-lt"/>
                          <a:ea typeface="+mn-ea"/>
                          <a:cs typeface="+mn-cs"/>
                        </a:rPr>
                        <a:t>8,869 emergency calls (688 life-threatening incidents) on Friday </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93778886"/>
                  </a:ext>
                </a:extLst>
              </a:tr>
            </a:tbl>
          </a:graphicData>
        </a:graphic>
      </p:graphicFrame>
      <p:pic>
        <p:nvPicPr>
          <p:cNvPr id="6" name="Picture 5" descr="The image shows an emergency vehicle with its lights on, and several emergency personnel standing outside, likely preparing for a situation.&#10;&#10;AI-generated content may be incorrect.">
            <a:extLst>
              <a:ext uri="{FF2B5EF4-FFF2-40B4-BE49-F238E27FC236}">
                <a16:creationId xmlns:a16="http://schemas.microsoft.com/office/drawing/2014/main" id="{3E2FEA01-8D7F-9FF1-331A-B4D6C1FBB2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4081" y="2542718"/>
            <a:ext cx="4342394" cy="3039675"/>
          </a:xfrm>
          <a:prstGeom prst="rect">
            <a:avLst/>
          </a:prstGeom>
        </p:spPr>
      </p:pic>
      <p:graphicFrame>
        <p:nvGraphicFramePr>
          <p:cNvPr id="43" name="TextBox 4">
            <a:extLst>
              <a:ext uri="{FF2B5EF4-FFF2-40B4-BE49-F238E27FC236}">
                <a16:creationId xmlns:a16="http://schemas.microsoft.com/office/drawing/2014/main" id="{5B370DFB-C450-CA1B-17EA-91ACEFA7E55D}"/>
              </a:ext>
            </a:extLst>
          </p:cNvPr>
          <p:cNvGraphicFramePr/>
          <p:nvPr/>
        </p:nvGraphicFramePr>
        <p:xfrm>
          <a:off x="129438" y="2492896"/>
          <a:ext cx="4247377" cy="3139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1D556B7A-B988-A1CE-7EE3-635E0AF3FFE0}"/>
              </a:ext>
            </a:extLst>
          </p:cNvPr>
          <p:cNvSpPr txBox="1"/>
          <p:nvPr/>
        </p:nvSpPr>
        <p:spPr>
          <a:xfrm>
            <a:off x="287523" y="6029144"/>
            <a:ext cx="87270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housing providers, overheating is no longer a future design issue, it is an immediate operational challenge.</a:t>
            </a:r>
          </a:p>
        </p:txBody>
      </p:sp>
    </p:spTree>
    <p:extLst>
      <p:ext uri="{BB962C8B-B14F-4D97-AF65-F5344CB8AC3E}">
        <p14:creationId xmlns:p14="http://schemas.microsoft.com/office/powerpoint/2010/main" val="1525732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69734-2388-007C-D43E-9BE22844F7FC}"/>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7EE7F50A-131E-BB46-4B29-A98D292558BA}"/>
              </a:ext>
            </a:extLst>
          </p:cNvPr>
          <p:cNvSpPr/>
          <p:nvPr/>
        </p:nvSpPr>
        <p:spPr>
          <a:xfrm>
            <a:off x="0" y="-53956"/>
            <a:ext cx="9143999" cy="53062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A975690-0852-E774-8783-A8501B1E078D}"/>
              </a:ext>
            </a:extLst>
          </p:cNvPr>
          <p:cNvSpPr txBox="1"/>
          <p:nvPr/>
        </p:nvSpPr>
        <p:spPr>
          <a:xfrm>
            <a:off x="119106" y="15007"/>
            <a:ext cx="8708480" cy="400110"/>
          </a:xfrm>
          <a:prstGeom prst="rect">
            <a:avLst/>
          </a:prstGeom>
          <a:noFill/>
        </p:spPr>
        <p:txBody>
          <a:bodyPr wrap="square">
            <a:spAutoFit/>
          </a:bodyPr>
          <a:lstStyle/>
          <a:p>
            <a:pPr marL="93663" marR="0" lvl="0" indent="0" algn="just"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June 2026: A record-breaking month (Why was June 2026 different?) </a:t>
            </a:r>
          </a:p>
        </p:txBody>
      </p:sp>
      <p:graphicFrame>
        <p:nvGraphicFramePr>
          <p:cNvPr id="5" name="Table 4">
            <a:extLst>
              <a:ext uri="{FF2B5EF4-FFF2-40B4-BE49-F238E27FC236}">
                <a16:creationId xmlns:a16="http://schemas.microsoft.com/office/drawing/2014/main" id="{49FC75F6-8C30-E6BE-8243-4D60E66ECCD5}"/>
              </a:ext>
            </a:extLst>
          </p:cNvPr>
          <p:cNvGraphicFramePr>
            <a:graphicFrameLocks noGrp="1"/>
          </p:cNvGraphicFramePr>
          <p:nvPr/>
        </p:nvGraphicFramePr>
        <p:xfrm>
          <a:off x="1359775" y="872265"/>
          <a:ext cx="6227142" cy="1064668"/>
        </p:xfrm>
        <a:graphic>
          <a:graphicData uri="http://schemas.openxmlformats.org/drawingml/2006/table">
            <a:tbl>
              <a:tblPr firstRow="1" firstCol="1" bandRow="1">
                <a:tableStyleId>{5C22544A-7EE6-4342-B048-85BDC9FD1C3A}</a:tableStyleId>
              </a:tblPr>
              <a:tblGrid>
                <a:gridCol w="1307667">
                  <a:extLst>
                    <a:ext uri="{9D8B030D-6E8A-4147-A177-3AD203B41FA5}">
                      <a16:colId xmlns:a16="http://schemas.microsoft.com/office/drawing/2014/main" val="4262192852"/>
                    </a:ext>
                  </a:extLst>
                </a:gridCol>
                <a:gridCol w="3165930">
                  <a:extLst>
                    <a:ext uri="{9D8B030D-6E8A-4147-A177-3AD203B41FA5}">
                      <a16:colId xmlns:a16="http://schemas.microsoft.com/office/drawing/2014/main" val="1792407268"/>
                    </a:ext>
                  </a:extLst>
                </a:gridCol>
                <a:gridCol w="1753545">
                  <a:extLst>
                    <a:ext uri="{9D8B030D-6E8A-4147-A177-3AD203B41FA5}">
                      <a16:colId xmlns:a16="http://schemas.microsoft.com/office/drawing/2014/main" val="375935087"/>
                    </a:ext>
                  </a:extLst>
                </a:gridCol>
              </a:tblGrid>
              <a:tr h="288934">
                <a:tc>
                  <a:txBody>
                    <a:bodyPr/>
                    <a:lstStyle/>
                    <a:p>
                      <a:pPr algn="ctr">
                        <a:lnSpc>
                          <a:spcPct val="115000"/>
                        </a:lnSpc>
                        <a:spcAft>
                          <a:spcPts val="800"/>
                        </a:spcAft>
                        <a:buNone/>
                      </a:pPr>
                      <a:r>
                        <a:rPr lang="en-GB" sz="1400" kern="100" dirty="0">
                          <a:solidFill>
                            <a:schemeClr val="tx1"/>
                          </a:solidFill>
                          <a:effectLst/>
                        </a:rPr>
                        <a:t>Year</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Mean maximum temperature (England)</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Rank</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95610433"/>
                  </a:ext>
                </a:extLst>
              </a:tr>
              <a:tr h="258578">
                <a:tc>
                  <a:txBody>
                    <a:bodyPr/>
                    <a:lstStyle/>
                    <a:p>
                      <a:pPr algn="ctr">
                        <a:lnSpc>
                          <a:spcPct val="115000"/>
                        </a:lnSpc>
                        <a:spcAft>
                          <a:spcPts val="800"/>
                        </a:spcAft>
                        <a:buNone/>
                      </a:pPr>
                      <a:r>
                        <a:rPr lang="en-GB" sz="1400" kern="100">
                          <a:solidFill>
                            <a:schemeClr val="tx1"/>
                          </a:solidFill>
                          <a:effectLst/>
                        </a:rPr>
                        <a:t>2024</a:t>
                      </a:r>
                      <a:endParaRPr lang="en-GB" sz="14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18.9°C</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55th warmest</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17232385"/>
                  </a:ext>
                </a:extLst>
              </a:tr>
              <a:tr h="258578">
                <a:tc>
                  <a:txBody>
                    <a:bodyPr/>
                    <a:lstStyle/>
                    <a:p>
                      <a:pPr algn="ctr">
                        <a:lnSpc>
                          <a:spcPct val="115000"/>
                        </a:lnSpc>
                        <a:spcAft>
                          <a:spcPts val="800"/>
                        </a:spcAft>
                        <a:buNone/>
                      </a:pPr>
                      <a:r>
                        <a:rPr lang="en-GB" sz="1400" kern="100">
                          <a:solidFill>
                            <a:schemeClr val="tx1"/>
                          </a:solidFill>
                          <a:effectLst/>
                        </a:rPr>
                        <a:t>2025</a:t>
                      </a:r>
                      <a:endParaRPr lang="en-GB" sz="14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21.9°C</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3rd warmest June</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87152076"/>
                  </a:ext>
                </a:extLst>
              </a:tr>
              <a:tr h="258578">
                <a:tc>
                  <a:txBody>
                    <a:bodyPr/>
                    <a:lstStyle/>
                    <a:p>
                      <a:pPr algn="ctr">
                        <a:lnSpc>
                          <a:spcPct val="115000"/>
                        </a:lnSpc>
                        <a:spcAft>
                          <a:spcPts val="800"/>
                        </a:spcAft>
                        <a:buNone/>
                      </a:pPr>
                      <a:r>
                        <a:rPr lang="en-GB" sz="1400" kern="100" dirty="0">
                          <a:solidFill>
                            <a:schemeClr val="tx1"/>
                          </a:solidFill>
                          <a:effectLst/>
                        </a:rPr>
                        <a:t>2026</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37.3°C</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buNone/>
                      </a:pPr>
                      <a:r>
                        <a:rPr lang="en-GB" sz="1400" kern="100" dirty="0">
                          <a:solidFill>
                            <a:schemeClr val="tx1"/>
                          </a:solidFill>
                          <a:effectLst/>
                        </a:rPr>
                        <a:t>record-breaking</a:t>
                      </a:r>
                      <a:endParaRPr lang="en-GB" sz="14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21586616"/>
                  </a:ext>
                </a:extLst>
              </a:tr>
            </a:tbl>
          </a:graphicData>
        </a:graphic>
      </p:graphicFrame>
      <p:sp>
        <p:nvSpPr>
          <p:cNvPr id="7" name="TextBox 6">
            <a:extLst>
              <a:ext uri="{FF2B5EF4-FFF2-40B4-BE49-F238E27FC236}">
                <a16:creationId xmlns:a16="http://schemas.microsoft.com/office/drawing/2014/main" id="{8D51313B-2213-774D-F1AF-10EF56B94AA5}"/>
              </a:ext>
            </a:extLst>
          </p:cNvPr>
          <p:cNvSpPr txBox="1"/>
          <p:nvPr/>
        </p:nvSpPr>
        <p:spPr>
          <a:xfrm>
            <a:off x="321331" y="2636912"/>
            <a:ext cx="5537426" cy="3693319"/>
          </a:xfrm>
          <a:prstGeom prst="rect">
            <a:avLst/>
          </a:prstGeom>
          <a:noFill/>
        </p:spPr>
        <p:txBody>
          <a:bodyPr wrap="square">
            <a:spAutoFit/>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Much hotter than normal</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June temperatures far exceeded the long-term average.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Earlier than expected</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Extreme heat arrived in June, extending the heat-risk season.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Tropical nights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Homes stayed hot overnight, reducing recovery from daytime heat and increasing health risks.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Higher risk</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Only the second Red Heat-Health Alert ever issued in England.</a:t>
            </a:r>
            <a:endParaRPr kumimoji="0" lang="en-GB"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9334EA84-4082-3632-E5B3-B0A34B11464E}"/>
              </a:ext>
            </a:extLst>
          </p:cNvPr>
          <p:cNvSpPr txBox="1"/>
          <p:nvPr/>
        </p:nvSpPr>
        <p:spPr>
          <a:xfrm>
            <a:off x="1373057" y="1948392"/>
            <a:ext cx="4599125" cy="27699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Arial" panose="020B0604020202020204" pitchFamily="34" charset="0"/>
              </a:rPr>
              <a:t>Source: Met Office provisional June statistics (2023–2025) and 2026</a:t>
            </a:r>
            <a:endParaRPr kumimoji="0" lang="en-GB" sz="11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Arial" panose="020B0604020202020204" pitchFamily="34" charset="0"/>
            </a:endParaRPr>
          </a:p>
        </p:txBody>
      </p:sp>
      <p:pic>
        <p:nvPicPr>
          <p:cNvPr id="4" name="Picture 3" descr="The image shows a thermometer with the temperature reading at 20ￂﾰC, set against a vibrant orange background.&#10;&#10;AI-generated content may be incorrect.">
            <a:extLst>
              <a:ext uri="{FF2B5EF4-FFF2-40B4-BE49-F238E27FC236}">
                <a16:creationId xmlns:a16="http://schemas.microsoft.com/office/drawing/2014/main" id="{62986215-4FB6-1083-B8C6-BAD36277F2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1517" y="2931290"/>
            <a:ext cx="3121152" cy="2848921"/>
          </a:xfrm>
          <a:prstGeom prst="rect">
            <a:avLst/>
          </a:prstGeom>
        </p:spPr>
      </p:pic>
    </p:spTree>
    <p:extLst>
      <p:ext uri="{BB962C8B-B14F-4D97-AF65-F5344CB8AC3E}">
        <p14:creationId xmlns:p14="http://schemas.microsoft.com/office/powerpoint/2010/main" val="356198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D23988-802D-2ECA-7B40-E72D06690917}"/>
              </a:ext>
            </a:extLst>
          </p:cNvPr>
          <p:cNvSpPr/>
          <p:nvPr/>
        </p:nvSpPr>
        <p:spPr>
          <a:xfrm>
            <a:off x="0" y="-53956"/>
            <a:ext cx="9143999" cy="46166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a:t>
            </a: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Overheating is a public health emergency—not just a comfort issue</a:t>
            </a:r>
            <a:r>
              <a:rPr kumimoji="0" lang="en-GB" sz="24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p>
        </p:txBody>
      </p:sp>
      <p:graphicFrame>
        <p:nvGraphicFramePr>
          <p:cNvPr id="15" name="Table 14">
            <a:extLst>
              <a:ext uri="{FF2B5EF4-FFF2-40B4-BE49-F238E27FC236}">
                <a16:creationId xmlns:a16="http://schemas.microsoft.com/office/drawing/2014/main" id="{6D8A3332-FD09-F4B4-9EFA-B7A56794289C}"/>
              </a:ext>
            </a:extLst>
          </p:cNvPr>
          <p:cNvGraphicFramePr>
            <a:graphicFrameLocks noGrp="1"/>
          </p:cNvGraphicFramePr>
          <p:nvPr/>
        </p:nvGraphicFramePr>
        <p:xfrm>
          <a:off x="107504" y="1183964"/>
          <a:ext cx="8568954" cy="3078065"/>
        </p:xfrm>
        <a:graphic>
          <a:graphicData uri="http://schemas.openxmlformats.org/drawingml/2006/table">
            <a:tbl>
              <a:tblPr firstRow="1" firstCol="1" bandRow="1">
                <a:tableStyleId>{5C22544A-7EE6-4342-B048-85BDC9FD1C3A}</a:tableStyleId>
              </a:tblPr>
              <a:tblGrid>
                <a:gridCol w="741544">
                  <a:extLst>
                    <a:ext uri="{9D8B030D-6E8A-4147-A177-3AD203B41FA5}">
                      <a16:colId xmlns:a16="http://schemas.microsoft.com/office/drawing/2014/main" val="585131793"/>
                    </a:ext>
                  </a:extLst>
                </a:gridCol>
                <a:gridCol w="2066857">
                  <a:extLst>
                    <a:ext uri="{9D8B030D-6E8A-4147-A177-3AD203B41FA5}">
                      <a16:colId xmlns:a16="http://schemas.microsoft.com/office/drawing/2014/main" val="2382922802"/>
                    </a:ext>
                  </a:extLst>
                </a:gridCol>
                <a:gridCol w="1143872">
                  <a:extLst>
                    <a:ext uri="{9D8B030D-6E8A-4147-A177-3AD203B41FA5}">
                      <a16:colId xmlns:a16="http://schemas.microsoft.com/office/drawing/2014/main" val="3796795790"/>
                    </a:ext>
                  </a:extLst>
                </a:gridCol>
                <a:gridCol w="1238537">
                  <a:extLst>
                    <a:ext uri="{9D8B030D-6E8A-4147-A177-3AD203B41FA5}">
                      <a16:colId xmlns:a16="http://schemas.microsoft.com/office/drawing/2014/main" val="2480169555"/>
                    </a:ext>
                  </a:extLst>
                </a:gridCol>
                <a:gridCol w="1017650">
                  <a:extLst>
                    <a:ext uri="{9D8B030D-6E8A-4147-A177-3AD203B41FA5}">
                      <a16:colId xmlns:a16="http://schemas.microsoft.com/office/drawing/2014/main" val="4050850764"/>
                    </a:ext>
                  </a:extLst>
                </a:gridCol>
                <a:gridCol w="2360494">
                  <a:extLst>
                    <a:ext uri="{9D8B030D-6E8A-4147-A177-3AD203B41FA5}">
                      <a16:colId xmlns:a16="http://schemas.microsoft.com/office/drawing/2014/main" val="710329664"/>
                    </a:ext>
                  </a:extLst>
                </a:gridCol>
              </a:tblGrid>
              <a:tr h="372828">
                <a:tc>
                  <a:txBody>
                    <a:bodyPr/>
                    <a:lstStyle/>
                    <a:p>
                      <a:pPr algn="ctr">
                        <a:lnSpc>
                          <a:spcPct val="100000"/>
                        </a:lnSpc>
                        <a:spcAft>
                          <a:spcPts val="0"/>
                        </a:spcAft>
                      </a:pPr>
                      <a:r>
                        <a:rPr lang="en-GB" sz="1400" kern="100" dirty="0">
                          <a:solidFill>
                            <a:schemeClr val="tx1"/>
                          </a:solidFill>
                          <a:effectLst/>
                          <a:latin typeface="+mn-lt"/>
                        </a:rPr>
                        <a:t>Year</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pPr algn="ctr">
                        <a:lnSpc>
                          <a:spcPct val="100000"/>
                        </a:lnSpc>
                        <a:spcAft>
                          <a:spcPts val="0"/>
                        </a:spcAft>
                      </a:pPr>
                      <a:r>
                        <a:rPr lang="en-GB" sz="1400" b="1" kern="100" dirty="0">
                          <a:solidFill>
                            <a:schemeClr val="tx1"/>
                          </a:solidFill>
                          <a:effectLst/>
                          <a:latin typeface="+mn-lt"/>
                          <a:ea typeface="+mn-ea"/>
                          <a:cs typeface="+mn-cs"/>
                        </a:rPr>
                        <a:t>Excess heat-related deaths</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pPr algn="ctr">
                        <a:lnSpc>
                          <a:spcPct val="100000"/>
                        </a:lnSpc>
                        <a:spcAft>
                          <a:spcPts val="0"/>
                        </a:spcAft>
                      </a:pPr>
                      <a:r>
                        <a:rPr lang="en-GB" sz="1400" kern="100" dirty="0">
                          <a:solidFill>
                            <a:schemeClr val="tx1"/>
                          </a:solidFill>
                          <a:effectLst/>
                          <a:latin typeface="+mn-lt"/>
                        </a:rPr>
                        <a:t>% in adults 65+</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pPr algn="ctr">
                        <a:lnSpc>
                          <a:spcPct val="100000"/>
                        </a:lnSpc>
                        <a:spcAft>
                          <a:spcPts val="0"/>
                        </a:spcAft>
                      </a:pPr>
                      <a:r>
                        <a:rPr lang="en-GB" sz="1400" kern="100" dirty="0">
                          <a:solidFill>
                            <a:schemeClr val="tx1"/>
                          </a:solidFill>
                          <a:effectLst/>
                          <a:latin typeface="+mn-lt"/>
                        </a:rPr>
                        <a:t>Number of Heat Episodes</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pPr algn="ctr">
                        <a:lnSpc>
                          <a:spcPct val="100000"/>
                        </a:lnSpc>
                        <a:spcAft>
                          <a:spcPts val="0"/>
                        </a:spcAft>
                      </a:pPr>
                      <a:r>
                        <a:rPr lang="en-GB" sz="1400" kern="100" dirty="0">
                          <a:solidFill>
                            <a:schemeClr val="tx1"/>
                          </a:solidFill>
                          <a:effectLst/>
                          <a:latin typeface="+mn-lt"/>
                        </a:rPr>
                        <a:t>Red Alerts Issued</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pPr algn="ctr">
                        <a:lnSpc>
                          <a:spcPct val="100000"/>
                        </a:lnSpc>
                        <a:spcAft>
                          <a:spcPts val="0"/>
                        </a:spcAft>
                      </a:pPr>
                      <a:r>
                        <a:rPr lang="en-GB" sz="1400" kern="100" dirty="0">
                          <a:solidFill>
                            <a:schemeClr val="tx1"/>
                          </a:solidFill>
                          <a:effectLst/>
                          <a:latin typeface="+mn-lt"/>
                        </a:rPr>
                        <a:t>Key Observations</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2011909303"/>
                  </a:ext>
                </a:extLst>
              </a:tr>
              <a:tr h="116894">
                <a:tc>
                  <a:txBody>
                    <a:bodyPr/>
                    <a:lstStyle/>
                    <a:p>
                      <a:pPr algn="ctr">
                        <a:lnSpc>
                          <a:spcPct val="115000"/>
                        </a:lnSpc>
                        <a:spcAft>
                          <a:spcPts val="800"/>
                        </a:spcAft>
                      </a:pPr>
                      <a:r>
                        <a:rPr lang="en-GB" sz="1400" kern="100" dirty="0">
                          <a:solidFill>
                            <a:schemeClr val="tx1"/>
                          </a:solidFill>
                          <a:effectLst/>
                          <a:latin typeface="+mn-lt"/>
                        </a:rPr>
                        <a:t>2021</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1,634</a:t>
                      </a:r>
                    </a:p>
                    <a:p>
                      <a:pPr algn="ctr">
                        <a:lnSpc>
                          <a:spcPct val="115000"/>
                        </a:lnSpc>
                        <a:spcAft>
                          <a:spcPts val="800"/>
                        </a:spcAft>
                      </a:pPr>
                      <a:r>
                        <a:rPr lang="en-GB" sz="1600" kern="100" dirty="0">
                          <a:solidFill>
                            <a:schemeClr val="tx1"/>
                          </a:solidFill>
                          <a:effectLst/>
                          <a:latin typeface="+mn-lt"/>
                        </a:rPr>
                        <a:t> </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~90% </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2</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0</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400" kern="100" dirty="0">
                          <a:solidFill>
                            <a:schemeClr val="tx1"/>
                          </a:solidFill>
                          <a:effectLst/>
                          <a:latin typeface="+mn-lt"/>
                        </a:rPr>
                        <a:t>First use of extreme heat warning by Met Office</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30872727"/>
                  </a:ext>
                </a:extLst>
              </a:tr>
              <a:tr h="300820">
                <a:tc>
                  <a:txBody>
                    <a:bodyPr/>
                    <a:lstStyle/>
                    <a:p>
                      <a:pPr algn="ctr">
                        <a:lnSpc>
                          <a:spcPct val="115000"/>
                        </a:lnSpc>
                        <a:spcAft>
                          <a:spcPts val="800"/>
                        </a:spcAft>
                      </a:pPr>
                      <a:r>
                        <a:rPr lang="en-GB" sz="1400" kern="100" dirty="0">
                          <a:solidFill>
                            <a:schemeClr val="tx1"/>
                          </a:solidFill>
                          <a:effectLst/>
                          <a:latin typeface="+mn-lt"/>
                        </a:rPr>
                        <a:t>2022</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400" b="1" kern="100" dirty="0">
                          <a:solidFill>
                            <a:srgbClr val="FF0000"/>
                          </a:solidFill>
                          <a:effectLst/>
                          <a:latin typeface="+mn-lt"/>
                          <a:ea typeface="+mn-ea"/>
                          <a:cs typeface="+mn-cs"/>
                        </a:rPr>
                        <a:t>4,500 excess deaths</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~62%</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5</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0"/>
                        </a:spcAft>
                      </a:pPr>
                      <a:r>
                        <a:rPr lang="en-GB" sz="1600" kern="100" dirty="0">
                          <a:solidFill>
                            <a:schemeClr val="tx1"/>
                          </a:solidFill>
                          <a:effectLst/>
                          <a:latin typeface="+mn-lt"/>
                        </a:rPr>
                        <a:t>1 </a:t>
                      </a:r>
                    </a:p>
                    <a:p>
                      <a:pPr algn="ctr">
                        <a:lnSpc>
                          <a:spcPct val="115000"/>
                        </a:lnSpc>
                        <a:spcAft>
                          <a:spcPts val="0"/>
                        </a:spcAft>
                      </a:pPr>
                      <a:r>
                        <a:rPr lang="en-GB" sz="1200" kern="100" dirty="0">
                          <a:solidFill>
                            <a:schemeClr val="tx1"/>
                          </a:solidFill>
                          <a:effectLst/>
                          <a:latin typeface="+mn-lt"/>
                        </a:rPr>
                        <a:t>(July 18–19)</a:t>
                      </a:r>
                      <a:endParaRPr lang="en-GB" sz="12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400" b="1" kern="100" dirty="0">
                          <a:solidFill>
                            <a:srgbClr val="FF0000"/>
                          </a:solidFill>
                          <a:effectLst/>
                          <a:latin typeface="+mn-lt"/>
                        </a:rPr>
                        <a:t>first red warning in July 2022</a:t>
                      </a:r>
                      <a:endParaRPr lang="en-GB" sz="1400" b="1" kern="100" dirty="0">
                        <a:solidFill>
                          <a:srgbClr val="FF0000"/>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56370651"/>
                  </a:ext>
                </a:extLst>
              </a:tr>
              <a:tr h="383475">
                <a:tc>
                  <a:txBody>
                    <a:bodyPr/>
                    <a:lstStyle/>
                    <a:p>
                      <a:pPr algn="ctr">
                        <a:lnSpc>
                          <a:spcPct val="115000"/>
                        </a:lnSpc>
                        <a:spcAft>
                          <a:spcPts val="800"/>
                        </a:spcAft>
                      </a:pPr>
                      <a:r>
                        <a:rPr lang="en-GB" sz="1400" kern="100" dirty="0">
                          <a:solidFill>
                            <a:schemeClr val="tx1"/>
                          </a:solidFill>
                          <a:effectLst/>
                          <a:latin typeface="+mn-lt"/>
                        </a:rPr>
                        <a:t>2023</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2,295 </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85%</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5</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0</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400" b="1" kern="100" dirty="0">
                          <a:solidFill>
                            <a:srgbClr val="FF0000"/>
                          </a:solidFill>
                          <a:effectLst/>
                          <a:latin typeface="+mn-lt"/>
                        </a:rPr>
                        <a:t>significant mortality even during yellow alerts.</a:t>
                      </a:r>
                      <a:endParaRPr lang="en-GB" sz="1400" b="1" kern="100" dirty="0">
                        <a:solidFill>
                          <a:srgbClr val="FF0000"/>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09566040"/>
                  </a:ext>
                </a:extLst>
              </a:tr>
              <a:tr h="525350">
                <a:tc>
                  <a:txBody>
                    <a:bodyPr/>
                    <a:lstStyle/>
                    <a:p>
                      <a:pPr algn="ctr">
                        <a:lnSpc>
                          <a:spcPct val="115000"/>
                        </a:lnSpc>
                        <a:spcAft>
                          <a:spcPts val="800"/>
                        </a:spcAft>
                      </a:pPr>
                      <a:r>
                        <a:rPr lang="en-GB" sz="1400" kern="100" dirty="0">
                          <a:solidFill>
                            <a:schemeClr val="tx1"/>
                          </a:solidFill>
                          <a:effectLst/>
                          <a:latin typeface="+mn-lt"/>
                        </a:rPr>
                        <a:t>2024</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1,311 </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85%</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4</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rPr>
                        <a:t>0</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400" kern="100" dirty="0">
                          <a:solidFill>
                            <a:schemeClr val="tx1"/>
                          </a:solidFill>
                          <a:effectLst/>
                          <a:latin typeface="+mn-lt"/>
                        </a:rPr>
                        <a:t>continued decline in heat-related deaths.</a:t>
                      </a:r>
                      <a:endParaRPr lang="en-GB" sz="14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65999821"/>
                  </a:ext>
                </a:extLst>
              </a:tr>
              <a:tr h="525350">
                <a:tc>
                  <a:txBody>
                    <a:bodyPr/>
                    <a:lstStyle/>
                    <a:p>
                      <a:pPr algn="ctr">
                        <a:lnSpc>
                          <a:spcPct val="115000"/>
                        </a:lnSpc>
                        <a:spcAft>
                          <a:spcPts val="800"/>
                        </a:spcAft>
                      </a:pPr>
                      <a:r>
                        <a:rPr lang="en-GB" sz="1400" kern="100" dirty="0">
                          <a:solidFill>
                            <a:schemeClr val="tx1"/>
                          </a:solidFill>
                          <a:effectLst/>
                          <a:latin typeface="+mn-lt"/>
                          <a:ea typeface="Aptos" panose="020B0004020202020204" pitchFamily="34" charset="0"/>
                          <a:cs typeface="Times New Roman" panose="02020603050405020304" pitchFamily="18" charset="0"/>
                        </a:rPr>
                        <a:t>2025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350" b="0" i="0" kern="1200" dirty="0">
                          <a:solidFill>
                            <a:schemeClr val="dk1"/>
                          </a:solidFill>
                          <a:effectLst/>
                          <a:latin typeface="+mn-lt"/>
                          <a:ea typeface="+mn-ea"/>
                          <a:cs typeface="+mn-cs"/>
                        </a:rPr>
                        <a:t>1,504 </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685800" rtl="0" eaLnBrk="1" fontAlgn="auto" latinLnBrk="0" hangingPunct="1">
                        <a:lnSpc>
                          <a:spcPct val="115000"/>
                        </a:lnSpc>
                        <a:spcBef>
                          <a:spcPts val="0"/>
                        </a:spcBef>
                        <a:spcAft>
                          <a:spcPts val="800"/>
                        </a:spcAft>
                        <a:buClrTx/>
                        <a:buSzTx/>
                        <a:buFontTx/>
                        <a:buNone/>
                        <a:tabLst/>
                        <a:defRPr/>
                      </a:pPr>
                      <a:r>
                        <a:rPr lang="en-GB" sz="1600" kern="100" dirty="0">
                          <a:solidFill>
                            <a:schemeClr val="tx1"/>
                          </a:solidFill>
                          <a:effectLst/>
                          <a:latin typeface="+mn-lt"/>
                        </a:rPr>
                        <a:t>85%</a:t>
                      </a: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r>
                        <a:rPr lang="en-GB" sz="1600" kern="100" dirty="0">
                          <a:solidFill>
                            <a:schemeClr val="tx1"/>
                          </a:solidFill>
                          <a:effectLst/>
                          <a:latin typeface="+mn-lt"/>
                          <a:ea typeface="Aptos" panose="020B0004020202020204" pitchFamily="34" charset="0"/>
                          <a:cs typeface="Times New Roman" panose="02020603050405020304" pitchFamily="18" charset="0"/>
                        </a:rPr>
                        <a:t>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lnSpc>
                          <a:spcPct val="115000"/>
                        </a:lnSpc>
                        <a:spcAft>
                          <a:spcPts val="800"/>
                        </a:spcAft>
                      </a:pPr>
                      <a:endParaRPr lang="en-GB" sz="16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June (1 Yellow, 2 Amber),</a:t>
                      </a:r>
                    </a:p>
                    <a:p>
                      <a:pPr>
                        <a:buNone/>
                      </a:pPr>
                      <a:r>
                        <a:rPr lang="en-GB" dirty="0"/>
                        <a:t>July (Yellow), August (Amber)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38705911"/>
                  </a:ext>
                </a:extLst>
              </a:tr>
            </a:tbl>
          </a:graphicData>
        </a:graphic>
      </p:graphicFrame>
      <p:sp>
        <p:nvSpPr>
          <p:cNvPr id="3" name="TextBox 2">
            <a:extLst>
              <a:ext uri="{FF2B5EF4-FFF2-40B4-BE49-F238E27FC236}">
                <a16:creationId xmlns:a16="http://schemas.microsoft.com/office/drawing/2014/main" id="{C40A043D-E876-70C1-EB3F-4A606D3A7D51}"/>
              </a:ext>
            </a:extLst>
          </p:cNvPr>
          <p:cNvSpPr txBox="1"/>
          <p:nvPr/>
        </p:nvSpPr>
        <p:spPr>
          <a:xfrm>
            <a:off x="140201" y="4225824"/>
            <a:ext cx="165618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Source: UKHSA</a:t>
            </a:r>
          </a:p>
        </p:txBody>
      </p:sp>
      <p:sp>
        <p:nvSpPr>
          <p:cNvPr id="7" name="TextBox 6">
            <a:extLst>
              <a:ext uri="{FF2B5EF4-FFF2-40B4-BE49-F238E27FC236}">
                <a16:creationId xmlns:a16="http://schemas.microsoft.com/office/drawing/2014/main" id="{77281341-7ED0-C849-87D2-237D3CA731DF}"/>
              </a:ext>
            </a:extLst>
          </p:cNvPr>
          <p:cNvSpPr txBox="1"/>
          <p:nvPr/>
        </p:nvSpPr>
        <p:spPr>
          <a:xfrm>
            <a:off x="467544" y="666171"/>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Excess heat-related mortality (2021–2026)</a:t>
            </a:r>
          </a:p>
        </p:txBody>
      </p:sp>
      <p:sp>
        <p:nvSpPr>
          <p:cNvPr id="12" name="TextBox 11">
            <a:extLst>
              <a:ext uri="{FF2B5EF4-FFF2-40B4-BE49-F238E27FC236}">
                <a16:creationId xmlns:a16="http://schemas.microsoft.com/office/drawing/2014/main" id="{563072DB-3F7E-B1BB-C597-A0B957E74711}"/>
              </a:ext>
            </a:extLst>
          </p:cNvPr>
          <p:cNvSpPr txBox="1"/>
          <p:nvPr/>
        </p:nvSpPr>
        <p:spPr>
          <a:xfrm>
            <a:off x="251520" y="5448992"/>
            <a:ext cx="878497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More than 80% of heat-related deaths occur among people aged 65+, and significant mortality is recorded even during lower-level heat alerts.</a:t>
            </a:r>
          </a:p>
        </p:txBody>
      </p:sp>
    </p:spTree>
    <p:extLst>
      <p:ext uri="{BB962C8B-B14F-4D97-AF65-F5344CB8AC3E}">
        <p14:creationId xmlns:p14="http://schemas.microsoft.com/office/powerpoint/2010/main" val="2456256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C2C1A98-E2F3-401C-A539-0AEE83543426}"/>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Yellow Alerts do not mean low risk”</a:t>
            </a:r>
            <a:endParaRPr kumimoji="0" lang="en-GB" sz="2000" b="1" i="0" u="none" strike="noStrike" kern="0" cap="none" spc="0" normalizeH="0" baseline="0" noProof="0" dirty="0">
              <a:ln>
                <a:noFill/>
              </a:ln>
              <a:solidFill>
                <a:prstClr val="white"/>
              </a:solidFill>
              <a:effectLst/>
              <a:uLnTx/>
              <a:uFillTx/>
              <a:latin typeface="Calibri" panose="020F0502020204030204" pitchFamily="34" charset="0"/>
              <a:ea typeface="+mn-ea"/>
              <a:cs typeface="+mn-cs"/>
            </a:endParaRPr>
          </a:p>
        </p:txBody>
      </p:sp>
      <p:pic>
        <p:nvPicPr>
          <p:cNvPr id="9" name="Picture 8" descr="A graph with numbers and a number of months">
            <a:extLst>
              <a:ext uri="{FF2B5EF4-FFF2-40B4-BE49-F238E27FC236}">
                <a16:creationId xmlns:a16="http://schemas.microsoft.com/office/drawing/2014/main" id="{14281C5C-4C2D-5438-0956-2AE0F248096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51619" y="757979"/>
            <a:ext cx="6588733" cy="3706161"/>
          </a:xfrm>
          <a:prstGeom prst="rect">
            <a:avLst/>
          </a:prstGeom>
        </p:spPr>
      </p:pic>
      <p:sp>
        <p:nvSpPr>
          <p:cNvPr id="11" name="TextBox 10">
            <a:extLst>
              <a:ext uri="{FF2B5EF4-FFF2-40B4-BE49-F238E27FC236}">
                <a16:creationId xmlns:a16="http://schemas.microsoft.com/office/drawing/2014/main" id="{BBB2C4D8-DE4E-53FE-310D-D0F9832041BE}"/>
              </a:ext>
            </a:extLst>
          </p:cNvPr>
          <p:cNvSpPr txBox="1"/>
          <p:nvPr/>
        </p:nvSpPr>
        <p:spPr>
          <a:xfrm>
            <a:off x="323527" y="4797152"/>
            <a:ext cx="8568953"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Summer 2023, significant excess mortality occurred even though only Yellow Heat-Health Alerts were issued.</a:t>
            </a:r>
            <a:endParaRPr kumimoji="0" lang="en-GB" sz="1800" b="1" i="0" u="none" strike="noStrike" kern="1200" cap="none" spc="0" normalizeH="0" baseline="0" noProof="0" dirty="0">
              <a:ln>
                <a:noFill/>
              </a:ln>
              <a:solidFill>
                <a:srgbClr val="0B0C0C"/>
              </a:solidFill>
              <a:effectLst/>
              <a:uLnTx/>
              <a:uFillTx/>
              <a:latin typeface="GDS Transpor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B0C0C"/>
              </a:solidFill>
              <a:effectLst/>
              <a:uLnTx/>
              <a:uFillTx/>
              <a:latin typeface="GDS Transport"/>
              <a:ea typeface="+mn-ea"/>
              <a:cs typeface="+mn-cs"/>
            </a:endParaRPr>
          </a:p>
        </p:txBody>
      </p:sp>
    </p:spTree>
    <p:extLst>
      <p:ext uri="{BB962C8B-B14F-4D97-AF65-F5344CB8AC3E}">
        <p14:creationId xmlns:p14="http://schemas.microsoft.com/office/powerpoint/2010/main" val="2997754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0C09A-1544-45A8-F0BF-66DFA74E5C0B}"/>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3ACBC72D-2FFC-0D46-F8F6-25A4021C4015}"/>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prstClr val="white"/>
                </a:solidFill>
                <a:effectLst/>
                <a:uLnTx/>
                <a:uFillTx/>
                <a:latin typeface="Calibri" panose="020F0502020204030204"/>
                <a:ea typeface="+mn-ea"/>
                <a:cs typeface="+mn-cs"/>
              </a:rPr>
              <a:t> Heat Health Alerts are essential, but only one part of adaptation</a:t>
            </a:r>
          </a:p>
        </p:txBody>
      </p:sp>
      <p:sp>
        <p:nvSpPr>
          <p:cNvPr id="3" name="TextBox 2">
            <a:extLst>
              <a:ext uri="{FF2B5EF4-FFF2-40B4-BE49-F238E27FC236}">
                <a16:creationId xmlns:a16="http://schemas.microsoft.com/office/drawing/2014/main" id="{0A803A29-0A9E-DE0F-B272-FA860DE31E2F}"/>
              </a:ext>
            </a:extLst>
          </p:cNvPr>
          <p:cNvSpPr txBox="1"/>
          <p:nvPr/>
        </p:nvSpPr>
        <p:spPr>
          <a:xfrm>
            <a:off x="107503" y="692696"/>
            <a:ext cx="8928991" cy="1461682"/>
          </a:xfrm>
          <a:prstGeom prst="rect">
            <a:avLst/>
          </a:prstGeom>
          <a:noFill/>
        </p:spPr>
        <p:txBody>
          <a:bodyPr wrap="square">
            <a:spAutoFit/>
          </a:bodyPr>
          <a:lstStyle/>
          <a:p>
            <a:pPr marL="285750" marR="0" lvl="0" indent="-285750" algn="just"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As part of the AWHP, HHAs are jointly issued by the UKHSA and the Met Office to provide early warning of potential heat-related health impacts.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HHAs are an important early-warning system, but they are only a </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short-term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adaptation measure.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HHAP requires action across risk communication, building, and urban design.</a:t>
            </a:r>
          </a:p>
        </p:txBody>
      </p:sp>
      <p:pic>
        <p:nvPicPr>
          <p:cNvPr id="4" name="Picture 3" descr="The image depicts a structured plan for enhancing heat resilience in England, highlighting components such as risk communication, urban design, and long-term adaptation, emphasizing the importance of Heat-Health Warning System and Heat-Health Alerts in addressing immediate and future heat risks.">
            <a:extLst>
              <a:ext uri="{FF2B5EF4-FFF2-40B4-BE49-F238E27FC236}">
                <a16:creationId xmlns:a16="http://schemas.microsoft.com/office/drawing/2014/main" id="{7B713268-1CCB-5E07-A4A3-E3E4C04B8D59}"/>
              </a:ext>
            </a:extLst>
          </p:cNvPr>
          <p:cNvPicPr>
            <a:picLocks noChangeAspect="1"/>
          </p:cNvPicPr>
          <p:nvPr/>
        </p:nvPicPr>
        <p:blipFill>
          <a:blip r:embed="rId2" cstate="print">
            <a:extLst>
              <a:ext uri="{28A0092B-C50C-407E-A947-70E740481C1C}">
                <a14:useLocalDpi xmlns:a14="http://schemas.microsoft.com/office/drawing/2010/main" val="0"/>
              </a:ext>
            </a:extLst>
          </a:blip>
          <a:srcRect b="13205"/>
          <a:stretch>
            <a:fillRect/>
          </a:stretch>
        </p:blipFill>
        <p:spPr>
          <a:xfrm>
            <a:off x="755576" y="2348880"/>
            <a:ext cx="7427562" cy="4297824"/>
          </a:xfrm>
          <a:prstGeom prst="rect">
            <a:avLst/>
          </a:prstGeom>
          <a:ln w="19050">
            <a:solidFill>
              <a:schemeClr val="tx1"/>
            </a:solidFill>
          </a:ln>
        </p:spPr>
      </p:pic>
    </p:spTree>
    <p:extLst>
      <p:ext uri="{BB962C8B-B14F-4D97-AF65-F5344CB8AC3E}">
        <p14:creationId xmlns:p14="http://schemas.microsoft.com/office/powerpoint/2010/main" val="4022981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DD880-062B-A121-D4BD-97AF89BD0AE4}"/>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1E389363-155F-89BD-FD3F-6C5F42CE81B7}"/>
              </a:ext>
            </a:extLst>
          </p:cNvPr>
          <p:cNvSpPr/>
          <p:nvPr/>
        </p:nvSpPr>
        <p:spPr>
          <a:xfrm>
            <a:off x="0" y="-53956"/>
            <a:ext cx="9143999" cy="53062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Are Heat Health Alerts Effective in England?</a:t>
            </a:r>
            <a:endParaRPr kumimoji="0" lang="en-GB" sz="2200" b="1" i="0" u="none" strike="noStrike" kern="0" cap="none" spc="0" normalizeH="0" baseline="0" noProof="0" dirty="0">
              <a:ln>
                <a:noFill/>
              </a:ln>
              <a:solidFill>
                <a:prstClr val="white"/>
              </a:solidFill>
              <a:effectLst/>
              <a:uLnTx/>
              <a:uFillTx/>
              <a:latin typeface="Calibri" panose="020F0502020204030204" pitchFamily="34" charset="0"/>
              <a:ea typeface="+mn-ea"/>
              <a:cs typeface="+mn-cs"/>
            </a:endParaRPr>
          </a:p>
        </p:txBody>
      </p:sp>
      <p:sp>
        <p:nvSpPr>
          <p:cNvPr id="3" name="TextBox 2">
            <a:extLst>
              <a:ext uri="{FF2B5EF4-FFF2-40B4-BE49-F238E27FC236}">
                <a16:creationId xmlns:a16="http://schemas.microsoft.com/office/drawing/2014/main" id="{DC002225-2938-0D72-317D-92F73689D0B9}"/>
              </a:ext>
            </a:extLst>
          </p:cNvPr>
          <p:cNvSpPr txBox="1"/>
          <p:nvPr/>
        </p:nvSpPr>
        <p:spPr>
          <a:xfrm>
            <a:off x="180149" y="566732"/>
            <a:ext cx="8784340" cy="5951373"/>
          </a:xfrm>
          <a:prstGeom prst="rect">
            <a:avLst/>
          </a:prstGeom>
          <a:noFill/>
        </p:spPr>
        <p:txBody>
          <a:bodyPr wrap="square">
            <a:spAutoFit/>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rPr>
              <a:t>According to the </a:t>
            </a:r>
            <a:r>
              <a:rPr kumimoji="0" lang="en-GB" sz="1800" b="0" i="0" u="sng" strike="noStrike" kern="100" cap="none" spc="0" normalizeH="0" baseline="0" noProof="0" dirty="0">
                <a:ln>
                  <a:noFill/>
                </a:ln>
                <a:solidFill>
                  <a:srgbClr val="467886"/>
                </a:solidFill>
                <a:effectLst/>
                <a:uLnTx/>
                <a:uFillTx/>
                <a:latin typeface="Calibri" panose="020F0502020204030204" pitchFamily="34" charset="0"/>
                <a:ea typeface="Aptos" panose="020B0004020202020204" pitchFamily="34" charset="0"/>
                <a:cs typeface="Times New Roman" panose="02020603050405020304" pitchFamily="18" charset="0"/>
                <a:hlinkClick r:id="rId2"/>
              </a:rPr>
              <a:t>European Environment Agency</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rPr>
              <a:t>, the effectiveness of these warning systems ultimately depends on whether people:</a:t>
            </a:r>
          </a:p>
          <a:p>
            <a:pPr marL="285750" marR="0" lvl="0" indent="-285750" algn="just"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rPr>
              <a:t>Recognise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alert,</a:t>
            </a: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rPr>
              <a:t>Understand, and </a:t>
            </a:r>
          </a:p>
          <a:p>
            <a:pPr marL="285750" marR="0" lvl="0" indent="-285750" algn="just"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rPr>
              <a:t>Act upon the information they receive.</a:t>
            </a:r>
          </a:p>
          <a:p>
            <a:pPr marL="0" marR="0" lvl="0" indent="0" algn="just" defTabSz="914400" rtl="0" eaLnBrk="1" fontAlgn="auto" latinLnBrk="0" hangingPunct="1">
              <a:lnSpc>
                <a:spcPct val="100000"/>
              </a:lnSpc>
              <a:spcBef>
                <a:spcPts val="0"/>
              </a:spcBef>
              <a:spcAft>
                <a:spcPts val="800"/>
              </a:spcAft>
              <a:buClrTx/>
              <a:buSzTx/>
              <a:buFontTx/>
              <a:buNone/>
              <a:tabLst/>
              <a:defRPr/>
            </a:pP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University of East London Research (2025–2026)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Key question: </a:t>
            </a:r>
            <a:r>
              <a:rPr kumimoji="0" lang="en-GB" sz="1800" b="1" i="1" u="sng" strike="noStrike" kern="1200" cap="none" spc="0" normalizeH="0" baseline="0" noProof="0" dirty="0">
                <a:ln>
                  <a:noFill/>
                </a:ln>
                <a:solidFill>
                  <a:prstClr val="black"/>
                </a:solidFill>
                <a:effectLst/>
                <a:uLnTx/>
                <a:uFillTx/>
                <a:latin typeface="Calibri" panose="020F0502020204030204"/>
                <a:ea typeface="+mn-ea"/>
                <a:cs typeface="+mn-cs"/>
              </a:rPr>
              <a:t>Do HHAs lead to protective action among those most at risk?</a:t>
            </a:r>
            <a:endParaRPr kumimoji="0" lang="en-GB" sz="1800" b="0" i="1"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National survey</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1,000+ adults in England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Nationally representative sample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Assessed understanding and behavioural responses to Heat Health Alerts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Stakeholder interviews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30 risk communicators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National, regional and local levels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Explored communication challenges and opportunities.</a:t>
            </a: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89153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D99215-815A-A3F6-0808-3E60761B9E84}"/>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3055D8CA-78BE-9F70-E074-3D602E9CE6B9}"/>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“The effectiveness of HHAs and wider communication”</a:t>
            </a:r>
            <a:endParaRPr kumimoji="0" lang="en-GB" sz="2000" b="0" i="0" u="none" strike="noStrike" kern="0" cap="none" spc="0" normalizeH="0" baseline="0" noProof="0" dirty="0">
              <a:ln>
                <a:noFill/>
              </a:ln>
              <a:solidFill>
                <a:prstClr val="white"/>
              </a:solidFill>
              <a:effectLst/>
              <a:uLnTx/>
              <a:uFillTx/>
              <a:latin typeface="Calibri" panose="020F0502020204030204" pitchFamily="34" charset="0"/>
              <a:ea typeface="+mn-ea"/>
              <a:cs typeface="+mn-cs"/>
            </a:endParaRPr>
          </a:p>
        </p:txBody>
      </p:sp>
      <p:sp>
        <p:nvSpPr>
          <p:cNvPr id="3" name="TextBox 2">
            <a:extLst>
              <a:ext uri="{FF2B5EF4-FFF2-40B4-BE49-F238E27FC236}">
                <a16:creationId xmlns:a16="http://schemas.microsoft.com/office/drawing/2014/main" id="{16B5423A-BA86-9C1E-7779-81A9F3C860A8}"/>
              </a:ext>
            </a:extLst>
          </p:cNvPr>
          <p:cNvSpPr txBox="1"/>
          <p:nvPr/>
        </p:nvSpPr>
        <p:spPr>
          <a:xfrm>
            <a:off x="251519" y="669568"/>
            <a:ext cx="8640960" cy="2701189"/>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Survey findings: </a:t>
            </a:r>
          </a:p>
          <a:p>
            <a:pPr marL="0" marR="0" lvl="0" indent="0" algn="l"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1- Information reach gap: </a:t>
            </a:r>
            <a:r>
              <a:rPr kumimoji="0" lang="en-GB" sz="1400" b="0" i="0" u="none" strike="noStrike" kern="100" cap="none" spc="0" normalizeH="0" baseline="0" noProof="0" dirty="0">
                <a:ln>
                  <a:noFill/>
                </a:ln>
                <a:solidFill>
                  <a:prstClr val="black"/>
                </a:solidFill>
                <a:effectLst/>
                <a:uLnTx/>
                <a:uFillTx/>
                <a:latin typeface="Calibri" panose="020F0502020204030204"/>
                <a:ea typeface="Aptos" panose="020B0004020202020204" pitchFamily="34" charset="0"/>
                <a:cs typeface="Times New Roman" panose="02020603050405020304" pitchFamily="18" charset="0"/>
              </a:rPr>
              <a:t>30% had not received a heat-health alert at all (Older papulation, low- income earners-digital exclusive),</a:t>
            </a:r>
          </a:p>
          <a:p>
            <a:pPr marL="0" marR="0" lvl="0" indent="0" algn="l"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2- Warning-behaviour gap: </a:t>
            </a:r>
            <a:r>
              <a:rPr kumimoji="0" lang="en-GB" sz="1400" b="0" i="0" u="none" strike="noStrike" kern="1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rPr>
              <a:t>Among those who had received alerts, only 40% reported taking protective action.</a:t>
            </a:r>
          </a:p>
          <a:p>
            <a:pPr marL="0" marR="0" lvl="0" indent="0" algn="l"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3- Low salience and clarity of lower-tier alerts </a:t>
            </a:r>
          </a:p>
          <a:p>
            <a:pPr marL="342900" marR="0" lvl="0" indent="-342900" algn="l" defTabSz="914400" rtl="0" eaLnBrk="1" fontAlgn="auto" latinLnBrk="0" hangingPunct="1">
              <a:lnSpc>
                <a:spcPct val="107000"/>
              </a:lnSpc>
              <a:spcBef>
                <a:spcPts val="0"/>
              </a:spcBef>
              <a:spcAft>
                <a:spcPts val="800"/>
              </a:spcAft>
              <a:buClrTx/>
              <a:buSzPts val="1000"/>
              <a:buFont typeface="Symbol" panose="05050102010706020507" pitchFamily="18" charset="2"/>
              <a:buChar char=""/>
              <a:tabLst>
                <a:tab pos="457200" algn="l"/>
              </a:tabLst>
              <a:defRPr/>
            </a:pPr>
            <a:r>
              <a:rPr kumimoji="0" lang="en-GB" sz="1400" b="0" i="0" u="none" strike="noStrike" kern="100" cap="none" spc="0" normalizeH="0" baseline="0" noProof="0" dirty="0">
                <a:ln>
                  <a:noFill/>
                </a:ln>
                <a:solidFill>
                  <a:prstClr val="black"/>
                </a:solidFill>
                <a:effectLst/>
                <a:uLnTx/>
                <a:uFillTx/>
                <a:latin typeface="Calibri" panose="020F0502020204030204"/>
                <a:ea typeface="Aptos" panose="020B0004020202020204" pitchFamily="34" charset="0"/>
                <a:cs typeface="Times New Roman" panose="02020603050405020304" pitchFamily="18" charset="0"/>
              </a:rPr>
              <a:t>Only 25% said they would act on yellow alerts, compared to a much higher response to red warnings.</a:t>
            </a:r>
          </a:p>
          <a:p>
            <a:pPr marL="342900" marR="0" lvl="0" indent="-342900" algn="l" defTabSz="914400" rtl="0" eaLnBrk="1" fontAlgn="auto" latinLnBrk="0" hangingPunct="1">
              <a:lnSpc>
                <a:spcPct val="107000"/>
              </a:lnSpc>
              <a:spcBef>
                <a:spcPts val="0"/>
              </a:spcBef>
              <a:spcAft>
                <a:spcPts val="800"/>
              </a:spcAft>
              <a:buClrTx/>
              <a:buSzPts val="1000"/>
              <a:buFont typeface="Symbol" panose="05050102010706020507" pitchFamily="18" charset="2"/>
              <a:buChar char=""/>
              <a:tabLst>
                <a:tab pos="457200" algn="l"/>
              </a:tabLst>
              <a:defRPr/>
            </a:pPr>
            <a:r>
              <a:rPr kumimoji="0" lang="en-GB" sz="1400" b="0" i="0" u="none" strike="noStrike" kern="100" cap="none" spc="0" normalizeH="0" baseline="0" noProof="0" dirty="0">
                <a:ln>
                  <a:noFill/>
                </a:ln>
                <a:solidFill>
                  <a:prstClr val="black"/>
                </a:solidFill>
                <a:effectLst/>
                <a:uLnTx/>
                <a:uFillTx/>
                <a:latin typeface="Calibri" panose="020F0502020204030204"/>
                <a:ea typeface="Aptos" panose="020B0004020202020204" pitchFamily="34" charset="0"/>
                <a:cs typeface="Times New Roman" panose="02020603050405020304" pitchFamily="18" charset="0"/>
              </a:rPr>
              <a:t>Older adults (65+) were among the least likely to take action unless alerts reached the highest level.</a:t>
            </a: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t>
            </a:r>
          </a:p>
        </p:txBody>
      </p:sp>
      <p:graphicFrame>
        <p:nvGraphicFramePr>
          <p:cNvPr id="2" name="Chart 1">
            <a:extLst>
              <a:ext uri="{FF2B5EF4-FFF2-40B4-BE49-F238E27FC236}">
                <a16:creationId xmlns:a16="http://schemas.microsoft.com/office/drawing/2014/main" id="{497C8934-EE94-4B1E-8235-FCC26E016D73}"/>
              </a:ext>
            </a:extLst>
          </p:cNvPr>
          <p:cNvGraphicFramePr/>
          <p:nvPr/>
        </p:nvGraphicFramePr>
        <p:xfrm>
          <a:off x="1979712" y="3789040"/>
          <a:ext cx="4680520" cy="258381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09065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107EC-2851-95D7-2D39-378260942A0A}"/>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AB89B89A-B53E-59F4-9253-D69B957D2E62}"/>
              </a:ext>
            </a:extLst>
          </p:cNvPr>
          <p:cNvSpPr/>
          <p:nvPr/>
        </p:nvSpPr>
        <p:spPr>
          <a:xfrm>
            <a:off x="0" y="-53956"/>
            <a:ext cx="9143999" cy="513184"/>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“The effectiveness of HHAs and wider communication”</a:t>
            </a:r>
            <a:endParaRPr kumimoji="0" lang="en-GB" sz="2000" b="0" i="0" u="none" strike="noStrike" kern="0" cap="none" spc="0" normalizeH="0" baseline="0" noProof="0" dirty="0">
              <a:ln>
                <a:noFill/>
              </a:ln>
              <a:solidFill>
                <a:prstClr val="white"/>
              </a:solidFill>
              <a:effectLst/>
              <a:uLnTx/>
              <a:uFillTx/>
              <a:latin typeface="Calibri" panose="020F0502020204030204" pitchFamily="34" charset="0"/>
              <a:ea typeface="+mn-ea"/>
              <a:cs typeface="+mn-cs"/>
            </a:endParaRPr>
          </a:p>
        </p:txBody>
      </p:sp>
      <p:sp>
        <p:nvSpPr>
          <p:cNvPr id="3" name="TextBox 2">
            <a:extLst>
              <a:ext uri="{FF2B5EF4-FFF2-40B4-BE49-F238E27FC236}">
                <a16:creationId xmlns:a16="http://schemas.microsoft.com/office/drawing/2014/main" id="{C4F70ECE-CBB5-12EC-1373-A5C11FD08098}"/>
              </a:ext>
            </a:extLst>
          </p:cNvPr>
          <p:cNvSpPr txBox="1"/>
          <p:nvPr/>
        </p:nvSpPr>
        <p:spPr>
          <a:xfrm>
            <a:off x="31628" y="544391"/>
            <a:ext cx="8712968" cy="375552"/>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Interview findings: (Risk communicators perspectives)</a:t>
            </a:r>
          </a:p>
        </p:txBody>
      </p:sp>
      <p:graphicFrame>
        <p:nvGraphicFramePr>
          <p:cNvPr id="12" name="Chart 11">
            <a:extLst>
              <a:ext uri="{FF2B5EF4-FFF2-40B4-BE49-F238E27FC236}">
                <a16:creationId xmlns:a16="http://schemas.microsoft.com/office/drawing/2014/main" id="{BAC410E4-3E11-8547-D64F-102D1E633877}"/>
              </a:ext>
            </a:extLst>
          </p:cNvPr>
          <p:cNvGraphicFramePr/>
          <p:nvPr/>
        </p:nvGraphicFramePr>
        <p:xfrm>
          <a:off x="4600293" y="919942"/>
          <a:ext cx="4096034" cy="250563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3" name="Chart 12">
            <a:extLst>
              <a:ext uri="{FF2B5EF4-FFF2-40B4-BE49-F238E27FC236}">
                <a16:creationId xmlns:a16="http://schemas.microsoft.com/office/drawing/2014/main" id="{9D0AE081-7A79-F972-EF33-AE3D6EFD2779}"/>
              </a:ext>
            </a:extLst>
          </p:cNvPr>
          <p:cNvGraphicFramePr/>
          <p:nvPr/>
        </p:nvGraphicFramePr>
        <p:xfrm>
          <a:off x="323528" y="3819346"/>
          <a:ext cx="4032448" cy="2665146"/>
        </p:xfrm>
        <a:graphic>
          <a:graphicData uri="http://schemas.openxmlformats.org/drawingml/2006/chart">
            <c:chart xmlns:c="http://schemas.openxmlformats.org/drawingml/2006/chart" xmlns:r="http://schemas.openxmlformats.org/officeDocument/2006/relationships" r:id="rId3"/>
          </a:graphicData>
        </a:graphic>
      </p:graphicFrame>
      <p:sp>
        <p:nvSpPr>
          <p:cNvPr id="15" name="TextBox 14">
            <a:extLst>
              <a:ext uri="{FF2B5EF4-FFF2-40B4-BE49-F238E27FC236}">
                <a16:creationId xmlns:a16="http://schemas.microsoft.com/office/drawing/2014/main" id="{32D7BB5F-BAB6-DF2A-9D5A-8F795DAAC480}"/>
              </a:ext>
            </a:extLst>
          </p:cNvPr>
          <p:cNvSpPr txBox="1"/>
          <p:nvPr/>
        </p:nvSpPr>
        <p:spPr>
          <a:xfrm>
            <a:off x="54337" y="3344373"/>
            <a:ext cx="4680521" cy="312650"/>
          </a:xfrm>
          <a:prstGeom prst="rect">
            <a:avLst/>
          </a:prstGeom>
          <a:noFill/>
        </p:spPr>
        <p:txBody>
          <a:bodyPr wrap="square">
            <a:spAutoFit/>
          </a:bodyPr>
          <a:lstStyle/>
          <a:p>
            <a:pPr marL="0" marR="0" lvl="0" indent="0" algn="ctr"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Heat risk communication is more institution-facing</a:t>
            </a:r>
          </a:p>
        </p:txBody>
      </p:sp>
      <p:sp>
        <p:nvSpPr>
          <p:cNvPr id="17" name="TextBox 16">
            <a:extLst>
              <a:ext uri="{FF2B5EF4-FFF2-40B4-BE49-F238E27FC236}">
                <a16:creationId xmlns:a16="http://schemas.microsoft.com/office/drawing/2014/main" id="{0591337B-F077-050C-5B88-9FBD1ADE6DBE}"/>
              </a:ext>
            </a:extLst>
          </p:cNvPr>
          <p:cNvSpPr txBox="1"/>
          <p:nvPr/>
        </p:nvSpPr>
        <p:spPr>
          <a:xfrm>
            <a:off x="4499992" y="3425574"/>
            <a:ext cx="4734857" cy="312650"/>
          </a:xfrm>
          <a:prstGeom prst="rect">
            <a:avLst/>
          </a:prstGeom>
          <a:noFill/>
        </p:spPr>
        <p:txBody>
          <a:bodyPr wrap="square">
            <a:spAutoFit/>
          </a:bodyPr>
          <a:lstStyle/>
          <a:p>
            <a:pPr marL="0" marR="0" lvl="0" indent="0" algn="ctr"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Communication prioritises informing over motivating action</a:t>
            </a:r>
          </a:p>
        </p:txBody>
      </p:sp>
      <p:sp>
        <p:nvSpPr>
          <p:cNvPr id="19" name="TextBox 18">
            <a:extLst>
              <a:ext uri="{FF2B5EF4-FFF2-40B4-BE49-F238E27FC236}">
                <a16:creationId xmlns:a16="http://schemas.microsoft.com/office/drawing/2014/main" id="{A8ACE3E8-DDDE-76D7-9E06-C3EAEC6FC557}"/>
              </a:ext>
            </a:extLst>
          </p:cNvPr>
          <p:cNvSpPr txBox="1"/>
          <p:nvPr/>
        </p:nvSpPr>
        <p:spPr>
          <a:xfrm>
            <a:off x="0" y="6490490"/>
            <a:ext cx="4647570" cy="312650"/>
          </a:xfrm>
          <a:prstGeom prst="rect">
            <a:avLst/>
          </a:prstGeom>
          <a:noFill/>
        </p:spPr>
        <p:txBody>
          <a:bodyPr wrap="square">
            <a:spAutoFit/>
          </a:bodyPr>
          <a:lstStyle/>
          <a:p>
            <a:pPr marL="0" marR="0" lvl="0" indent="0" algn="ctr" defTabSz="914400" rtl="0" eaLnBrk="1" fontAlgn="auto" latinLnBrk="0" hangingPunct="1">
              <a:lnSpc>
                <a:spcPct val="107000"/>
              </a:lnSpc>
              <a:spcBef>
                <a:spcPts val="0"/>
              </a:spcBef>
              <a:spcAft>
                <a:spcPts val="800"/>
              </a:spcAft>
              <a:buClrTx/>
              <a:buSzPts val="1000"/>
              <a:buFontTx/>
              <a:buNone/>
              <a:tabLst>
                <a:tab pos="457200" algn="l"/>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Heavy reliance on digital communication</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20" name="Chart 19">
            <a:extLst>
              <a:ext uri="{FF2B5EF4-FFF2-40B4-BE49-F238E27FC236}">
                <a16:creationId xmlns:a16="http://schemas.microsoft.com/office/drawing/2014/main" id="{42D9C2D9-2684-5826-AFCD-C97EA826D84D}"/>
              </a:ext>
            </a:extLst>
          </p:cNvPr>
          <p:cNvGraphicFramePr/>
          <p:nvPr/>
        </p:nvGraphicFramePr>
        <p:xfrm>
          <a:off x="620442" y="958331"/>
          <a:ext cx="3548309" cy="2362200"/>
        </p:xfrm>
        <a:graphic>
          <a:graphicData uri="http://schemas.openxmlformats.org/drawingml/2006/chart">
            <c:chart xmlns:c="http://schemas.openxmlformats.org/drawingml/2006/chart" xmlns:r="http://schemas.openxmlformats.org/officeDocument/2006/relationships" r:id="rId4"/>
          </a:graphicData>
        </a:graphic>
      </p:graphicFrame>
      <p:pic>
        <p:nvPicPr>
          <p:cNvPr id="5" name="Picture 4" descr="A graph with colored lines and dots">
            <a:extLst>
              <a:ext uri="{FF2B5EF4-FFF2-40B4-BE49-F238E27FC236}">
                <a16:creationId xmlns:a16="http://schemas.microsoft.com/office/drawing/2014/main" id="{C619943F-C445-C52B-026E-B15BA853A112}"/>
              </a:ext>
            </a:extLst>
          </p:cNvPr>
          <p:cNvPicPr>
            <a:picLocks noChangeAspect="1"/>
          </p:cNvPicPr>
          <p:nvPr/>
        </p:nvPicPr>
        <p:blipFill rotWithShape="1">
          <a:blip r:embed="rId5">
            <a:extLst>
              <a:ext uri="{28A0092B-C50C-407E-A947-70E740481C1C}">
                <a14:useLocalDpi xmlns:a14="http://schemas.microsoft.com/office/drawing/2010/main" val="0"/>
              </a:ext>
            </a:extLst>
          </a:blip>
          <a:srcRect r="13708"/>
          <a:stretch>
            <a:fillRect/>
          </a:stretch>
        </p:blipFill>
        <p:spPr bwMode="auto">
          <a:xfrm>
            <a:off x="4581947" y="3819346"/>
            <a:ext cx="4266712" cy="2704869"/>
          </a:xfrm>
          <a:prstGeom prst="rect">
            <a:avLst/>
          </a:prstGeom>
          <a:noFill/>
          <a:ln w="12700">
            <a:solidFill>
              <a:schemeClr val="tx1"/>
            </a:solid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806D509F-7243-B258-6ED0-D805BB9FF94C}"/>
              </a:ext>
            </a:extLst>
          </p:cNvPr>
          <p:cNvSpPr txBox="1"/>
          <p:nvPr/>
        </p:nvSpPr>
        <p:spPr>
          <a:xfrm>
            <a:off x="4698597" y="6490490"/>
            <a:ext cx="4624898"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Trust in heat warning sources by age group</a:t>
            </a: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1646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D23988-802D-2ECA-7B40-E72D06690917}"/>
              </a:ext>
            </a:extLst>
          </p:cNvPr>
          <p:cNvSpPr/>
          <p:nvPr/>
        </p:nvSpPr>
        <p:spPr>
          <a:xfrm>
            <a:off x="0" y="-53956"/>
            <a:ext cx="9143999" cy="511156"/>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Times New Roman" panose="02020603050405020304" pitchFamily="18" charset="0"/>
              </a:rPr>
              <a:t>                               </a:t>
            </a:r>
            <a:endParaRPr kumimoji="0" lang="en-GB" sz="1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8AA7F80-05BD-8A5F-0681-CD8263C1FEBC}"/>
              </a:ext>
            </a:extLst>
          </p:cNvPr>
          <p:cNvSpPr txBox="1"/>
          <p:nvPr/>
        </p:nvSpPr>
        <p:spPr>
          <a:xfrm>
            <a:off x="323528" y="0"/>
            <a:ext cx="8784086"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Overheating in UK Homes: A Rapidly Growing Risk</a:t>
            </a:r>
          </a:p>
        </p:txBody>
      </p:sp>
      <p:pic>
        <p:nvPicPr>
          <p:cNvPr id="5" name="Picture 4" descr="A black and white logo&#10;&#10;Description automatically generated">
            <a:extLst>
              <a:ext uri="{FF2B5EF4-FFF2-40B4-BE49-F238E27FC236}">
                <a16:creationId xmlns:a16="http://schemas.microsoft.com/office/drawing/2014/main" id="{5069294D-236B-8F9C-CF2F-F4AD3F756D7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49851" y="6156383"/>
            <a:ext cx="1557764" cy="701617"/>
          </a:xfrm>
          <a:prstGeom prst="rect">
            <a:avLst/>
          </a:prstGeom>
        </p:spPr>
      </p:pic>
      <p:pic>
        <p:nvPicPr>
          <p:cNvPr id="6" name="Picture 5" descr="A close-up of a logo&#10;&#10;Description automatically generated">
            <a:extLst>
              <a:ext uri="{FF2B5EF4-FFF2-40B4-BE49-F238E27FC236}">
                <a16:creationId xmlns:a16="http://schemas.microsoft.com/office/drawing/2014/main" id="{A2096FB6-A829-9D85-C2FE-9EC461A5CB1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049" y="6066941"/>
            <a:ext cx="1701780" cy="734419"/>
          </a:xfrm>
          <a:prstGeom prst="rect">
            <a:avLst/>
          </a:prstGeom>
        </p:spPr>
      </p:pic>
      <p:sp>
        <p:nvSpPr>
          <p:cNvPr id="9" name="Rectangle 2">
            <a:extLst>
              <a:ext uri="{FF2B5EF4-FFF2-40B4-BE49-F238E27FC236}">
                <a16:creationId xmlns:a16="http://schemas.microsoft.com/office/drawing/2014/main" id="{9E2F389A-0511-AC87-459A-EE690765DE40}"/>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D70EBFAF-E539-6642-C658-99E6F10B4C5B}"/>
              </a:ext>
            </a:extLst>
          </p:cNvPr>
          <p:cNvSpPr txBox="1"/>
          <p:nvPr/>
        </p:nvSpPr>
        <p:spPr>
          <a:xfrm>
            <a:off x="179512" y="708382"/>
            <a:ext cx="8928102" cy="1477328"/>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Arial" panose="020B0604020202020204" pitchFamily="34" charset="0"/>
              </a:rPr>
              <a:t>82% of households reported overheating </a:t>
            </a:r>
            <a:r>
              <a:rPr kumimoji="0" lang="en-GB" sz="1800" b="0" i="0" u="none" strike="noStrike" kern="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Arial" panose="020B0604020202020204" pitchFamily="34" charset="0"/>
              </a:rPr>
              <a:t>‘uncomfortably warm’ </a:t>
            </a: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Arial" panose="020B0604020202020204" pitchFamily="34" charset="0"/>
              </a:rPr>
              <a:t>during summer 2022.</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rPr>
              <a:t>I</a:t>
            </a: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ndoor overheating reported in UK dwellings has increased 4 times from 20% (2011) to 82% (2022).</a:t>
            </a: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Arial" panose="020B0604020202020204" pitchFamily="34" charset="0"/>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Arial" panose="020B0604020202020204" pitchFamily="34" charset="0"/>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3" name="Chart 2">
            <a:extLst>
              <a:ext uri="{FF2B5EF4-FFF2-40B4-BE49-F238E27FC236}">
                <a16:creationId xmlns:a16="http://schemas.microsoft.com/office/drawing/2014/main" id="{408DD050-AAA0-7E2F-D616-1D57355EA517}"/>
              </a:ext>
            </a:extLst>
          </p:cNvPr>
          <p:cNvGraphicFramePr/>
          <p:nvPr/>
        </p:nvGraphicFramePr>
        <p:xfrm>
          <a:off x="1979712" y="1988841"/>
          <a:ext cx="4824536" cy="2952328"/>
        </p:xfrm>
        <a:graphic>
          <a:graphicData uri="http://schemas.openxmlformats.org/drawingml/2006/chart">
            <c:chart xmlns:c="http://schemas.openxmlformats.org/drawingml/2006/chart" xmlns:r="http://schemas.openxmlformats.org/officeDocument/2006/relationships" r:id="rId4"/>
          </a:graphicData>
        </a:graphic>
      </p:graphicFrame>
      <p:sp>
        <p:nvSpPr>
          <p:cNvPr id="16" name="TextBox 15">
            <a:extLst>
              <a:ext uri="{FF2B5EF4-FFF2-40B4-BE49-F238E27FC236}">
                <a16:creationId xmlns:a16="http://schemas.microsoft.com/office/drawing/2014/main" id="{8FAB427D-2055-036B-79D1-EC2C31749647}"/>
              </a:ext>
            </a:extLst>
          </p:cNvPr>
          <p:cNvSpPr txBox="1"/>
          <p:nvPr/>
        </p:nvSpPr>
        <p:spPr>
          <a:xfrm>
            <a:off x="1835696" y="5062417"/>
            <a:ext cx="5472608"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prstClr val="black">
                    <a:lumMod val="65000"/>
                    <a:lumOff val="35000"/>
                  </a:prstClr>
                </a:solidFill>
                <a:latin typeface="+mn-lt"/>
                <a:ea typeface="+mn-ea"/>
                <a:cs typeface="+mn-cs"/>
              </a:defRPr>
            </a:pPr>
            <a:r>
              <a:rPr kumimoji="0" lang="en-GB" sz="1400" b="1" i="0" u="none" strike="noStrike" kern="1200" cap="none" spc="0" normalizeH="0" baseline="0" noProof="0" dirty="0">
                <a:ln>
                  <a:noFill/>
                </a:ln>
                <a:solidFill>
                  <a:prstClr val="black">
                    <a:lumMod val="65000"/>
                    <a:lumOff val="35000"/>
                  </a:prstClr>
                </a:solidFill>
                <a:effectLst/>
                <a:uLnTx/>
                <a:uFillTx/>
                <a:latin typeface="Calibri" panose="020F0502020204030204"/>
                <a:ea typeface="+mn-ea"/>
                <a:cs typeface="+mn-cs"/>
              </a:rPr>
              <a:t>Percentage of overheating reported by UK households in 2011 and 2022 </a:t>
            </a:r>
          </a:p>
        </p:txBody>
      </p:sp>
      <p:sp>
        <p:nvSpPr>
          <p:cNvPr id="11" name="TextBox 10">
            <a:extLst>
              <a:ext uri="{FF2B5EF4-FFF2-40B4-BE49-F238E27FC236}">
                <a16:creationId xmlns:a16="http://schemas.microsoft.com/office/drawing/2014/main" id="{18F795C4-5F51-6CE1-4B7D-08B3467AB9BB}"/>
              </a:ext>
            </a:extLst>
          </p:cNvPr>
          <p:cNvSpPr txBox="1"/>
          <p:nvPr/>
        </p:nvSpPr>
        <p:spPr>
          <a:xfrm>
            <a:off x="1926601" y="5862985"/>
            <a:ext cx="5472608"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Overheating is no longer a future climate risk, it is already affecting the vast majority of UK households.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4365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C2C1A98-E2F3-401C-A539-0AEE83543426}"/>
              </a:ext>
            </a:extLst>
          </p:cNvPr>
          <p:cNvSpPr/>
          <p:nvPr/>
        </p:nvSpPr>
        <p:spPr>
          <a:xfrm>
            <a:off x="0" y="-53956"/>
            <a:ext cx="9143999" cy="53062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pitchFamily="34" charset="0"/>
                <a:ea typeface="+mn-ea"/>
                <a:cs typeface="+mn-cs"/>
              </a:rPr>
              <a:t>Rising cooling demand and energy impacts in UK Homes</a:t>
            </a:r>
          </a:p>
        </p:txBody>
      </p:sp>
      <p:sp>
        <p:nvSpPr>
          <p:cNvPr id="9" name="TextBox 8">
            <a:extLst>
              <a:ext uri="{FF2B5EF4-FFF2-40B4-BE49-F238E27FC236}">
                <a16:creationId xmlns:a16="http://schemas.microsoft.com/office/drawing/2014/main" id="{9F3E13A5-DE02-99F7-00A6-963D558154C3}"/>
              </a:ext>
            </a:extLst>
          </p:cNvPr>
          <p:cNvSpPr txBox="1"/>
          <p:nvPr/>
        </p:nvSpPr>
        <p:spPr>
          <a:xfrm>
            <a:off x="-180528" y="3348891"/>
            <a:ext cx="4950944"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Comparison of using fan and AC by UK household (2011,2022, 2025)</a:t>
            </a:r>
          </a:p>
        </p:txBody>
      </p:sp>
      <p:pic>
        <p:nvPicPr>
          <p:cNvPr id="5" name="Picture 4" descr="A group of smoke stacks in a field&#10;&#10;Description automatically generated">
            <a:extLst>
              <a:ext uri="{FF2B5EF4-FFF2-40B4-BE49-F238E27FC236}">
                <a16:creationId xmlns:a16="http://schemas.microsoft.com/office/drawing/2014/main" id="{C36A7C08-EEF8-442F-F36C-E004AEF5CE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2966" y="692478"/>
            <a:ext cx="3927506" cy="2715332"/>
          </a:xfrm>
          <a:prstGeom prst="rect">
            <a:avLst/>
          </a:prstGeom>
          <a:ln w="12700">
            <a:solidFill>
              <a:schemeClr val="tx1"/>
            </a:solidFill>
          </a:ln>
        </p:spPr>
      </p:pic>
      <p:sp>
        <p:nvSpPr>
          <p:cNvPr id="12" name="TextBox 11">
            <a:extLst>
              <a:ext uri="{FF2B5EF4-FFF2-40B4-BE49-F238E27FC236}">
                <a16:creationId xmlns:a16="http://schemas.microsoft.com/office/drawing/2014/main" id="{38EEABEB-072A-7DB6-8173-309FD1B333BF}"/>
              </a:ext>
            </a:extLst>
          </p:cNvPr>
          <p:cNvSpPr txBox="1"/>
          <p:nvPr/>
        </p:nvSpPr>
        <p:spPr>
          <a:xfrm>
            <a:off x="5724128" y="3433416"/>
            <a:ext cx="288032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Guardian</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June 2023</a:t>
            </a:r>
          </a:p>
        </p:txBody>
      </p:sp>
      <p:sp>
        <p:nvSpPr>
          <p:cNvPr id="15" name="Arrow: Down 14">
            <a:extLst>
              <a:ext uri="{FF2B5EF4-FFF2-40B4-BE49-F238E27FC236}">
                <a16:creationId xmlns:a16="http://schemas.microsoft.com/office/drawing/2014/main" id="{7B28ECC7-5440-132B-61B1-4582D2B3B426}"/>
              </a:ext>
            </a:extLst>
          </p:cNvPr>
          <p:cNvSpPr/>
          <p:nvPr/>
        </p:nvSpPr>
        <p:spPr>
          <a:xfrm rot="16200000">
            <a:off x="4243447" y="1816763"/>
            <a:ext cx="749903" cy="304033"/>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CA61CD3B-CA46-F99F-476A-9D6652136127}"/>
              </a:ext>
            </a:extLst>
          </p:cNvPr>
          <p:cNvSpPr txBox="1"/>
          <p:nvPr/>
        </p:nvSpPr>
        <p:spPr>
          <a:xfrm>
            <a:off x="4572000" y="3649222"/>
            <a:ext cx="4571999"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Higher cooling demand places additional pressure on national grid during heatwaves (coal units back online)</a:t>
            </a:r>
          </a:p>
        </p:txBody>
      </p:sp>
      <p:sp>
        <p:nvSpPr>
          <p:cNvPr id="21" name="TextBox 20">
            <a:extLst>
              <a:ext uri="{FF2B5EF4-FFF2-40B4-BE49-F238E27FC236}">
                <a16:creationId xmlns:a16="http://schemas.microsoft.com/office/drawing/2014/main" id="{3177FD39-6BCC-3257-250A-579B602895C4}"/>
              </a:ext>
            </a:extLst>
          </p:cNvPr>
          <p:cNvSpPr txBox="1"/>
          <p:nvPr/>
        </p:nvSpPr>
        <p:spPr>
          <a:xfrm>
            <a:off x="0" y="4459654"/>
            <a:ext cx="3888432" cy="138499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Policy implication: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Reducing energy demand through passive cooling measures first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(such as Building orientation,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External and internal shading,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ventilation, )</a:t>
            </a:r>
          </a:p>
        </p:txBody>
      </p:sp>
      <p:sp>
        <p:nvSpPr>
          <p:cNvPr id="4" name="TextBox 3">
            <a:extLst>
              <a:ext uri="{FF2B5EF4-FFF2-40B4-BE49-F238E27FC236}">
                <a16:creationId xmlns:a16="http://schemas.microsoft.com/office/drawing/2014/main" id="{95059469-4399-0778-F1E5-F8CE7D24E4B7}"/>
              </a:ext>
            </a:extLst>
          </p:cNvPr>
          <p:cNvSpPr txBox="1"/>
          <p:nvPr/>
        </p:nvSpPr>
        <p:spPr>
          <a:xfrm>
            <a:off x="619561" y="6398989"/>
            <a:ext cx="7984887" cy="338554"/>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Passive strategies could achieve savings of up to 62% of cooling demand (Sharifi, 2021) </a:t>
            </a:r>
          </a:p>
        </p:txBody>
      </p:sp>
      <p:sp>
        <p:nvSpPr>
          <p:cNvPr id="6" name="Arrow: Down 5">
            <a:extLst>
              <a:ext uri="{FF2B5EF4-FFF2-40B4-BE49-F238E27FC236}">
                <a16:creationId xmlns:a16="http://schemas.microsoft.com/office/drawing/2014/main" id="{433A8B73-F613-865E-6A09-45E70C74C0CE}"/>
              </a:ext>
            </a:extLst>
          </p:cNvPr>
          <p:cNvSpPr/>
          <p:nvPr/>
        </p:nvSpPr>
        <p:spPr>
          <a:xfrm rot="5400000">
            <a:off x="3391769" y="5130882"/>
            <a:ext cx="523222" cy="323001"/>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 name="Chart 1">
            <a:extLst>
              <a:ext uri="{FF2B5EF4-FFF2-40B4-BE49-F238E27FC236}">
                <a16:creationId xmlns:a16="http://schemas.microsoft.com/office/drawing/2014/main" id="{6704D626-322B-A7B1-FC17-B8D1C8A04F2F}"/>
              </a:ext>
            </a:extLst>
          </p:cNvPr>
          <p:cNvGraphicFramePr/>
          <p:nvPr/>
        </p:nvGraphicFramePr>
        <p:xfrm>
          <a:off x="251849" y="657190"/>
          <a:ext cx="4117711" cy="2675279"/>
        </p:xfrm>
        <a:graphic>
          <a:graphicData uri="http://schemas.openxmlformats.org/drawingml/2006/chart">
            <c:chart xmlns:c="http://schemas.openxmlformats.org/drawingml/2006/chart" xmlns:r="http://schemas.openxmlformats.org/officeDocument/2006/relationships" r:id="rId3"/>
          </a:graphicData>
        </a:graphic>
      </p:graphicFrame>
      <p:pic>
        <p:nvPicPr>
          <p:cNvPr id="10" name="Picture 9" descr="Diagram&#10;&#10;Description automatically generated">
            <a:extLst>
              <a:ext uri="{FF2B5EF4-FFF2-40B4-BE49-F238E27FC236}">
                <a16:creationId xmlns:a16="http://schemas.microsoft.com/office/drawing/2014/main" id="{1B3D6293-B416-7A0E-A109-647822A866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3928" y="4257674"/>
            <a:ext cx="4968552" cy="2069416"/>
          </a:xfrm>
          <a:prstGeom prst="rect">
            <a:avLst/>
          </a:prstGeom>
          <a:ln w="19050">
            <a:solidFill>
              <a:schemeClr val="tx1"/>
            </a:solidFill>
          </a:ln>
        </p:spPr>
      </p:pic>
      <p:sp>
        <p:nvSpPr>
          <p:cNvPr id="3" name="TextBox 2">
            <a:extLst>
              <a:ext uri="{FF2B5EF4-FFF2-40B4-BE49-F238E27FC236}">
                <a16:creationId xmlns:a16="http://schemas.microsoft.com/office/drawing/2014/main" id="{825D63CF-4764-2C21-39FD-256759B699A8}"/>
              </a:ext>
            </a:extLst>
          </p:cNvPr>
          <p:cNvSpPr txBox="1"/>
          <p:nvPr/>
        </p:nvSpPr>
        <p:spPr>
          <a:xfrm>
            <a:off x="112870" y="3673440"/>
            <a:ext cx="4248472"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t>Home owners, high income earners, younger population</a:t>
            </a:r>
          </a:p>
        </p:txBody>
      </p:sp>
    </p:spTree>
    <p:extLst>
      <p:ext uri="{BB962C8B-B14F-4D97-AF65-F5344CB8AC3E}">
        <p14:creationId xmlns:p14="http://schemas.microsoft.com/office/powerpoint/2010/main" val="3398267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0BFB3-EB76-77DE-AE12-6A9BB1DC25BB}"/>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6D949248-D6D7-2B78-FE9C-2FC7BC07D154}"/>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Building regulations and adaptation gaps  </a:t>
            </a:r>
            <a:endParaRPr kumimoji="0" lang="en-GB" sz="22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CDEA4E-344B-7F29-D411-F423920597F4}"/>
              </a:ext>
            </a:extLst>
          </p:cNvPr>
          <p:cNvSpPr txBox="1"/>
          <p:nvPr/>
        </p:nvSpPr>
        <p:spPr>
          <a:xfrm>
            <a:off x="134070" y="3829721"/>
            <a:ext cx="4536504" cy="777457"/>
          </a:xfrm>
          <a:prstGeom prst="rect">
            <a:avLst/>
          </a:prstGeom>
          <a:noFill/>
        </p:spPr>
        <p:txBody>
          <a:bodyPr wrap="square">
            <a:spAutoFit/>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2000" b="1" i="0" u="none" strike="noStrike" kern="1200" cap="none" spc="0" normalizeH="0" baseline="0" noProof="0" dirty="0">
                <a:ln>
                  <a:noFill/>
                </a:ln>
                <a:solidFill>
                  <a:srgbClr val="C00000"/>
                </a:solidFill>
                <a:effectLst/>
                <a:uLnTx/>
                <a:uFillTx/>
                <a:latin typeface="Calibri" panose="020F0502020204030204"/>
                <a:ea typeface="+mn-ea"/>
                <a:cs typeface="+mn-cs"/>
              </a:rPr>
              <a:t>Is Part O sufficient to address overheating risks in a warming climate? </a:t>
            </a:r>
            <a:endParaRPr kumimoji="0" lang="en-GB" sz="2000" b="1" i="0" u="none" strike="noStrike" kern="0" cap="none" spc="0" normalizeH="0" baseline="0" noProof="0" dirty="0">
              <a:ln>
                <a:noFill/>
              </a:ln>
              <a:solidFill>
                <a:srgbClr val="C00000"/>
              </a:solidFill>
              <a:effectLst/>
              <a:uLnTx/>
              <a:uFillTx/>
              <a:latin typeface="Arial" panose="020B0604020202020204" pitchFamily="34"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E0107147-90CC-D616-7B83-894C4ACE0343}"/>
              </a:ext>
            </a:extLst>
          </p:cNvPr>
          <p:cNvSpPr txBox="1"/>
          <p:nvPr/>
        </p:nvSpPr>
        <p:spPr>
          <a:xfrm>
            <a:off x="114347" y="800743"/>
            <a:ext cx="4445619" cy="2828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Policy Response: Part O (2021): Overheating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Introduced to reduce overheating risk in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new homes </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Focuses on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passive cooling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measures </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Requires developers to assess overheating risk during design </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Represents the UK's first dedicated overheating regulation</a:t>
            </a:r>
          </a:p>
        </p:txBody>
      </p:sp>
      <p:sp>
        <p:nvSpPr>
          <p:cNvPr id="9" name="TextBox 8">
            <a:extLst>
              <a:ext uri="{FF2B5EF4-FFF2-40B4-BE49-F238E27FC236}">
                <a16:creationId xmlns:a16="http://schemas.microsoft.com/office/drawing/2014/main" id="{376BAB48-C425-4CEF-F234-80FDEE950030}"/>
              </a:ext>
            </a:extLst>
          </p:cNvPr>
          <p:cNvSpPr txBox="1"/>
          <p:nvPr/>
        </p:nvSpPr>
        <p:spPr>
          <a:xfrm>
            <a:off x="4781181" y="1612873"/>
            <a:ext cx="4248472" cy="4998741"/>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Policy Roundtable (July 2025)</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Cross-sector review of Part O</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 policy roundtable convened by the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University of East London</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and the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Chartered Institute of Housing</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brought together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20 experts</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from:</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Public health </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Housing providers </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Building design and engineering </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Older people's organisations </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Professional bodies and academia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Including representatives from:</a:t>
            </a:r>
            <a:b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UKGBC, RIBA, NHS England, Independent Age, Clarion Housing Group, National Housing Federation, Passivhaus Trust, University of Southampton and others.</a:t>
            </a:r>
          </a:p>
        </p:txBody>
      </p:sp>
      <p:sp>
        <p:nvSpPr>
          <p:cNvPr id="11" name="TextBox 10">
            <a:extLst>
              <a:ext uri="{FF2B5EF4-FFF2-40B4-BE49-F238E27FC236}">
                <a16:creationId xmlns:a16="http://schemas.microsoft.com/office/drawing/2014/main" id="{D81148D9-B18C-5D06-70BD-590E03BBB767}"/>
              </a:ext>
            </a:extLst>
          </p:cNvPr>
          <p:cNvSpPr txBox="1"/>
          <p:nvPr/>
        </p:nvSpPr>
        <p:spPr>
          <a:xfrm>
            <a:off x="467544" y="5211213"/>
            <a:ext cx="3240360"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Part O introduced (2021)</a:t>
            </a:r>
            <a:b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Policy Roundtable (2025)</a:t>
            </a:r>
            <a:b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Identified adaptation challenges</a:t>
            </a:r>
            <a:b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Recommendations for stronger heat resilience</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Arrow: Down 11">
            <a:extLst>
              <a:ext uri="{FF2B5EF4-FFF2-40B4-BE49-F238E27FC236}">
                <a16:creationId xmlns:a16="http://schemas.microsoft.com/office/drawing/2014/main" id="{5D6A3842-AFE1-0672-5FFE-05A1A7DC24D0}"/>
              </a:ext>
            </a:extLst>
          </p:cNvPr>
          <p:cNvSpPr/>
          <p:nvPr/>
        </p:nvSpPr>
        <p:spPr>
          <a:xfrm>
            <a:off x="1187624" y="5445224"/>
            <a:ext cx="72008" cy="144016"/>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row: Down 12">
            <a:extLst>
              <a:ext uri="{FF2B5EF4-FFF2-40B4-BE49-F238E27FC236}">
                <a16:creationId xmlns:a16="http://schemas.microsoft.com/office/drawing/2014/main" id="{4B050F3D-D1E4-6F9B-F8C6-8F931B3256A6}"/>
              </a:ext>
            </a:extLst>
          </p:cNvPr>
          <p:cNvSpPr/>
          <p:nvPr/>
        </p:nvSpPr>
        <p:spPr>
          <a:xfrm>
            <a:off x="1187624" y="5849714"/>
            <a:ext cx="72008" cy="144016"/>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row: Down 13">
            <a:extLst>
              <a:ext uri="{FF2B5EF4-FFF2-40B4-BE49-F238E27FC236}">
                <a16:creationId xmlns:a16="http://schemas.microsoft.com/office/drawing/2014/main" id="{907822D3-9F3C-F5D7-4CB0-8F672DB15267}"/>
              </a:ext>
            </a:extLst>
          </p:cNvPr>
          <p:cNvSpPr/>
          <p:nvPr/>
        </p:nvSpPr>
        <p:spPr>
          <a:xfrm>
            <a:off x="1185665" y="6216440"/>
            <a:ext cx="72008" cy="144016"/>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1867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003778-3488-DFCD-008A-F4F504001C8F}"/>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36C9F638-A956-F977-C02C-C5B4FDC6DA47}"/>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Adapting building regulations and key adaptation gaps  </a:t>
            </a:r>
          </a:p>
        </p:txBody>
      </p:sp>
      <p:sp>
        <p:nvSpPr>
          <p:cNvPr id="3" name="TextBox 2">
            <a:extLst>
              <a:ext uri="{FF2B5EF4-FFF2-40B4-BE49-F238E27FC236}">
                <a16:creationId xmlns:a16="http://schemas.microsoft.com/office/drawing/2014/main" id="{8D08E740-41E8-C176-355D-DAAB8CAFE30C}"/>
              </a:ext>
            </a:extLst>
          </p:cNvPr>
          <p:cNvSpPr txBox="1"/>
          <p:nvPr/>
        </p:nvSpPr>
        <p:spPr>
          <a:xfrm>
            <a:off x="179510" y="764704"/>
            <a:ext cx="8784977" cy="58631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rPr>
              <a:t>Regulatory gaps, conflicts and inadequacies of Part O</a:t>
            </a:r>
            <a:endParaRPr kumimoji="0" lang="en-GB" sz="1800" b="0" i="1" u="sng"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black"/>
                </a:solidFill>
                <a:effectLst/>
                <a:uLnTx/>
                <a:uFillTx/>
                <a:latin typeface="Calibri" panose="020F0502020204030204"/>
                <a:ea typeface="+mn-ea"/>
                <a:cs typeface="+mn-cs"/>
              </a:rPr>
              <a:t>Gap 1: Limited Scope of Part O</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Calibri" panose="020F0502020204030204"/>
                <a:ea typeface="+mn-ea"/>
                <a:cs typeface="+mn-cs"/>
              </a:rPr>
              <a:t>Part O identifies “high-risk” urban locations such as London and parts of Manchester but overlooks overheating risks beyond these zones.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Calibri" panose="020F0502020204030204"/>
                <a:ea typeface="+mn-ea"/>
                <a:cs typeface="+mn-cs"/>
              </a:rPr>
              <a:t>Current regulations prioritise </a:t>
            </a:r>
            <a:r>
              <a:rPr kumimoji="0" lang="en-GB" sz="1500" b="0" i="1" u="sng" strike="noStrike" kern="1200" cap="none" spc="0" normalizeH="0" baseline="0" noProof="0" dirty="0">
                <a:ln>
                  <a:noFill/>
                </a:ln>
                <a:solidFill>
                  <a:prstClr val="black"/>
                </a:solidFill>
                <a:effectLst/>
                <a:uLnTx/>
                <a:uFillTx/>
                <a:latin typeface="Calibri" panose="020F0502020204030204"/>
                <a:ea typeface="+mn-ea"/>
                <a:cs typeface="+mn-cs"/>
              </a:rPr>
              <a:t>passive cooling </a:t>
            </a:r>
            <a:r>
              <a:rPr kumimoji="0" lang="en-GB" sz="1500" b="0" i="0" u="none" strike="noStrike" kern="1200" cap="none" spc="0" normalizeH="0" baseline="0" noProof="0" dirty="0">
                <a:ln>
                  <a:noFill/>
                </a:ln>
                <a:solidFill>
                  <a:prstClr val="black"/>
                </a:solidFill>
                <a:effectLst/>
                <a:uLnTx/>
                <a:uFillTx/>
                <a:latin typeface="Calibri" panose="020F0502020204030204"/>
                <a:ea typeface="+mn-ea"/>
                <a:cs typeface="+mn-cs"/>
              </a:rPr>
              <a:t>in new builds, existing homes, where most people will live, receive limited attention.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black"/>
                </a:solidFill>
                <a:effectLst/>
                <a:uLnTx/>
                <a:uFillTx/>
                <a:latin typeface="Calibri" panose="020F0502020204030204"/>
                <a:ea typeface="+mn-ea"/>
                <a:cs typeface="+mn-cs"/>
              </a:rPr>
              <a:t>Key concern: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0" i="1" u="none" strike="noStrike" kern="1200" cap="none" spc="0" normalizeH="0" baseline="0" noProof="0" dirty="0">
                <a:ln>
                  <a:noFill/>
                </a:ln>
                <a:solidFill>
                  <a:prstClr val="black"/>
                </a:solidFill>
                <a:effectLst/>
                <a:uLnTx/>
                <a:uFillTx/>
                <a:latin typeface="Calibri" panose="020F0502020204030204"/>
                <a:ea typeface="+mn-ea"/>
                <a:cs typeface="+mn-cs"/>
              </a:rPr>
              <a:t>“……. According to [the] Climate Resilience Roadmap (UKGBC)  for the built environment, in some locations, such as London, neither passive nor active cooling will prevent extreme overheating.”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500" b="1" i="1" u="sng" strike="noStrike" kern="1200" cap="none" spc="0" normalizeH="0" baseline="0" noProof="0" dirty="0">
                <a:ln>
                  <a:noFill/>
                </a:ln>
                <a:solidFill>
                  <a:srgbClr val="C00000"/>
                </a:solidFill>
                <a:effectLst/>
                <a:uLnTx/>
                <a:uFillTx/>
                <a:latin typeface="Calibri" panose="020F0502020204030204"/>
                <a:ea typeface="+mn-ea"/>
                <a:cs typeface="+mn-cs"/>
              </a:rPr>
              <a:t>Recommendation</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400" b="1" i="1" u="sng"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Extend Part O beyond new-build housing and designated high-risk zones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Include retrofits and major refurbishments.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Not only passive strategies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Apply overheating assessments across all regions, not only designated high-risk zones.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989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5107A-7E6A-FFD4-2526-CC2C5C4B0016}"/>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AEBCABA5-0EBC-D5F7-5BE0-4EA608043A43}"/>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overheating should be treated as a whole-system issue rather than a standalone compliance requirement  </a:t>
            </a:r>
          </a:p>
        </p:txBody>
      </p:sp>
      <p:sp>
        <p:nvSpPr>
          <p:cNvPr id="3" name="TextBox 2">
            <a:extLst>
              <a:ext uri="{FF2B5EF4-FFF2-40B4-BE49-F238E27FC236}">
                <a16:creationId xmlns:a16="http://schemas.microsoft.com/office/drawing/2014/main" id="{6F6833AE-308D-A3EF-213C-87BD1647EE49}"/>
              </a:ext>
            </a:extLst>
          </p:cNvPr>
          <p:cNvSpPr txBox="1"/>
          <p:nvPr/>
        </p:nvSpPr>
        <p:spPr>
          <a:xfrm>
            <a:off x="179507" y="941203"/>
            <a:ext cx="8784977" cy="1068049"/>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Gap 2: Regulatory conflicts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These regulations are often developed and implemented separately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with limited coordination. This fragmented approach leads to conflicting requirements and missed opportunities.</a:t>
            </a:r>
          </a:p>
        </p:txBody>
      </p:sp>
      <p:sp>
        <p:nvSpPr>
          <p:cNvPr id="4" name="TextBox 3">
            <a:extLst>
              <a:ext uri="{FF2B5EF4-FFF2-40B4-BE49-F238E27FC236}">
                <a16:creationId xmlns:a16="http://schemas.microsoft.com/office/drawing/2014/main" id="{E4E209A9-3DE8-4A4C-4288-A531F8B7AA66}"/>
              </a:ext>
            </a:extLst>
          </p:cNvPr>
          <p:cNvSpPr txBox="1"/>
          <p:nvPr/>
        </p:nvSpPr>
        <p:spPr>
          <a:xfrm>
            <a:off x="179508" y="4437112"/>
            <a:ext cx="8964492" cy="2034531"/>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600" b="1" i="1" u="sng" strike="noStrike" kern="1200" cap="none" spc="0" normalizeH="0" baseline="0" noProof="0" dirty="0">
                <a:ln>
                  <a:noFill/>
                </a:ln>
                <a:solidFill>
                  <a:srgbClr val="C00000"/>
                </a:solidFill>
                <a:effectLst/>
                <a:uLnTx/>
                <a:uFillTx/>
                <a:latin typeface="Calibri" panose="020F0502020204030204"/>
                <a:ea typeface="+mn-ea"/>
                <a:cs typeface="+mn-cs"/>
              </a:rPr>
              <a:t>Recommendation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Develop a more integrated regulatory framework</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Better alignment between Parts O, B, F and L,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Support whole-building approaches to heat resilience, energy efficiency and occupant safety</a:t>
            </a:r>
          </a:p>
        </p:txBody>
      </p:sp>
      <p:graphicFrame>
        <p:nvGraphicFramePr>
          <p:cNvPr id="5" name="Content Placeholder 3">
            <a:extLst>
              <a:ext uri="{FF2B5EF4-FFF2-40B4-BE49-F238E27FC236}">
                <a16:creationId xmlns:a16="http://schemas.microsoft.com/office/drawing/2014/main" id="{63E35058-C051-E85E-EBAF-0329715136F2}"/>
              </a:ext>
            </a:extLst>
          </p:cNvPr>
          <p:cNvGraphicFramePr>
            <a:graphicFrameLocks noGrp="1"/>
          </p:cNvGraphicFramePr>
          <p:nvPr>
            <p:ph idx="1"/>
          </p:nvPr>
        </p:nvGraphicFramePr>
        <p:xfrm>
          <a:off x="755572" y="2686050"/>
          <a:ext cx="3816424" cy="1485900"/>
        </p:xfrm>
        <a:graphic>
          <a:graphicData uri="http://schemas.openxmlformats.org/drawingml/2006/table">
            <a:tbl>
              <a:tblPr/>
              <a:tblGrid>
                <a:gridCol w="1908212">
                  <a:extLst>
                    <a:ext uri="{9D8B030D-6E8A-4147-A177-3AD203B41FA5}">
                      <a16:colId xmlns:a16="http://schemas.microsoft.com/office/drawing/2014/main" val="3696795420"/>
                    </a:ext>
                  </a:extLst>
                </a:gridCol>
                <a:gridCol w="1908212">
                  <a:extLst>
                    <a:ext uri="{9D8B030D-6E8A-4147-A177-3AD203B41FA5}">
                      <a16:colId xmlns:a16="http://schemas.microsoft.com/office/drawing/2014/main" val="228500516"/>
                    </a:ext>
                  </a:extLst>
                </a:gridCol>
              </a:tblGrid>
              <a:tr h="0">
                <a:tc>
                  <a:txBody>
                    <a:bodyPr/>
                    <a:lstStyle/>
                    <a:p>
                      <a:pPr algn="ctr">
                        <a:buNone/>
                      </a:pPr>
                      <a:r>
                        <a:rPr lang="en-GB" b="1" dirty="0"/>
                        <a:t>Regulation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b="1" dirty="0"/>
                        <a:t>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265763"/>
                  </a:ext>
                </a:extLst>
              </a:tr>
              <a:tr h="0">
                <a:tc>
                  <a:txBody>
                    <a:bodyPr/>
                    <a:lstStyle/>
                    <a:p>
                      <a:pPr algn="ctr">
                        <a:buNone/>
                      </a:pPr>
                      <a:r>
                        <a:rPr lang="en-GB" dirty="0"/>
                        <a:t>Part 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a:t>Overheating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63922898"/>
                  </a:ext>
                </a:extLst>
              </a:tr>
              <a:tr h="0">
                <a:tc>
                  <a:txBody>
                    <a:bodyPr/>
                    <a:lstStyle/>
                    <a:p>
                      <a:pPr algn="ctr">
                        <a:buNone/>
                      </a:pPr>
                      <a:r>
                        <a:rPr lang="en-GB" dirty="0"/>
                        <a:t>Part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a:t>Fire Safety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79079829"/>
                  </a:ext>
                </a:extLst>
              </a:tr>
              <a:tr h="0">
                <a:tc>
                  <a:txBody>
                    <a:bodyPr/>
                    <a:lstStyle/>
                    <a:p>
                      <a:pPr algn="ctr">
                        <a:buNone/>
                      </a:pPr>
                      <a:r>
                        <a:rPr lang="en-GB"/>
                        <a:t>Part F</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dirty="0"/>
                        <a:t>Ventilation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96035798"/>
                  </a:ext>
                </a:extLst>
              </a:tr>
              <a:tr h="0">
                <a:tc>
                  <a:txBody>
                    <a:bodyPr/>
                    <a:lstStyle/>
                    <a:p>
                      <a:pPr algn="ctr">
                        <a:buNone/>
                      </a:pPr>
                      <a:r>
                        <a:rPr lang="en-GB"/>
                        <a:t>Part 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dirty="0"/>
                        <a:t>Energy Efficiency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63014696"/>
                  </a:ext>
                </a:extLst>
              </a:tr>
            </a:tbl>
          </a:graphicData>
        </a:graphic>
      </p:graphicFrame>
      <p:sp>
        <p:nvSpPr>
          <p:cNvPr id="7" name="TextBox 6">
            <a:extLst>
              <a:ext uri="{FF2B5EF4-FFF2-40B4-BE49-F238E27FC236}">
                <a16:creationId xmlns:a16="http://schemas.microsoft.com/office/drawing/2014/main" id="{2A4262B8-0B21-FCCD-0DA3-3A50D09ADE5F}"/>
              </a:ext>
            </a:extLst>
          </p:cNvPr>
          <p:cNvSpPr txBox="1"/>
          <p:nvPr/>
        </p:nvSpPr>
        <p:spPr>
          <a:xfrm>
            <a:off x="4860034" y="2522021"/>
            <a:ext cx="3672408" cy="1566198"/>
          </a:xfrm>
          <a:prstGeom prst="rect">
            <a:avLst/>
          </a:prstGeom>
          <a:noFill/>
        </p:spPr>
        <p:txBody>
          <a:bodyPr wrap="square">
            <a:spAutoFit/>
          </a:bodyPr>
          <a:lstStyle/>
          <a:p>
            <a:pPr marL="457200" marR="0" lvl="0" indent="0" algn="just" defTabSz="914400" rtl="0" eaLnBrk="1" fontAlgn="auto" latinLnBrk="0" hangingPunct="1">
              <a:lnSpc>
                <a:spcPct val="115000"/>
              </a:lnSpc>
              <a:spcBef>
                <a:spcPts val="1200"/>
              </a:spcBef>
              <a:spcAft>
                <a:spcPts val="800"/>
              </a:spcAft>
              <a:buClrTx/>
              <a:buSzTx/>
              <a:buFontTx/>
              <a:buNone/>
              <a:tabLst/>
              <a:defRPr/>
            </a:pPr>
            <a:r>
              <a:rPr kumimoji="0" lang="en-GB" sz="1400" b="0" i="1" u="none" strike="noStrike" kern="100" cap="none" spc="0" normalizeH="0" baseline="0" noProof="0" dirty="0">
                <a:ln>
                  <a:noFill/>
                </a:ln>
                <a:solidFill>
                  <a:prstClr val="black"/>
                </a:solidFill>
                <a:effectLst/>
                <a:uLnTx/>
                <a:uFillTx/>
                <a:latin typeface="Calibri" panose="020F0502020204030204" pitchFamily="34" charset="0"/>
                <a:ea typeface="Aptos" panose="020B0004020202020204" pitchFamily="34" charset="0"/>
                <a:cs typeface="Arial" panose="020B0604020202020204" pitchFamily="34" charset="0"/>
              </a:rPr>
              <a:t>… Some people try to meet Part O by sticking an extract fan in a bedroom. That technically ticks the box, but it causes other problems (noise, ventilation failures under Part F), so it’s not a real passive cooling solution”.</a:t>
            </a:r>
            <a:endParaRPr kumimoji="0" lang="en-GB" sz="14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304164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6BC7FF-B0F7-AE59-E83A-A785F1CEC1D4}"/>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94B5EB93-D1F5-1317-64DC-9A449D25C1B6}"/>
              </a:ext>
            </a:extLst>
          </p:cNvPr>
          <p:cNvSpPr/>
          <p:nvPr/>
        </p:nvSpPr>
        <p:spPr>
          <a:xfrm>
            <a:off x="0" y="-53956"/>
            <a:ext cx="9143999" cy="45862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Part O and key adaptation gaps  </a:t>
            </a:r>
          </a:p>
        </p:txBody>
      </p:sp>
      <p:sp>
        <p:nvSpPr>
          <p:cNvPr id="3" name="TextBox 2">
            <a:extLst>
              <a:ext uri="{FF2B5EF4-FFF2-40B4-BE49-F238E27FC236}">
                <a16:creationId xmlns:a16="http://schemas.microsoft.com/office/drawing/2014/main" id="{06CAF979-5041-BAF0-C2FE-6DF13B3588F9}"/>
              </a:ext>
            </a:extLst>
          </p:cNvPr>
          <p:cNvSpPr txBox="1"/>
          <p:nvPr/>
        </p:nvSpPr>
        <p:spPr>
          <a:xfrm>
            <a:off x="107504" y="490146"/>
            <a:ext cx="8784977" cy="420910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Gap 3: Overheating considered too late </a:t>
            </a:r>
            <a:r>
              <a:rPr kumimoji="0" lang="en-GB" sz="1600" b="1" i="0" u="none" strike="noStrike" kern="1200" cap="none" spc="0" normalizeH="0" baseline="0" noProof="0" dirty="0">
                <a:ln>
                  <a:noFill/>
                </a:ln>
                <a:solidFill>
                  <a:srgbClr val="7030A0"/>
                </a:solidFill>
                <a:effectLst/>
                <a:uLnTx/>
                <a:uFillTx/>
                <a:latin typeface="Calibri" panose="020F0502020204030204"/>
                <a:ea typeface="+mn-ea"/>
                <a:cs typeface="+mn-cs"/>
              </a:rPr>
              <a:t>(Late-stage overheating assessment)</a:t>
            </a:r>
            <a:endParaRPr kumimoji="0" lang="en-GB" sz="16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Overheating is rarely considered during pre-planning and site design.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Assessment typically occurs after planning decisions have been made.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Opportunities for passive cooling measures are therefore missed such as Building orientation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External shading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rPr>
              <a:t>Recommendations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Move overheating assessment upstream:</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Require overheating risks to be assessed </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at the planning application stage</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before key design decisions are fixed.</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9869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38D27-A19F-DC83-B72E-055F1FED0018}"/>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05F49D4B-23DB-D365-12E4-657C7889B788}"/>
              </a:ext>
            </a:extLst>
          </p:cNvPr>
          <p:cNvSpPr/>
          <p:nvPr/>
        </p:nvSpPr>
        <p:spPr>
          <a:xfrm>
            <a:off x="0" y="-53956"/>
            <a:ext cx="9143999" cy="45862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Homes built today will still be occupied in the 2050s and beyond,  </a:t>
            </a:r>
          </a:p>
        </p:txBody>
      </p:sp>
      <p:sp>
        <p:nvSpPr>
          <p:cNvPr id="3" name="TextBox 2">
            <a:extLst>
              <a:ext uri="{FF2B5EF4-FFF2-40B4-BE49-F238E27FC236}">
                <a16:creationId xmlns:a16="http://schemas.microsoft.com/office/drawing/2014/main" id="{E8EE733C-7561-36F1-726D-8FB5961D4784}"/>
              </a:ext>
            </a:extLst>
          </p:cNvPr>
          <p:cNvSpPr txBox="1"/>
          <p:nvPr/>
        </p:nvSpPr>
        <p:spPr>
          <a:xfrm>
            <a:off x="107504" y="476672"/>
            <a:ext cx="8784977" cy="270843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rPr>
              <a:t>Gap 4: Compliance      resilience</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Compliance does not equal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Calibri" panose="020F0502020204030204"/>
                <a:ea typeface="+mn-ea"/>
                <a:cs typeface="+mn-cs"/>
              </a:rPr>
              <a:t>Current Situation: </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Part O allows compliance using DSY1 only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Arrow: Right 6">
            <a:extLst>
              <a:ext uri="{FF2B5EF4-FFF2-40B4-BE49-F238E27FC236}">
                <a16:creationId xmlns:a16="http://schemas.microsoft.com/office/drawing/2014/main" id="{EB10BD5F-07F8-6AD9-F475-F00BC54CD2A8}"/>
              </a:ext>
            </a:extLst>
          </p:cNvPr>
          <p:cNvSpPr/>
          <p:nvPr/>
        </p:nvSpPr>
        <p:spPr>
          <a:xfrm>
            <a:off x="2051720" y="620688"/>
            <a:ext cx="216024" cy="144016"/>
          </a:xfrm>
          <a:prstGeom prst="rightArrow">
            <a:avLst/>
          </a:prstGeom>
          <a:solidFill>
            <a:srgbClr val="C00000"/>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7">
            <a:extLst>
              <a:ext uri="{FF2B5EF4-FFF2-40B4-BE49-F238E27FC236}">
                <a16:creationId xmlns:a16="http://schemas.microsoft.com/office/drawing/2014/main" id="{A9BC6871-3898-5C90-66B2-8648AF8E1583}"/>
              </a:ext>
            </a:extLst>
          </p:cNvPr>
          <p:cNvGraphicFramePr>
            <a:graphicFrameLocks noGrp="1"/>
          </p:cNvGraphicFramePr>
          <p:nvPr>
            <p:ph idx="1"/>
          </p:nvPr>
        </p:nvGraphicFramePr>
        <p:xfrm>
          <a:off x="539552" y="2012224"/>
          <a:ext cx="7200801" cy="1036320"/>
        </p:xfrm>
        <a:graphic>
          <a:graphicData uri="http://schemas.openxmlformats.org/drawingml/2006/table">
            <a:tbl>
              <a:tblPr/>
              <a:tblGrid>
                <a:gridCol w="1780843">
                  <a:extLst>
                    <a:ext uri="{9D8B030D-6E8A-4147-A177-3AD203B41FA5}">
                      <a16:colId xmlns:a16="http://schemas.microsoft.com/office/drawing/2014/main" val="2239408736"/>
                    </a:ext>
                  </a:extLst>
                </a:gridCol>
                <a:gridCol w="2405668">
                  <a:extLst>
                    <a:ext uri="{9D8B030D-6E8A-4147-A177-3AD203B41FA5}">
                      <a16:colId xmlns:a16="http://schemas.microsoft.com/office/drawing/2014/main" val="424652016"/>
                    </a:ext>
                  </a:extLst>
                </a:gridCol>
                <a:gridCol w="3014290">
                  <a:extLst>
                    <a:ext uri="{9D8B030D-6E8A-4147-A177-3AD203B41FA5}">
                      <a16:colId xmlns:a16="http://schemas.microsoft.com/office/drawing/2014/main" val="2621215278"/>
                    </a:ext>
                  </a:extLst>
                </a:gridCol>
              </a:tblGrid>
              <a:tr h="0">
                <a:tc>
                  <a:txBody>
                    <a:bodyPr/>
                    <a:lstStyle/>
                    <a:p>
                      <a:pPr>
                        <a:buNone/>
                      </a:pPr>
                      <a:r>
                        <a:rPr lang="en-GB" sz="1100" b="1" dirty="0"/>
                        <a:t>Design Summer Year (DSY)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b="1" dirty="0"/>
                        <a:t>Approximate Warming Scenario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b="1" dirty="0"/>
                        <a:t>What it Represents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0675331"/>
                  </a:ext>
                </a:extLst>
              </a:tr>
              <a:tr h="0">
                <a:tc>
                  <a:txBody>
                    <a:bodyPr/>
                    <a:lstStyle/>
                    <a:p>
                      <a:pPr>
                        <a:buNone/>
                      </a:pPr>
                      <a:r>
                        <a:rPr lang="en-GB" sz="1100" b="1"/>
                        <a:t>DSY1</a:t>
                      </a:r>
                      <a:endParaRPr lang="en-GB" sz="11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b="1"/>
                        <a:t>~2°C warming</a:t>
                      </a:r>
                      <a:endParaRPr lang="en-GB" sz="11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dirty="0"/>
                        <a:t>Mild future summer conditions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67048766"/>
                  </a:ext>
                </a:extLst>
              </a:tr>
              <a:tr h="0">
                <a:tc>
                  <a:txBody>
                    <a:bodyPr/>
                    <a:lstStyle/>
                    <a:p>
                      <a:pPr>
                        <a:buNone/>
                      </a:pPr>
                      <a:r>
                        <a:rPr lang="en-GB" sz="1100" b="1"/>
                        <a:t>DSY2</a:t>
                      </a:r>
                      <a:endParaRPr lang="en-GB" sz="11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b="1"/>
                        <a:t>~3°C warming</a:t>
                      </a:r>
                      <a:endParaRPr lang="en-GB" sz="11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a:t>More severe future heat conditions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88760319"/>
                  </a:ext>
                </a:extLst>
              </a:tr>
              <a:tr h="0">
                <a:tc>
                  <a:txBody>
                    <a:bodyPr/>
                    <a:lstStyle/>
                    <a:p>
                      <a:pPr>
                        <a:buNone/>
                      </a:pPr>
                      <a:r>
                        <a:rPr lang="en-GB" sz="1100" b="1"/>
                        <a:t>DSY3</a:t>
                      </a:r>
                      <a:endParaRPr lang="en-GB" sz="11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b="1"/>
                        <a:t>~4°C warming</a:t>
                      </a:r>
                      <a:endParaRPr lang="en-GB" sz="11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100" dirty="0"/>
                        <a:t>Extreme future heatwave conditions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31907415"/>
                  </a:ext>
                </a:extLst>
              </a:tr>
            </a:tbl>
          </a:graphicData>
        </a:graphic>
      </p:graphicFrame>
      <p:sp>
        <p:nvSpPr>
          <p:cNvPr id="34" name="TextBox 33">
            <a:extLst>
              <a:ext uri="{FF2B5EF4-FFF2-40B4-BE49-F238E27FC236}">
                <a16:creationId xmlns:a16="http://schemas.microsoft.com/office/drawing/2014/main" id="{76EC94A2-BA63-BCE6-3CC1-DFB29F4086F4}"/>
              </a:ext>
            </a:extLst>
          </p:cNvPr>
          <p:cNvSpPr txBox="1"/>
          <p:nvPr/>
        </p:nvSpPr>
        <p:spPr>
          <a:xfrm>
            <a:off x="179512" y="3331558"/>
            <a:ext cx="8964488"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Calibri" panose="020F0502020204030204"/>
                <a:ea typeface="+mn-ea"/>
                <a:cs typeface="+mn-cs"/>
              </a:rPr>
              <a:t>The Problem?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Buildings can pass overheating assessments using the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mildest future climate scenario (DSY1)</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More severe future heat conditions are not routinely assessed.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Homes compliant today may still overheat in future decades. </a:t>
            </a:r>
          </a:p>
        </p:txBody>
      </p:sp>
      <p:sp>
        <p:nvSpPr>
          <p:cNvPr id="36" name="TextBox 35">
            <a:extLst>
              <a:ext uri="{FF2B5EF4-FFF2-40B4-BE49-F238E27FC236}">
                <a16:creationId xmlns:a16="http://schemas.microsoft.com/office/drawing/2014/main" id="{90FA19E6-854C-B8DA-D4E9-87B2FA5A2B68}"/>
              </a:ext>
            </a:extLst>
          </p:cNvPr>
          <p:cNvSpPr txBox="1"/>
          <p:nvPr/>
        </p:nvSpPr>
        <p:spPr>
          <a:xfrm>
            <a:off x="179512" y="4911671"/>
            <a:ext cx="7992888"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Calibri" panose="020F0502020204030204"/>
                <a:ea typeface="+mn-ea"/>
                <a:cs typeface="+mn-cs"/>
              </a:rPr>
              <a:t>Recommendation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Future-proof overheating standards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Assess overheating performance against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DSY2 and DSY3</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not only DSY1.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Use benchmarks that reflect hotter summers and more frequent heatwaves.</a:t>
            </a:r>
          </a:p>
        </p:txBody>
      </p:sp>
    </p:spTree>
    <p:extLst>
      <p:ext uri="{BB962C8B-B14F-4D97-AF65-F5344CB8AC3E}">
        <p14:creationId xmlns:p14="http://schemas.microsoft.com/office/powerpoint/2010/main" val="3623704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45608-05D3-C879-8299-A38D64A9DB1D}"/>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1389759D-F09B-748B-0928-5EED7011FA37}"/>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Adapting building regulations and key adaptation gaps  </a:t>
            </a:r>
          </a:p>
        </p:txBody>
      </p:sp>
      <p:sp>
        <p:nvSpPr>
          <p:cNvPr id="3" name="TextBox 2">
            <a:extLst>
              <a:ext uri="{FF2B5EF4-FFF2-40B4-BE49-F238E27FC236}">
                <a16:creationId xmlns:a16="http://schemas.microsoft.com/office/drawing/2014/main" id="{DE434114-8E95-7E8E-5738-496C43D561F3}"/>
              </a:ext>
            </a:extLst>
          </p:cNvPr>
          <p:cNvSpPr txBox="1"/>
          <p:nvPr/>
        </p:nvSpPr>
        <p:spPr>
          <a:xfrm>
            <a:off x="179510" y="764704"/>
            <a:ext cx="8784977" cy="57708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rPr>
              <a:t>Gap 5: Weak oversight and the Overheating Performance Gap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Overheating measures are sometimes designed but not always delivered</a:t>
            </a:r>
            <a:r>
              <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Based on the discussion, even when overheating mitigation strategies are incorporated during the design stage on paper, they are often not implemented on site by builders.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Unlike energy performance, post-construction verification and overheating compliance is rarely monitored or enforced by building control. </a:t>
            </a:r>
            <a:endPar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dirty="0">
                <a:ln>
                  <a:noFill/>
                </a:ln>
                <a:solidFill>
                  <a:srgbClr val="C00000"/>
                </a:solidFill>
                <a:effectLst/>
                <a:uLnTx/>
                <a:uFillTx/>
                <a:latin typeface="Calibri" panose="020F0502020204030204"/>
                <a:ea typeface="+mn-ea"/>
                <a:cs typeface="+mn-cs"/>
              </a:rPr>
              <a:t>Recommendation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Strengthen enforcement and post-construction verification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Require building control teams to conduct post-construction checks of overheating mitigation measures.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Introduce mandatory performance testing.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Include overheating indicators within EPCs or equivalent building performance assessments.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Monitor overheating outcomes in occupied homes alongside energy performance.</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dirty="0">
              <a:ln>
                <a:noFill/>
              </a:ln>
              <a:solidFill>
                <a:prstClr val="black"/>
              </a:solidFill>
              <a:effectLst/>
              <a:uLnTx/>
              <a:uFillTx/>
              <a:latin typeface="Arial" panose="020B0604020202020204" pitchFamily="34" charset="0"/>
              <a:ea typeface="+mn-ea"/>
              <a:cs typeface="Times New Roman" panose="02020603050405020304" pitchFamily="18" charset="0"/>
            </a:endParaRPr>
          </a:p>
        </p:txBody>
      </p:sp>
    </p:spTree>
    <p:extLst>
      <p:ext uri="{BB962C8B-B14F-4D97-AF65-F5344CB8AC3E}">
        <p14:creationId xmlns:p14="http://schemas.microsoft.com/office/powerpoint/2010/main" val="27806883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C2C1A98-E2F3-401C-A539-0AEE83543426}"/>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Actions housing providers can take now</a:t>
            </a:r>
          </a:p>
        </p:txBody>
      </p:sp>
      <p:pic>
        <p:nvPicPr>
          <p:cNvPr id="9" name="Picture 8" descr="A close-up of a logo&#10;&#10;Description automatically generated">
            <a:extLst>
              <a:ext uri="{FF2B5EF4-FFF2-40B4-BE49-F238E27FC236}">
                <a16:creationId xmlns:a16="http://schemas.microsoft.com/office/drawing/2014/main" id="{0B208658-DEF2-D1DE-2386-D3746990069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4670" y="5805264"/>
            <a:ext cx="2015969" cy="950443"/>
          </a:xfrm>
          <a:prstGeom prst="rect">
            <a:avLst/>
          </a:prstGeom>
        </p:spPr>
      </p:pic>
      <p:sp>
        <p:nvSpPr>
          <p:cNvPr id="10" name="Rectangle 3">
            <a:extLst>
              <a:ext uri="{FF2B5EF4-FFF2-40B4-BE49-F238E27FC236}">
                <a16:creationId xmlns:a16="http://schemas.microsoft.com/office/drawing/2014/main" id="{ECFD28D9-EA8D-F21B-D231-3FD3E09C5200}"/>
              </a:ext>
            </a:extLst>
          </p:cNvPr>
          <p:cNvSpPr>
            <a:spLocks noChangeArrowheads="1"/>
          </p:cNvSpPr>
          <p:nvPr/>
        </p:nvSpPr>
        <p:spPr bwMode="auto">
          <a:xfrm>
            <a:off x="179512" y="918489"/>
            <a:ext cx="8712968" cy="4992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rPr>
              <a:t>New developments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Design for future climates, not today's climate</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Consider overheating at the pre-planning stage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Optimise building orientation and </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reduce heat gain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Incorporate external shading and passive cooling measures to </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reduce heat gain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Assess performance against future climate scenarios (DSY2 and DSY3)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Integrate overheating, energy efficiency and ventilation strategies together.</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Existing Housing Stock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Reduce heat gain in current homes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Identify high-risk buildings and vulnerable residents,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Prioritise retrofit measures such as external shading,</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Improve ventilation and night-cooling strategies,</a:t>
            </a:r>
          </a:p>
        </p:txBody>
      </p:sp>
    </p:spTree>
    <p:extLst>
      <p:ext uri="{BB962C8B-B14F-4D97-AF65-F5344CB8AC3E}">
        <p14:creationId xmlns:p14="http://schemas.microsoft.com/office/powerpoint/2010/main" val="2635784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8CE3A0-8B3F-A592-DBDC-29EFED32D6F6}"/>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A6BC7135-414B-F0C7-BB9F-1B9F59B063CD}"/>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Actions housing providers can take now</a:t>
            </a:r>
          </a:p>
        </p:txBody>
      </p:sp>
      <p:pic>
        <p:nvPicPr>
          <p:cNvPr id="9" name="Picture 8" descr="A close-up of a logo&#10;&#10;Description automatically generated">
            <a:extLst>
              <a:ext uri="{FF2B5EF4-FFF2-40B4-BE49-F238E27FC236}">
                <a16:creationId xmlns:a16="http://schemas.microsoft.com/office/drawing/2014/main" id="{56E5BCB5-A57D-2D2E-88B3-84A9554C7D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4670" y="5805264"/>
            <a:ext cx="2015969" cy="950443"/>
          </a:xfrm>
          <a:prstGeom prst="rect">
            <a:avLst/>
          </a:prstGeom>
        </p:spPr>
      </p:pic>
      <p:sp>
        <p:nvSpPr>
          <p:cNvPr id="10" name="Rectangle 3">
            <a:extLst>
              <a:ext uri="{FF2B5EF4-FFF2-40B4-BE49-F238E27FC236}">
                <a16:creationId xmlns:a16="http://schemas.microsoft.com/office/drawing/2014/main" id="{B263720F-5A47-5BEB-7F3F-1BC9D65C0113}"/>
              </a:ext>
            </a:extLst>
          </p:cNvPr>
          <p:cNvSpPr>
            <a:spLocks noChangeArrowheads="1"/>
          </p:cNvSpPr>
          <p:nvPr/>
        </p:nvSpPr>
        <p:spPr bwMode="auto">
          <a:xfrm>
            <a:off x="407495" y="374467"/>
            <a:ext cx="8393144" cy="4732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Reducing overheating requires two complementary approaches: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Adapt our buildings</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to reduce heat exposure.</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Adapt our behaviour</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through effective heat-risk communication.</a:t>
            </a:r>
          </a:p>
          <a:p>
            <a:pPr marL="0" marR="0" lvl="0" indent="0" algn="l" defTabSz="914400" rtl="0" eaLnBrk="1" fontAlgn="auto" latinLnBrk="0" hangingPunct="1">
              <a:lnSpc>
                <a:spcPct val="200000"/>
              </a:lnSpc>
              <a:spcBef>
                <a:spcPts val="0"/>
              </a:spcBef>
              <a:spcAft>
                <a:spcPts val="0"/>
              </a:spcAft>
              <a:buClrTx/>
              <a:buSzTx/>
              <a:buFontTx/>
              <a:buNone/>
              <a:tabLst/>
              <a:defRPr/>
            </a:pPr>
            <a:endParaRPr kumimoji="0" lang="en-GB" sz="1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2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Building resilience to extreme heat requires </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both better buildings and better communication</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Neither building adaptation nor Heat-Health Alerts alone is sufficient.</a:t>
            </a:r>
          </a:p>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0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E61F7B-ABA6-E504-A1EB-601D1C98B56F}"/>
              </a:ext>
            </a:extLst>
          </p:cNvPr>
          <p:cNvSpPr>
            <a:spLocks noGrp="1"/>
          </p:cNvSpPr>
          <p:nvPr>
            <p:ph idx="1"/>
          </p:nvPr>
        </p:nvSpPr>
        <p:spPr>
          <a:xfrm>
            <a:off x="179512" y="590312"/>
            <a:ext cx="8784976" cy="6439088"/>
          </a:xfrm>
        </p:spPr>
        <p:txBody>
          <a:bodyPr>
            <a:normAutofit fontScale="55000" lnSpcReduction="20000"/>
          </a:bodyPr>
          <a:lstStyle/>
          <a:p>
            <a:pPr marL="0" indent="0">
              <a:buNone/>
            </a:pPr>
            <a:r>
              <a:rPr lang="en-GB" b="1" u="sng" dirty="0"/>
              <a:t>2026</a:t>
            </a:r>
            <a:endParaRPr lang="en-GB" dirty="0"/>
          </a:p>
          <a:p>
            <a:pPr lvl="0"/>
            <a:r>
              <a:rPr lang="en-GB" dirty="0"/>
              <a:t>The telegraph: Britain is sweltering, so why does Ed Miliband want to keep air con on ice? </a:t>
            </a:r>
            <a:r>
              <a:rPr lang="en-GB" u="sng" dirty="0">
                <a:hlinkClick r:id="rId2"/>
              </a:rPr>
              <a:t>Britain is getting hotter every year – but Ed Miliband is slowing air con installation</a:t>
            </a:r>
            <a:endParaRPr lang="en-GB" dirty="0"/>
          </a:p>
          <a:p>
            <a:pPr lvl="0"/>
            <a:r>
              <a:rPr lang="en-GB" dirty="0"/>
              <a:t>The Guardian: Record-breaking heat expected in parts of UK this week, says Met Office. </a:t>
            </a:r>
            <a:r>
              <a:rPr lang="en-GB" u="sng" dirty="0">
                <a:hlinkClick r:id="rId3"/>
              </a:rPr>
              <a:t>Record-breaking heat expected in parts of UK this week, says Met Office | UK weather | The Guardian</a:t>
            </a:r>
            <a:endParaRPr lang="en-GB" dirty="0"/>
          </a:p>
          <a:p>
            <a:pPr lvl="0"/>
            <a:r>
              <a:rPr lang="en-GB" dirty="0"/>
              <a:t>The conversation: Overnight trains: why sleeping all the way to your holiday destination is a growing (and green) option. </a:t>
            </a:r>
            <a:r>
              <a:rPr lang="en-GB" u="sng" dirty="0">
                <a:hlinkClick r:id="rId4"/>
              </a:rPr>
              <a:t>Overnight trains: why sleeping all the way to your holiday destination is a growing (and green) option</a:t>
            </a:r>
            <a:endParaRPr lang="en-GB" dirty="0"/>
          </a:p>
          <a:p>
            <a:pPr lvl="0"/>
            <a:r>
              <a:rPr lang="en-GB" dirty="0"/>
              <a:t>The Independent: How to keep your house cool without air conditioning during a heatwave, </a:t>
            </a:r>
            <a:r>
              <a:rPr lang="en-GB" u="sng" dirty="0">
                <a:hlinkClick r:id="rId5"/>
              </a:rPr>
              <a:t>How to keep your house cool without air conditioning during a heatwave | The Independent</a:t>
            </a:r>
            <a:endParaRPr lang="en-GB" dirty="0"/>
          </a:p>
          <a:p>
            <a:pPr lvl="0"/>
            <a:r>
              <a:rPr lang="en-GB" dirty="0"/>
              <a:t>The Conversation: Coolcations: why people are heading away from the sun this summer,</a:t>
            </a:r>
            <a:r>
              <a:rPr lang="en-GB" b="1" dirty="0"/>
              <a:t> </a:t>
            </a:r>
            <a:r>
              <a:rPr lang="en-GB" u="sng" dirty="0">
                <a:hlinkClick r:id="rId6"/>
              </a:rPr>
              <a:t>https://theconversation.com/coolcations-why-people-are-heading-away-from-the-sun-this-summer-281452</a:t>
            </a:r>
            <a:endParaRPr lang="en-GB" dirty="0"/>
          </a:p>
          <a:p>
            <a:pPr lvl="0"/>
            <a:r>
              <a:rPr lang="en-GB" dirty="0"/>
              <a:t>Witness expert to the London Assembly debate on overheating: https://www.uel.ac.uk/about-uel/news/2026/march/uel-expert-joins-london-assembly-debate-overheating</a:t>
            </a:r>
          </a:p>
          <a:p>
            <a:pPr lvl="0"/>
            <a:r>
              <a:rPr lang="en-GB" dirty="0">
                <a:hlinkClick r:id="rId7" tooltip="https://medicalxpress.com/news/2026-04-deaths.html"/>
              </a:rPr>
              <a:t>Medical Xpress</a:t>
            </a:r>
            <a:r>
              <a:rPr lang="en-GB" dirty="0">
                <a:hlinkClick r:id="rId8" tooltip="https://scienmag.com/new-uk-study-explains-heat-related-deaths-during-low-level-alerts/"/>
              </a:rPr>
              <a:t>:</a:t>
            </a:r>
            <a:r>
              <a:rPr lang="en-GB" dirty="0"/>
              <a:t> </a:t>
            </a:r>
            <a:r>
              <a:rPr lang="en-GB" dirty="0">
                <a:hlinkClick r:id="rId7"/>
              </a:rPr>
              <a:t>Why heat deaths occur during low-level alerts, new study</a:t>
            </a:r>
            <a:r>
              <a:rPr lang="en-GB" dirty="0"/>
              <a:t>. </a:t>
            </a:r>
            <a:r>
              <a:rPr lang="en-GB" u="sng" dirty="0">
                <a:hlinkClick r:id="rId7"/>
              </a:rPr>
              <a:t>https://medicalxpress.com/news/2026-04-deaths.html</a:t>
            </a:r>
            <a:endParaRPr lang="en-GB" dirty="0"/>
          </a:p>
          <a:p>
            <a:pPr lvl="0"/>
            <a:r>
              <a:rPr lang="en-GB" dirty="0"/>
              <a:t>BBC Radio London Eddie Nestor Show (26.5.26) </a:t>
            </a:r>
            <a:r>
              <a:rPr lang="en-GB" u="sng" dirty="0">
                <a:hlinkClick r:id="rId9" tooltip="https://www.bbc.co.uk/sounds/play/m002whkm"/>
              </a:rPr>
              <a:t>Eddie Nestor - 26/05/2026 - BBC Sounds</a:t>
            </a:r>
            <a:r>
              <a:rPr lang="en-GB" dirty="0"/>
              <a:t> (39:20)</a:t>
            </a:r>
          </a:p>
          <a:p>
            <a:pPr lvl="0"/>
            <a:r>
              <a:rPr lang="en-GB" dirty="0"/>
              <a:t>BBC Radio Berkshire</a:t>
            </a:r>
            <a:r>
              <a:rPr lang="en-GB" b="1" dirty="0"/>
              <a:t> </a:t>
            </a:r>
            <a:r>
              <a:rPr lang="en-GB" dirty="0"/>
              <a:t>(26.5.26).</a:t>
            </a:r>
          </a:p>
          <a:p>
            <a:pPr marL="0" indent="0">
              <a:buNone/>
            </a:pPr>
            <a:r>
              <a:rPr lang="en-GB" b="1" u="sng" dirty="0"/>
              <a:t>2025:</a:t>
            </a:r>
            <a:endParaRPr lang="en-GB" dirty="0"/>
          </a:p>
          <a:p>
            <a:pPr lvl="0"/>
            <a:r>
              <a:rPr lang="en-GB" dirty="0"/>
              <a:t>The Guardian (Featured in a Guardian article, </a:t>
            </a:r>
            <a:r>
              <a:rPr lang="en-GB" u="sng" dirty="0">
                <a:hlinkClick r:id="rId10"/>
              </a:rPr>
              <a:t>https://www.theguardian.com/environment/2025/apr/16/uk-homes-overheating-soars-study</a:t>
            </a:r>
            <a:endParaRPr lang="en-GB" dirty="0"/>
          </a:p>
          <a:p>
            <a:pPr lvl="0"/>
            <a:r>
              <a:rPr lang="en-GB" dirty="0"/>
              <a:t>BBC News (including BBC One Interview:) https://www.bbc.co.uk/news/articles/cj0yzv0r3l9o</a:t>
            </a:r>
          </a:p>
          <a:p>
            <a:pPr lvl="0"/>
            <a:r>
              <a:rPr lang="en-GB" dirty="0"/>
              <a:t>BBC Radio London: Live interview about the impact of heat on health and sleep</a:t>
            </a:r>
          </a:p>
          <a:p>
            <a:pPr lvl="0"/>
            <a:r>
              <a:rPr lang="en-GB" dirty="0"/>
              <a:t>ITV News article: </a:t>
            </a:r>
            <a:r>
              <a:rPr lang="en-GB" u="sng" dirty="0">
                <a:hlinkClick r:id="rId11"/>
              </a:rPr>
              <a:t>https://www.itv.com/news/2025-07-01/sweet-dreams-how-to-beat-the-heat-as-parts-of-england-face-tropical-night</a:t>
            </a:r>
            <a:endParaRPr lang="en-GB" dirty="0"/>
          </a:p>
          <a:p>
            <a:pPr lvl="0"/>
            <a:r>
              <a:rPr lang="en-GB" dirty="0"/>
              <a:t>The Independent: </a:t>
            </a:r>
            <a:r>
              <a:rPr lang="en-GB" u="sng" dirty="0">
                <a:hlinkClick r:id="rId12"/>
              </a:rPr>
              <a:t>How to keep your house cool without turning the AC on</a:t>
            </a:r>
            <a:r>
              <a:rPr lang="en-GB" dirty="0"/>
              <a:t> </a:t>
            </a:r>
          </a:p>
          <a:p>
            <a:pPr lvl="0"/>
            <a:r>
              <a:rPr lang="en-GB" dirty="0"/>
              <a:t>iNews-</a:t>
            </a:r>
            <a:r>
              <a:rPr lang="en-GB" dirty="0" err="1"/>
              <a:t>ipaper</a:t>
            </a:r>
            <a:r>
              <a:rPr lang="en-GB" dirty="0"/>
              <a:t> (Featured in 2 </a:t>
            </a:r>
            <a:r>
              <a:rPr lang="en-GB" dirty="0" err="1"/>
              <a:t>iPaper</a:t>
            </a:r>
            <a:r>
              <a:rPr lang="en-GB" dirty="0"/>
              <a:t> News article: </a:t>
            </a:r>
            <a:r>
              <a:rPr lang="en-GB" u="sng" dirty="0">
                <a:hlinkClick r:id="rId13"/>
              </a:rPr>
              <a:t>Americans, this is what you don’t understand about a British heatwave</a:t>
            </a:r>
            <a:r>
              <a:rPr lang="en-GB" dirty="0"/>
              <a:t> </a:t>
            </a:r>
          </a:p>
          <a:p>
            <a:pPr lvl="0"/>
            <a:r>
              <a:rPr lang="en-GB" dirty="0"/>
              <a:t>iNews: </a:t>
            </a:r>
            <a:r>
              <a:rPr lang="en-GB" u="sng" dirty="0">
                <a:hlinkClick r:id="rId14"/>
              </a:rPr>
              <a:t>https://inews.co.uk/inews-lifestyle/newbuild-cosy-winter-hellishly-hot-summer-3782844</a:t>
            </a:r>
            <a:endParaRPr lang="en-GB" dirty="0"/>
          </a:p>
          <a:p>
            <a:pPr lvl="0"/>
            <a:r>
              <a:rPr lang="en-GB" dirty="0"/>
              <a:t>ARTE (international broadcast media)</a:t>
            </a:r>
          </a:p>
          <a:p>
            <a:pPr lvl="0"/>
            <a:r>
              <a:rPr lang="en-GB" dirty="0"/>
              <a:t>Housing Digital: </a:t>
            </a:r>
            <a:r>
              <a:rPr lang="en-GB" u="sng" dirty="0">
                <a:hlinkClick r:id="rId15"/>
              </a:rPr>
              <a:t>https://housingdigital.co.uk/from-winter-chills-to-summer-heat-homes-are-turning-deadly/</a:t>
            </a:r>
            <a:r>
              <a:rPr lang="en-GB" dirty="0"/>
              <a:t> </a:t>
            </a:r>
          </a:p>
          <a:p>
            <a:pPr lvl="0"/>
            <a:r>
              <a:rPr lang="en-GB" dirty="0"/>
              <a:t>The Conversation: </a:t>
            </a:r>
            <a:r>
              <a:rPr lang="en-GB" u="sng" dirty="0">
                <a:hlinkClick r:id="rId16"/>
              </a:rPr>
              <a:t>https://theconversation.com/how-britain-can-beat-the-heat-without-becoming-addicted-to-air-conditioning-263017</a:t>
            </a:r>
            <a:endParaRPr lang="en-GB" dirty="0"/>
          </a:p>
          <a:p>
            <a:r>
              <a:rPr lang="fr-FR" dirty="0"/>
              <a:t>RAC Magazine:https://www.racplus.com/news/overheating-study-shows-rapid-rise-in-demand-for-ac-25-04-2025/</a:t>
            </a:r>
            <a:endParaRPr lang="en-GB" dirty="0"/>
          </a:p>
        </p:txBody>
      </p:sp>
      <p:sp>
        <p:nvSpPr>
          <p:cNvPr id="4" name="Rectangle 3">
            <a:extLst>
              <a:ext uri="{FF2B5EF4-FFF2-40B4-BE49-F238E27FC236}">
                <a16:creationId xmlns:a16="http://schemas.microsoft.com/office/drawing/2014/main" id="{2E2E0DA8-9A85-467E-CC61-59BFFF417EB4}"/>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prstClr val="white"/>
                </a:solidFill>
                <a:effectLst/>
                <a:uLnTx/>
                <a:uFillTx/>
                <a:latin typeface="Calibri" panose="020F0502020204030204"/>
                <a:ea typeface="+mn-ea"/>
                <a:cs typeface="+mn-cs"/>
              </a:rPr>
              <a:t> Media engagement (SELECTED)</a:t>
            </a: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6509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B5EBF-01AF-56D7-D8D5-78CD5FABC285}"/>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967A53A8-26DD-55AF-8E42-4DC39BB0A787}"/>
              </a:ext>
            </a:extLst>
          </p:cNvPr>
          <p:cNvSpPr/>
          <p:nvPr/>
        </p:nvSpPr>
        <p:spPr>
          <a:xfrm>
            <a:off x="0" y="-53956"/>
            <a:ext cx="9143999" cy="62068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3663" marR="0" lvl="0" indent="0" algn="just"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descr="A close-up of a logo&#10;&#10;Description automatically generated">
            <a:extLst>
              <a:ext uri="{FF2B5EF4-FFF2-40B4-BE49-F238E27FC236}">
                <a16:creationId xmlns:a16="http://schemas.microsoft.com/office/drawing/2014/main" id="{040D4382-0969-0EED-1F3B-9645E62074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42875" y="6021288"/>
            <a:ext cx="1557764" cy="734419"/>
          </a:xfrm>
          <a:prstGeom prst="rect">
            <a:avLst/>
          </a:prstGeom>
        </p:spPr>
      </p:pic>
      <p:sp>
        <p:nvSpPr>
          <p:cNvPr id="10" name="Rectangle 3">
            <a:extLst>
              <a:ext uri="{FF2B5EF4-FFF2-40B4-BE49-F238E27FC236}">
                <a16:creationId xmlns:a16="http://schemas.microsoft.com/office/drawing/2014/main" id="{C91E7AC4-1DD1-4726-EDD3-AB07F5BBA51F}"/>
              </a:ext>
            </a:extLst>
          </p:cNvPr>
          <p:cNvSpPr>
            <a:spLocks noChangeArrowheads="1"/>
          </p:cNvSpPr>
          <p:nvPr/>
        </p:nvSpPr>
        <p:spPr bwMode="auto">
          <a:xfrm>
            <a:off x="179512" y="-64551"/>
            <a:ext cx="8352928" cy="59061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p>
          <a:p>
            <a:pPr marL="0" marR="0" lvl="0" indent="0" algn="l" defTabSz="914400" rtl="0" eaLnBrk="0" fontAlgn="base" latinLnBrk="0" hangingPunct="0">
              <a:lnSpc>
                <a:spcPct val="2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200000"/>
              </a:lnSpc>
              <a:spcBef>
                <a:spcPct val="0"/>
              </a:spcBef>
              <a:spcAft>
                <a:spcPct val="0"/>
              </a:spcAft>
              <a:buClrTx/>
              <a:buSzTx/>
              <a:buFontTx/>
              <a:buNone/>
              <a:tabLst/>
              <a:defRPr/>
            </a:pPr>
            <a:r>
              <a:rPr kumimoji="0" lang="en-GB" sz="4000" b="1" i="0" u="none" strike="noStrike" kern="1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rPr>
              <a:t>Thank you!</a:t>
            </a:r>
          </a:p>
          <a:p>
            <a:pPr marL="0" marR="0" lvl="0" indent="0" algn="ctr" defTabSz="914400" rtl="0" eaLnBrk="0" fontAlgn="base" latinLnBrk="0" hangingPunct="0">
              <a:lnSpc>
                <a:spcPct val="200000"/>
              </a:lnSpc>
              <a:spcBef>
                <a:spcPct val="0"/>
              </a:spcBef>
              <a:spcAft>
                <a:spcPct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Questions, or comments?</a:t>
            </a:r>
          </a:p>
          <a:p>
            <a:pPr marL="0" marR="0" lvl="0" indent="0" algn="ctr" defTabSz="914400" rtl="0" eaLnBrk="0" fontAlgn="base" latinLnBrk="0" hangingPunct="0">
              <a:lnSpc>
                <a:spcPct val="200000"/>
              </a:lnSpc>
              <a:spcBef>
                <a:spcPct val="0"/>
              </a:spcBef>
              <a:spcAft>
                <a:spcPct val="0"/>
              </a:spcAft>
              <a:buClrTx/>
              <a:buSzTx/>
              <a:buFontTx/>
              <a:buNone/>
              <a:tabLst/>
              <a:defRPr/>
            </a:pPr>
            <a:endParaRPr kumimoji="0" lang="en-GB" sz="3200" b="1" i="0" u="none" strike="noStrike" kern="1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endParaRPr>
          </a:p>
          <a:p>
            <a:pPr marL="0" marR="0" lvl="0" indent="0" algn="ctr" defTabSz="914400" rtl="0" eaLnBrk="0" fontAlgn="base" latinLnBrk="0" hangingPunct="0">
              <a:lnSpc>
                <a:spcPct val="200000"/>
              </a:lnSpc>
              <a:spcBef>
                <a:spcPct val="0"/>
              </a:spcBef>
              <a:spcAft>
                <a:spcPct val="0"/>
              </a:spcAft>
              <a:buClrTx/>
              <a:buSzTx/>
              <a:buFontTx/>
              <a:buNone/>
              <a:tabLst/>
              <a:defRPr/>
            </a:pPr>
            <a:endParaRPr kumimoji="0" lang="en-GB" sz="3200" b="1" i="0" u="none" strike="noStrike" kern="1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endParaRPr>
          </a:p>
          <a:p>
            <a:pPr marL="0" marR="0" lvl="0" indent="0" algn="ctr" defTabSz="914400" rtl="0" eaLnBrk="0" fontAlgn="base" latinLnBrk="0" hangingPunct="0">
              <a:lnSpc>
                <a:spcPct val="200000"/>
              </a:lnSpc>
              <a:spcBef>
                <a:spcPct val="0"/>
              </a:spcBef>
              <a:spcAft>
                <a:spcPct val="0"/>
              </a:spcAft>
              <a:buClrTx/>
              <a:buSzTx/>
              <a:buFontTx/>
              <a:buNone/>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Email address: Mkhosravi@uel.ac.uk</a:t>
            </a:r>
          </a:p>
        </p:txBody>
      </p:sp>
    </p:spTree>
    <p:extLst>
      <p:ext uri="{BB962C8B-B14F-4D97-AF65-F5344CB8AC3E}">
        <p14:creationId xmlns:p14="http://schemas.microsoft.com/office/powerpoint/2010/main" val="3835693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5806440"/>
            <a:ext cx="9144000" cy="1051560"/>
          </a:xfrm>
          <a:prstGeom prst="rect">
            <a:avLst/>
          </a:prstGeom>
          <a:solidFill>
            <a:srgbClr val="E6007E"/>
          </a:solidFill>
          <a:ln/>
        </p:spPr>
        <p:txBody>
          <a:bodyPr/>
          <a:lstStyle/>
          <a:p>
            <a:endParaRPr lang="en-GB"/>
          </a:p>
        </p:txBody>
      </p:sp>
      <p:sp>
        <p:nvSpPr>
          <p:cNvPr id="3" name="Shape 1"/>
          <p:cNvSpPr/>
          <p:nvPr/>
        </p:nvSpPr>
        <p:spPr>
          <a:xfrm>
            <a:off x="6903720" y="411480"/>
            <a:ext cx="1783080" cy="1143000"/>
          </a:xfrm>
          <a:prstGeom prst="roundRect">
            <a:avLst>
              <a:gd name="adj" fmla="val 6400"/>
            </a:avLst>
          </a:prstGeom>
          <a:solidFill>
            <a:srgbClr val="FFFFFF"/>
          </a:solidFill>
          <a:ln/>
          <a:effectLst>
            <a:outerShdw blurRad="88900" dist="38100" dir="5400000" algn="bl" rotWithShape="0">
              <a:srgbClr val="000000">
                <a:alpha val="13000"/>
              </a:srgbClr>
            </a:outerShdw>
          </a:effectLst>
        </p:spPr>
        <p:txBody>
          <a:bodyPr/>
          <a:lstStyle/>
          <a:p>
            <a:endParaRPr lang="en-GB"/>
          </a:p>
        </p:txBody>
      </p:sp>
      <p:pic>
        <p:nvPicPr>
          <p:cNvPr id="4" name="Image 0" descr="assets/nhmf.jpeg"/>
          <p:cNvPicPr>
            <a:picLocks noChangeAspect="1"/>
          </p:cNvPicPr>
          <p:nvPr/>
        </p:nvPicPr>
        <p:blipFill>
          <a:blip r:embed="rId3"/>
          <a:srcRect/>
          <a:stretch/>
        </p:blipFill>
        <p:spPr>
          <a:xfrm>
            <a:off x="7452360" y="548640"/>
            <a:ext cx="731520" cy="868680"/>
          </a:xfrm>
          <a:prstGeom prst="rect">
            <a:avLst/>
          </a:prstGeom>
        </p:spPr>
      </p:pic>
      <p:sp>
        <p:nvSpPr>
          <p:cNvPr id="5" name="Shape 2"/>
          <p:cNvSpPr/>
          <p:nvPr/>
        </p:nvSpPr>
        <p:spPr>
          <a:xfrm>
            <a:off x="777240" y="1920240"/>
            <a:ext cx="1371600" cy="1371600"/>
          </a:xfrm>
          <a:prstGeom prst="ellipse">
            <a:avLst/>
          </a:prstGeom>
          <a:solidFill>
            <a:srgbClr val="E6007E"/>
          </a:solidFill>
          <a:ln/>
        </p:spPr>
        <p:txBody>
          <a:bodyPr/>
          <a:lstStyle/>
          <a:p>
            <a:endParaRPr lang="en-GB"/>
          </a:p>
        </p:txBody>
      </p:sp>
      <p:pic>
        <p:nvPicPr>
          <p:cNvPr id="6" name="Image 1" descr="preencoded.png"/>
          <p:cNvPicPr>
            <a:picLocks noChangeAspect="1"/>
          </p:cNvPicPr>
          <p:nvPr/>
        </p:nvPicPr>
        <p:blipFill>
          <a:blip r:embed="rId4"/>
          <a:stretch>
            <a:fillRect/>
          </a:stretch>
        </p:blipFill>
        <p:spPr>
          <a:xfrm>
            <a:off x="1115568" y="2258568"/>
            <a:ext cx="694944" cy="694944"/>
          </a:xfrm>
          <a:prstGeom prst="rect">
            <a:avLst/>
          </a:prstGeom>
        </p:spPr>
      </p:pic>
      <p:sp>
        <p:nvSpPr>
          <p:cNvPr id="7" name="Text 3"/>
          <p:cNvSpPr/>
          <p:nvPr/>
        </p:nvSpPr>
        <p:spPr>
          <a:xfrm>
            <a:off x="2468880" y="1965960"/>
            <a:ext cx="6035040" cy="777240"/>
          </a:xfrm>
          <a:prstGeom prst="rect">
            <a:avLst/>
          </a:prstGeom>
          <a:noFill/>
          <a:ln/>
        </p:spPr>
        <p:txBody>
          <a:bodyPr wrap="square" lIns="0" tIns="0" rIns="0" bIns="0" rtlCol="0" anchor="ctr"/>
          <a:lstStyle/>
          <a:p>
            <a:pPr marL="0" indent="0">
              <a:buNone/>
            </a:pPr>
            <a:r>
              <a:rPr lang="en-US" sz="3400" b="1">
                <a:solidFill>
                  <a:srgbClr val="FFFFFF"/>
                </a:solidFill>
                <a:latin typeface="Calibri" pitchFamily="34" charset="0"/>
                <a:ea typeface="Calibri" pitchFamily="34" charset="-122"/>
                <a:cs typeface="Calibri" pitchFamily="34" charset="-120"/>
              </a:rPr>
              <a:t>Comfort + Refreshments Break</a:t>
            </a:r>
            <a:endParaRPr lang="en-US" sz="3400"/>
          </a:p>
        </p:txBody>
      </p:sp>
      <p:sp>
        <p:nvSpPr>
          <p:cNvPr id="8" name="Text 4"/>
          <p:cNvSpPr/>
          <p:nvPr/>
        </p:nvSpPr>
        <p:spPr>
          <a:xfrm>
            <a:off x="2468880" y="2788920"/>
            <a:ext cx="6035040" cy="457200"/>
          </a:xfrm>
          <a:prstGeom prst="rect">
            <a:avLst/>
          </a:prstGeom>
          <a:noFill/>
          <a:ln/>
        </p:spPr>
        <p:txBody>
          <a:bodyPr wrap="square" lIns="0" tIns="0" rIns="0" bIns="0" rtlCol="0" anchor="ctr"/>
          <a:lstStyle/>
          <a:p>
            <a:pPr marL="0" indent="0">
              <a:buNone/>
            </a:pPr>
            <a:r>
              <a:rPr lang="en-US" sz="2800" i="1">
                <a:solidFill>
                  <a:schemeClr val="bg1">
                    <a:lumMod val="50000"/>
                  </a:schemeClr>
                </a:solidFill>
                <a:latin typeface="Calibri" pitchFamily="34" charset="0"/>
                <a:ea typeface="Calibri" pitchFamily="34" charset="-122"/>
                <a:cs typeface="Calibri" pitchFamily="34" charset="-120"/>
              </a:rPr>
              <a:t>Tea, coffee &amp; a chance to network</a:t>
            </a:r>
            <a:endParaRPr lang="en-US" sz="2800">
              <a:solidFill>
                <a:schemeClr val="bg1">
                  <a:lumMod val="50000"/>
                </a:schemeClr>
              </a:solidFill>
            </a:endParaRPr>
          </a:p>
        </p:txBody>
      </p:sp>
      <p:sp>
        <p:nvSpPr>
          <p:cNvPr id="9" name="Shape 5"/>
          <p:cNvSpPr/>
          <p:nvPr/>
        </p:nvSpPr>
        <p:spPr>
          <a:xfrm>
            <a:off x="2468880" y="3611880"/>
            <a:ext cx="2926080" cy="777240"/>
          </a:xfrm>
          <a:prstGeom prst="roundRect">
            <a:avLst>
              <a:gd name="adj" fmla="val 14118"/>
            </a:avLst>
          </a:prstGeom>
          <a:solidFill>
            <a:srgbClr val="FFFFFF"/>
          </a:solidFill>
          <a:ln/>
          <a:effectLst>
            <a:outerShdw blurRad="88900" dist="38100" dir="5400000" algn="bl" rotWithShape="0">
              <a:srgbClr val="000000">
                <a:alpha val="13000"/>
              </a:srgbClr>
            </a:outerShdw>
          </a:effectLst>
        </p:spPr>
        <p:txBody>
          <a:bodyPr/>
          <a:lstStyle/>
          <a:p>
            <a:endParaRPr lang="en-GB"/>
          </a:p>
        </p:txBody>
      </p:sp>
      <p:sp>
        <p:nvSpPr>
          <p:cNvPr id="10" name="Text 6"/>
          <p:cNvSpPr/>
          <p:nvPr/>
        </p:nvSpPr>
        <p:spPr>
          <a:xfrm>
            <a:off x="2762865" y="3611880"/>
            <a:ext cx="2926081" cy="777240"/>
          </a:xfrm>
          <a:prstGeom prst="rect">
            <a:avLst/>
          </a:prstGeom>
          <a:noFill/>
          <a:ln/>
        </p:spPr>
        <p:txBody>
          <a:bodyPr wrap="square" lIns="0" tIns="0" rIns="0" bIns="0" rtlCol="0" anchor="ctr"/>
          <a:lstStyle/>
          <a:p>
            <a:pPr marL="0" indent="0" algn="ctr">
              <a:buNone/>
            </a:pPr>
            <a:r>
              <a:rPr lang="en-US" sz="2600" b="1" dirty="0">
                <a:solidFill>
                  <a:srgbClr val="E6007E"/>
                </a:solidFill>
                <a:latin typeface="Calibri" pitchFamily="34" charset="0"/>
                <a:ea typeface="Calibri" pitchFamily="34" charset="-122"/>
                <a:cs typeface="Calibri" pitchFamily="34" charset="-120"/>
              </a:rPr>
              <a:t>10.40 – 10.55</a:t>
            </a:r>
            <a:endParaRPr lang="en-US" sz="2600" dirty="0"/>
          </a:p>
        </p:txBody>
      </p:sp>
    </p:spTree>
    <p:extLst>
      <p:ext uri="{BB962C8B-B14F-4D97-AF65-F5344CB8AC3E}">
        <p14:creationId xmlns:p14="http://schemas.microsoft.com/office/powerpoint/2010/main" val="1275044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3" name="Text 0"/>
          <p:cNvSpPr/>
          <p:nvPr/>
        </p:nvSpPr>
        <p:spPr>
          <a:xfrm>
            <a:off x="534924" y="1371600"/>
            <a:ext cx="6172200" cy="342900"/>
          </a:xfrm>
          <a:prstGeom prst="rect">
            <a:avLst/>
          </a:prstGeom>
          <a:noFill/>
          <a:ln/>
        </p:spPr>
        <p:txBody>
          <a:bodyPr wrap="square" lIns="0" tIns="0" rIns="0" bIns="0" rtlCol="0" anchor="ctr"/>
          <a:lstStyle/>
          <a:p>
            <a:r>
              <a:rPr lang="en-US" sz="1050" b="1" kern="0" spc="225" dirty="0">
                <a:solidFill>
                  <a:srgbClr val="E6007E"/>
                </a:solidFill>
                <a:latin typeface="Calibri" pitchFamily="34" charset="0"/>
                <a:ea typeface="Calibri" pitchFamily="34" charset="-122"/>
                <a:cs typeface="Calibri" pitchFamily="34" charset="-120"/>
              </a:rPr>
              <a:t>NEXT SESSION</a:t>
            </a:r>
            <a:endParaRPr lang="en-US" sz="1050" dirty="0"/>
          </a:p>
        </p:txBody>
      </p:sp>
      <p:sp>
        <p:nvSpPr>
          <p:cNvPr id="4" name="Text 1"/>
          <p:cNvSpPr/>
          <p:nvPr/>
        </p:nvSpPr>
        <p:spPr>
          <a:xfrm>
            <a:off x="534924" y="1714500"/>
            <a:ext cx="6172200" cy="377190"/>
          </a:xfrm>
          <a:prstGeom prst="rect">
            <a:avLst/>
          </a:prstGeom>
          <a:noFill/>
          <a:ln/>
        </p:spPr>
        <p:txBody>
          <a:bodyPr wrap="square" lIns="0" tIns="0" rIns="0" bIns="0" rtlCol="0" anchor="ctr"/>
          <a:lstStyle/>
          <a:p>
            <a:r>
              <a:rPr lang="en-US" sz="1500" b="1" dirty="0">
                <a:solidFill>
                  <a:srgbClr val="3E8B2E"/>
                </a:solidFill>
                <a:latin typeface="Calibri" pitchFamily="34" charset="0"/>
                <a:ea typeface="Calibri" pitchFamily="34" charset="-122"/>
                <a:cs typeface="Calibri" pitchFamily="34" charset="-120"/>
              </a:rPr>
              <a:t>10.55 – 11.40</a:t>
            </a:r>
            <a:endParaRPr lang="en-US" sz="1500" dirty="0"/>
          </a:p>
        </p:txBody>
      </p:sp>
      <p:sp>
        <p:nvSpPr>
          <p:cNvPr id="5" name="Text 2"/>
          <p:cNvSpPr/>
          <p:nvPr/>
        </p:nvSpPr>
        <p:spPr>
          <a:xfrm>
            <a:off x="534925" y="2091690"/>
            <a:ext cx="8073923" cy="1508760"/>
          </a:xfrm>
          <a:prstGeom prst="rect">
            <a:avLst/>
          </a:prstGeom>
          <a:noFill/>
          <a:ln/>
        </p:spPr>
        <p:txBody>
          <a:bodyPr wrap="square" lIns="0" tIns="0" rIns="0" bIns="0" rtlCol="0" anchor="t"/>
          <a:lstStyle/>
          <a:p>
            <a:r>
              <a:rPr lang="en-US" sz="3000" b="1" dirty="0">
                <a:solidFill>
                  <a:srgbClr val="2E4076"/>
                </a:solidFill>
                <a:latin typeface="Calibri" pitchFamily="34" charset="0"/>
                <a:ea typeface="Calibri" pitchFamily="34" charset="-122"/>
                <a:cs typeface="Calibri" pitchFamily="34" charset="-120"/>
              </a:rPr>
              <a:t>Beyond the Repair: Awaab's Law, Decency &amp; Learning from Good Practice</a:t>
            </a:r>
            <a:endParaRPr lang="en-US" sz="3000" dirty="0"/>
          </a:p>
        </p:txBody>
      </p:sp>
      <p:sp>
        <p:nvSpPr>
          <p:cNvPr id="6" name="Text 3"/>
          <p:cNvSpPr/>
          <p:nvPr/>
        </p:nvSpPr>
        <p:spPr>
          <a:xfrm>
            <a:off x="534925" y="3909060"/>
            <a:ext cx="8073923" cy="2400300"/>
          </a:xfrm>
          <a:prstGeom prst="rect">
            <a:avLst/>
          </a:prstGeom>
          <a:noFill/>
          <a:ln/>
        </p:spPr>
        <p:txBody>
          <a:bodyPr wrap="square" lIns="0" tIns="0" rIns="0" bIns="0" rtlCol="0" anchor="t"/>
          <a:lstStyle/>
          <a:p>
            <a:pPr>
              <a:lnSpc>
                <a:spcPct val="105000"/>
              </a:lnSpc>
              <a:spcAft>
                <a:spcPts val="750"/>
              </a:spcAft>
            </a:pPr>
            <a:r>
              <a:rPr lang="en-US" sz="1350" i="1" dirty="0">
                <a:solidFill>
                  <a:srgbClr val="2A2A2A"/>
                </a:solidFill>
              </a:rPr>
              <a:t>Presented by</a:t>
            </a:r>
            <a:endParaRPr lang="en-US" sz="1350" dirty="0"/>
          </a:p>
          <a:p>
            <a:pPr>
              <a:lnSpc>
                <a:spcPct val="105000"/>
              </a:lnSpc>
            </a:pPr>
            <a:r>
              <a:rPr lang="en-US" sz="1650" b="1" dirty="0">
                <a:solidFill>
                  <a:srgbClr val="B00063"/>
                </a:solidFill>
              </a:rPr>
              <a:t>Dr Eve Blezard</a:t>
            </a:r>
            <a:endParaRPr lang="en-US" sz="1350" dirty="0"/>
          </a:p>
          <a:p>
            <a:pPr>
              <a:lnSpc>
                <a:spcPct val="105000"/>
              </a:lnSpc>
              <a:spcBef>
                <a:spcPts val="75"/>
              </a:spcBef>
            </a:pPr>
            <a:r>
              <a:rPr lang="en-US" sz="1125" dirty="0">
                <a:solidFill>
                  <a:srgbClr val="2E4076"/>
                </a:solidFill>
              </a:rPr>
              <a:t>Policy Lead, Chartered Institute of Housing</a:t>
            </a:r>
            <a:endParaRPr lang="en-US" sz="13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522315" y="3884787"/>
            <a:ext cx="4102259" cy="427641"/>
            <a:chOff x="0" y="0"/>
            <a:chExt cx="3898502" cy="406400"/>
          </a:xfrm>
        </p:grpSpPr>
        <p:sp>
          <p:nvSpPr>
            <p:cNvPr id="3" name="Freeform 3"/>
            <p:cNvSpPr/>
            <p:nvPr/>
          </p:nvSpPr>
          <p:spPr>
            <a:xfrm>
              <a:off x="0" y="0"/>
              <a:ext cx="3898502" cy="406400"/>
            </a:xfrm>
            <a:custGeom>
              <a:avLst/>
              <a:gdLst/>
              <a:ahLst/>
              <a:cxnLst/>
              <a:rect l="l" t="t" r="r" b="b"/>
              <a:pathLst>
                <a:path w="3898502" h="406400">
                  <a:moveTo>
                    <a:pt x="3695302" y="0"/>
                  </a:moveTo>
                  <a:cubicBezTo>
                    <a:pt x="3807527" y="0"/>
                    <a:pt x="3898502" y="90976"/>
                    <a:pt x="3898502" y="203200"/>
                  </a:cubicBezTo>
                  <a:cubicBezTo>
                    <a:pt x="3898502" y="315424"/>
                    <a:pt x="3807527" y="406400"/>
                    <a:pt x="3695302" y="406400"/>
                  </a:cubicBezTo>
                  <a:lnTo>
                    <a:pt x="203200" y="406400"/>
                  </a:lnTo>
                  <a:cubicBezTo>
                    <a:pt x="90976" y="406400"/>
                    <a:pt x="0" y="315424"/>
                    <a:pt x="0" y="203200"/>
                  </a:cubicBezTo>
                  <a:cubicBezTo>
                    <a:pt x="0" y="90976"/>
                    <a:pt x="90976" y="0"/>
                    <a:pt x="203200" y="0"/>
                  </a:cubicBezTo>
                  <a:close/>
                </a:path>
              </a:pathLst>
            </a:custGeom>
            <a:solidFill>
              <a:srgbClr val="374331">
                <a:alpha val="37647"/>
              </a:srgbClr>
            </a:solidFill>
            <a:ln w="38100" cap="sq">
              <a:solidFill>
                <a:srgbClr val="FFFFFF">
                  <a:alpha val="37647"/>
                </a:srgbClr>
              </a:solidFill>
              <a:prstDash val="solid"/>
              <a:miter/>
            </a:ln>
          </p:spPr>
          <p:txBody>
            <a:bodyPr/>
            <a:lstStyle/>
            <a:p>
              <a:endParaRPr lang="en-GB" sz="900"/>
            </a:p>
          </p:txBody>
        </p:sp>
        <p:sp>
          <p:nvSpPr>
            <p:cNvPr id="4" name="TextBox 4"/>
            <p:cNvSpPr txBox="1"/>
            <p:nvPr/>
          </p:nvSpPr>
          <p:spPr>
            <a:xfrm>
              <a:off x="0" y="-76200"/>
              <a:ext cx="3898502" cy="482600"/>
            </a:xfrm>
            <a:prstGeom prst="rect">
              <a:avLst/>
            </a:prstGeom>
          </p:spPr>
          <p:txBody>
            <a:bodyPr lIns="25400" tIns="25400" rIns="25400" bIns="25400" rtlCol="0" anchor="ctr"/>
            <a:lstStyle/>
            <a:p>
              <a:pPr algn="ctr">
                <a:lnSpc>
                  <a:spcPts val="1330"/>
                </a:lnSpc>
                <a:spcBef>
                  <a:spcPct val="0"/>
                </a:spcBef>
              </a:pPr>
              <a:r>
                <a:rPr lang="en-US" sz="949">
                  <a:solidFill>
                    <a:srgbClr val="000000">
                      <a:alpha val="37647"/>
                    </a:srgbClr>
                  </a:solidFill>
                  <a:latin typeface="Avenir"/>
                  <a:ea typeface="Avenir"/>
                  <a:cs typeface="Avenir"/>
                  <a:sym typeface="Avenir"/>
                </a:rPr>
                <a:t>Be</a:t>
              </a:r>
            </a:p>
          </p:txBody>
        </p:sp>
      </p:grpSp>
      <p:grpSp>
        <p:nvGrpSpPr>
          <p:cNvPr id="5" name="Group 5"/>
          <p:cNvGrpSpPr/>
          <p:nvPr/>
        </p:nvGrpSpPr>
        <p:grpSpPr>
          <a:xfrm>
            <a:off x="-142841" y="1371600"/>
            <a:ext cx="1009680" cy="321472"/>
            <a:chOff x="0" y="0"/>
            <a:chExt cx="2692479" cy="857258"/>
          </a:xfrm>
        </p:grpSpPr>
        <p:grpSp>
          <p:nvGrpSpPr>
            <p:cNvPr id="6" name="Group 6"/>
            <p:cNvGrpSpPr/>
            <p:nvPr/>
          </p:nvGrpSpPr>
          <p:grpSpPr>
            <a:xfrm>
              <a:off x="544544" y="0"/>
              <a:ext cx="346338" cy="34633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8" name="TextBox 8"/>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9" name="Group 9"/>
            <p:cNvGrpSpPr/>
            <p:nvPr/>
          </p:nvGrpSpPr>
          <p:grpSpPr>
            <a:xfrm>
              <a:off x="1145464" y="0"/>
              <a:ext cx="346338" cy="34633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11" name="TextBox 11"/>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2" name="Group 12"/>
            <p:cNvGrpSpPr/>
            <p:nvPr/>
          </p:nvGrpSpPr>
          <p:grpSpPr>
            <a:xfrm>
              <a:off x="1745802" y="0"/>
              <a:ext cx="346338" cy="346338"/>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14" name="TextBox 14"/>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5" name="Group 15"/>
            <p:cNvGrpSpPr/>
            <p:nvPr/>
          </p:nvGrpSpPr>
          <p:grpSpPr>
            <a:xfrm>
              <a:off x="2346141" y="0"/>
              <a:ext cx="346338" cy="346338"/>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17" name="TextBox 17"/>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8" name="Group 18"/>
            <p:cNvGrpSpPr/>
            <p:nvPr/>
          </p:nvGrpSpPr>
          <p:grpSpPr>
            <a:xfrm>
              <a:off x="0" y="510919"/>
              <a:ext cx="346338" cy="346338"/>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0" name="TextBox 20"/>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1" name="Group 21"/>
            <p:cNvGrpSpPr/>
            <p:nvPr/>
          </p:nvGrpSpPr>
          <p:grpSpPr>
            <a:xfrm>
              <a:off x="600919" y="510919"/>
              <a:ext cx="346338" cy="346338"/>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3" name="TextBox 23"/>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4" name="Group 24"/>
            <p:cNvGrpSpPr/>
            <p:nvPr/>
          </p:nvGrpSpPr>
          <p:grpSpPr>
            <a:xfrm>
              <a:off x="1201258" y="510919"/>
              <a:ext cx="346338" cy="346338"/>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6" name="TextBox 26"/>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7" name="Group 27"/>
            <p:cNvGrpSpPr/>
            <p:nvPr/>
          </p:nvGrpSpPr>
          <p:grpSpPr>
            <a:xfrm>
              <a:off x="1801596" y="510919"/>
              <a:ext cx="346338" cy="346338"/>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9" name="TextBox 29"/>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grpSp>
        <p:nvGrpSpPr>
          <p:cNvPr id="30" name="Group 30"/>
          <p:cNvGrpSpPr/>
          <p:nvPr/>
        </p:nvGrpSpPr>
        <p:grpSpPr>
          <a:xfrm>
            <a:off x="8277162" y="5134070"/>
            <a:ext cx="1009680" cy="321472"/>
            <a:chOff x="0" y="0"/>
            <a:chExt cx="2692479" cy="857258"/>
          </a:xfrm>
        </p:grpSpPr>
        <p:grpSp>
          <p:nvGrpSpPr>
            <p:cNvPr id="31" name="Group 31"/>
            <p:cNvGrpSpPr/>
            <p:nvPr/>
          </p:nvGrpSpPr>
          <p:grpSpPr>
            <a:xfrm>
              <a:off x="544544" y="0"/>
              <a:ext cx="346338" cy="346338"/>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33" name="TextBox 33"/>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34" name="Group 34"/>
            <p:cNvGrpSpPr/>
            <p:nvPr/>
          </p:nvGrpSpPr>
          <p:grpSpPr>
            <a:xfrm>
              <a:off x="1145464" y="0"/>
              <a:ext cx="346338" cy="346338"/>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36" name="TextBox 36"/>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37" name="Group 37"/>
            <p:cNvGrpSpPr/>
            <p:nvPr/>
          </p:nvGrpSpPr>
          <p:grpSpPr>
            <a:xfrm>
              <a:off x="1745802" y="0"/>
              <a:ext cx="346338" cy="346338"/>
              <a:chOff x="0" y="0"/>
              <a:chExt cx="812800" cy="812800"/>
            </a:xfrm>
          </p:grpSpPr>
          <p:sp>
            <p:nvSpPr>
              <p:cNvPr id="38" name="Freeform 3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39" name="TextBox 39"/>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0" name="Group 40"/>
            <p:cNvGrpSpPr/>
            <p:nvPr/>
          </p:nvGrpSpPr>
          <p:grpSpPr>
            <a:xfrm>
              <a:off x="2346141" y="0"/>
              <a:ext cx="346338" cy="346338"/>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42" name="TextBox 42"/>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3" name="Group 43"/>
            <p:cNvGrpSpPr/>
            <p:nvPr/>
          </p:nvGrpSpPr>
          <p:grpSpPr>
            <a:xfrm>
              <a:off x="0" y="510919"/>
              <a:ext cx="346338" cy="346338"/>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45" name="TextBox 45"/>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6" name="Group 46"/>
            <p:cNvGrpSpPr/>
            <p:nvPr/>
          </p:nvGrpSpPr>
          <p:grpSpPr>
            <a:xfrm>
              <a:off x="600919" y="510919"/>
              <a:ext cx="346338" cy="346338"/>
              <a:chOff x="0" y="0"/>
              <a:chExt cx="812800" cy="812800"/>
            </a:xfrm>
          </p:grpSpPr>
          <p:sp>
            <p:nvSpPr>
              <p:cNvPr id="47" name="Freeform 4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48" name="TextBox 48"/>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9" name="Group 49"/>
            <p:cNvGrpSpPr/>
            <p:nvPr/>
          </p:nvGrpSpPr>
          <p:grpSpPr>
            <a:xfrm>
              <a:off x="1201258" y="510919"/>
              <a:ext cx="346338" cy="346338"/>
              <a:chOff x="0" y="0"/>
              <a:chExt cx="812800" cy="812800"/>
            </a:xfrm>
          </p:grpSpPr>
          <p:sp>
            <p:nvSpPr>
              <p:cNvPr id="50" name="Freeform 5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51" name="TextBox 51"/>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52" name="Group 52"/>
            <p:cNvGrpSpPr/>
            <p:nvPr/>
          </p:nvGrpSpPr>
          <p:grpSpPr>
            <a:xfrm>
              <a:off x="1801596" y="510919"/>
              <a:ext cx="346338" cy="346338"/>
              <a:chOff x="0" y="0"/>
              <a:chExt cx="812800" cy="812800"/>
            </a:xfrm>
          </p:grpSpPr>
          <p:sp>
            <p:nvSpPr>
              <p:cNvPr id="53" name="Freeform 5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54" name="TextBox 54"/>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sp>
        <p:nvSpPr>
          <p:cNvPr id="55" name="Freeform 55"/>
          <p:cNvSpPr/>
          <p:nvPr/>
        </p:nvSpPr>
        <p:spPr>
          <a:xfrm>
            <a:off x="-64011" y="857250"/>
            <a:ext cx="9274910" cy="5286699"/>
          </a:xfrm>
          <a:custGeom>
            <a:avLst/>
            <a:gdLst/>
            <a:ahLst/>
            <a:cxnLst/>
            <a:rect l="l" t="t" r="r" b="b"/>
            <a:pathLst>
              <a:path w="18549820" h="10573397">
                <a:moveTo>
                  <a:pt x="0" y="0"/>
                </a:moveTo>
                <a:lnTo>
                  <a:pt x="18549819" y="0"/>
                </a:lnTo>
                <a:lnTo>
                  <a:pt x="18549819" y="10573397"/>
                </a:lnTo>
                <a:lnTo>
                  <a:pt x="0" y="10573397"/>
                </a:lnTo>
                <a:lnTo>
                  <a:pt x="0" y="0"/>
                </a:lnTo>
                <a:close/>
              </a:path>
            </a:pathLst>
          </a:custGeom>
          <a:blipFill>
            <a:blip r:embed="rId3"/>
            <a:stretch>
              <a:fillRect/>
            </a:stretch>
          </a:blipFill>
        </p:spPr>
        <p:txBody>
          <a:bodyPr/>
          <a:lstStyle/>
          <a:p>
            <a:endParaRPr lang="en-GB" sz="900"/>
          </a:p>
        </p:txBody>
      </p:sp>
      <p:sp>
        <p:nvSpPr>
          <p:cNvPr id="56" name="Freeform 56"/>
          <p:cNvSpPr/>
          <p:nvPr/>
        </p:nvSpPr>
        <p:spPr>
          <a:xfrm>
            <a:off x="7381801" y="938497"/>
            <a:ext cx="1679197" cy="600218"/>
          </a:xfrm>
          <a:custGeom>
            <a:avLst/>
            <a:gdLst/>
            <a:ahLst/>
            <a:cxnLst/>
            <a:rect l="l" t="t" r="r" b="b"/>
            <a:pathLst>
              <a:path w="3358394" h="1200435">
                <a:moveTo>
                  <a:pt x="0" y="0"/>
                </a:moveTo>
                <a:lnTo>
                  <a:pt x="3358394" y="0"/>
                </a:lnTo>
                <a:lnTo>
                  <a:pt x="3358394" y="1200435"/>
                </a:lnTo>
                <a:lnTo>
                  <a:pt x="0" y="1200435"/>
                </a:lnTo>
                <a:lnTo>
                  <a:pt x="0" y="0"/>
                </a:lnTo>
                <a:close/>
              </a:path>
            </a:pathLst>
          </a:custGeom>
          <a:blipFill>
            <a:blip r:embed="rId4"/>
            <a:stretch>
              <a:fillRect/>
            </a:stretch>
          </a:blipFill>
        </p:spPr>
        <p:txBody>
          <a:bodyPr/>
          <a:lstStyle/>
          <a:p>
            <a:endParaRPr lang="en-GB" sz="900"/>
          </a:p>
        </p:txBody>
      </p:sp>
      <p:sp>
        <p:nvSpPr>
          <p:cNvPr id="57" name="Freeform 57"/>
          <p:cNvSpPr/>
          <p:nvPr/>
        </p:nvSpPr>
        <p:spPr>
          <a:xfrm>
            <a:off x="148636" y="938497"/>
            <a:ext cx="1098350" cy="866207"/>
          </a:xfrm>
          <a:custGeom>
            <a:avLst/>
            <a:gdLst/>
            <a:ahLst/>
            <a:cxnLst/>
            <a:rect l="l" t="t" r="r" b="b"/>
            <a:pathLst>
              <a:path w="2196700" h="1732413">
                <a:moveTo>
                  <a:pt x="0" y="0"/>
                </a:moveTo>
                <a:lnTo>
                  <a:pt x="2196700" y="0"/>
                </a:lnTo>
                <a:lnTo>
                  <a:pt x="2196700" y="1732412"/>
                </a:lnTo>
                <a:lnTo>
                  <a:pt x="0" y="1732412"/>
                </a:lnTo>
                <a:lnTo>
                  <a:pt x="0" y="0"/>
                </a:lnTo>
                <a:close/>
              </a:path>
            </a:pathLst>
          </a:custGeom>
          <a:blipFill>
            <a:blip r:embed="rId5"/>
            <a:stretch>
              <a:fillRect/>
            </a:stretch>
          </a:blipFill>
        </p:spPr>
        <p:txBody>
          <a:bodyPr/>
          <a:lstStyle/>
          <a:p>
            <a:endParaRPr lang="en-GB" sz="900"/>
          </a:p>
        </p:txBody>
      </p:sp>
      <p:sp>
        <p:nvSpPr>
          <p:cNvPr id="58" name="Freeform 58"/>
          <p:cNvSpPr/>
          <p:nvPr/>
        </p:nvSpPr>
        <p:spPr>
          <a:xfrm>
            <a:off x="7678126" y="5100955"/>
            <a:ext cx="1238741" cy="770890"/>
          </a:xfrm>
          <a:custGeom>
            <a:avLst/>
            <a:gdLst/>
            <a:ahLst/>
            <a:cxnLst/>
            <a:rect l="l" t="t" r="r" b="b"/>
            <a:pathLst>
              <a:path w="2477481" h="1541780">
                <a:moveTo>
                  <a:pt x="0" y="0"/>
                </a:moveTo>
                <a:lnTo>
                  <a:pt x="2477481" y="0"/>
                </a:lnTo>
                <a:lnTo>
                  <a:pt x="2477481" y="1541780"/>
                </a:lnTo>
                <a:lnTo>
                  <a:pt x="0" y="1541780"/>
                </a:lnTo>
                <a:lnTo>
                  <a:pt x="0" y="0"/>
                </a:lnTo>
                <a:close/>
              </a:path>
            </a:pathLst>
          </a:custGeom>
          <a:blipFill>
            <a:blip r:embed="rId6"/>
            <a:stretch>
              <a:fillRect/>
            </a:stretch>
          </a:blipFill>
        </p:spPr>
        <p:txBody>
          <a:bodyPr/>
          <a:lstStyle/>
          <a:p>
            <a:endParaRPr lang="en-GB" sz="900"/>
          </a:p>
        </p:txBody>
      </p:sp>
      <p:sp>
        <p:nvSpPr>
          <p:cNvPr id="59" name="TextBox 59"/>
          <p:cNvSpPr txBox="1"/>
          <p:nvPr/>
        </p:nvSpPr>
        <p:spPr>
          <a:xfrm>
            <a:off x="1468763" y="1812006"/>
            <a:ext cx="6209363" cy="1392241"/>
          </a:xfrm>
          <a:prstGeom prst="rect">
            <a:avLst/>
          </a:prstGeom>
        </p:spPr>
        <p:txBody>
          <a:bodyPr lIns="0" tIns="0" rIns="0" bIns="0" rtlCol="0" anchor="t">
            <a:spAutoFit/>
          </a:bodyPr>
          <a:lstStyle/>
          <a:p>
            <a:pPr algn="ctr">
              <a:lnSpc>
                <a:spcPts val="5565"/>
              </a:lnSpc>
              <a:spcBef>
                <a:spcPct val="0"/>
              </a:spcBef>
            </a:pPr>
            <a:r>
              <a:rPr lang="en-US" sz="4638" b="1" spc="51">
                <a:solidFill>
                  <a:srgbClr val="FBF5E8"/>
                </a:solidFill>
                <a:latin typeface="Avenir Bold"/>
                <a:ea typeface="Avenir Bold"/>
                <a:cs typeface="Avenir Bold"/>
                <a:sym typeface="Avenir Bold"/>
              </a:rPr>
              <a:t>BEYOND THE REPAIR</a:t>
            </a:r>
          </a:p>
        </p:txBody>
      </p:sp>
      <p:sp>
        <p:nvSpPr>
          <p:cNvPr id="60" name="TextBox 60"/>
          <p:cNvSpPr txBox="1"/>
          <p:nvPr/>
        </p:nvSpPr>
        <p:spPr>
          <a:xfrm>
            <a:off x="551206" y="3408932"/>
            <a:ext cx="8044478" cy="571054"/>
          </a:xfrm>
          <a:prstGeom prst="rect">
            <a:avLst/>
          </a:prstGeom>
        </p:spPr>
        <p:txBody>
          <a:bodyPr lIns="0" tIns="0" rIns="0" bIns="0" rtlCol="0" anchor="t">
            <a:spAutoFit/>
          </a:bodyPr>
          <a:lstStyle/>
          <a:p>
            <a:pPr algn="ctr">
              <a:lnSpc>
                <a:spcPts val="2254"/>
              </a:lnSpc>
              <a:spcBef>
                <a:spcPct val="0"/>
              </a:spcBef>
            </a:pPr>
            <a:r>
              <a:rPr lang="en-US" sz="1879">
                <a:solidFill>
                  <a:srgbClr val="FBF5E8"/>
                </a:solidFill>
                <a:latin typeface="Avenir"/>
                <a:ea typeface="Avenir"/>
                <a:cs typeface="Avenir"/>
                <a:sym typeface="Avenir"/>
              </a:rPr>
              <a:t>Awaab's Law, Decency and Learning from Good Practice</a:t>
            </a:r>
          </a:p>
          <a:p>
            <a:pPr algn="ctr">
              <a:lnSpc>
                <a:spcPts val="2254"/>
              </a:lnSpc>
              <a:spcBef>
                <a:spcPct val="0"/>
              </a:spcBef>
            </a:pPr>
            <a:endParaRPr lang="en-US" sz="1879">
              <a:solidFill>
                <a:srgbClr val="FBF5E8"/>
              </a:solidFill>
              <a:latin typeface="Avenir"/>
              <a:ea typeface="Avenir"/>
              <a:cs typeface="Avenir"/>
              <a:sym typeface="Avenir"/>
            </a:endParaRPr>
          </a:p>
        </p:txBody>
      </p:sp>
      <p:sp>
        <p:nvSpPr>
          <p:cNvPr id="61" name="TextBox 61"/>
          <p:cNvSpPr txBox="1"/>
          <p:nvPr/>
        </p:nvSpPr>
        <p:spPr>
          <a:xfrm>
            <a:off x="181130" y="4920871"/>
            <a:ext cx="2930518" cy="808363"/>
          </a:xfrm>
          <a:prstGeom prst="rect">
            <a:avLst/>
          </a:prstGeom>
        </p:spPr>
        <p:txBody>
          <a:bodyPr wrap="square" lIns="0" tIns="0" rIns="0" bIns="0" rtlCol="0" anchor="t">
            <a:spAutoFit/>
          </a:bodyPr>
          <a:lstStyle/>
          <a:p>
            <a:pPr>
              <a:lnSpc>
                <a:spcPts val="1610"/>
              </a:lnSpc>
              <a:spcBef>
                <a:spcPct val="0"/>
              </a:spcBef>
            </a:pPr>
            <a:r>
              <a:rPr lang="en-US" sz="1200" b="1">
                <a:solidFill>
                  <a:srgbClr val="FFFFFF"/>
                </a:solidFill>
                <a:latin typeface="Avenir Bold"/>
                <a:ea typeface="Avenir Bold"/>
                <a:cs typeface="Avenir Bold"/>
                <a:sym typeface="Avenir Bold"/>
              </a:rPr>
              <a:t>HAMMAR Southwest Technical Seminar</a:t>
            </a:r>
          </a:p>
          <a:p>
            <a:pPr>
              <a:lnSpc>
                <a:spcPts val="1610"/>
              </a:lnSpc>
              <a:spcBef>
                <a:spcPct val="0"/>
              </a:spcBef>
            </a:pPr>
            <a:r>
              <a:rPr lang="en-US" sz="1200" b="1">
                <a:solidFill>
                  <a:srgbClr val="FFFFFF"/>
                </a:solidFill>
                <a:latin typeface="Avenir Bold"/>
                <a:ea typeface="Avenir Bold"/>
                <a:cs typeface="Avenir Bold"/>
                <a:sym typeface="Avenir Bold"/>
              </a:rPr>
              <a:t> Eden Project, June 2026</a:t>
            </a:r>
          </a:p>
          <a:p>
            <a:pPr>
              <a:lnSpc>
                <a:spcPts val="1610"/>
              </a:lnSpc>
              <a:spcBef>
                <a:spcPct val="0"/>
              </a:spcBef>
            </a:pPr>
            <a:r>
              <a:rPr lang="en-US" sz="1200" b="1">
                <a:solidFill>
                  <a:srgbClr val="FFFFFF"/>
                </a:solidFill>
                <a:latin typeface="Avenir Bold"/>
                <a:ea typeface="Avenir Bold"/>
                <a:cs typeface="Avenir Bold"/>
                <a:sym typeface="Avenir Bold"/>
              </a:rPr>
              <a:t>Dr Eve Blezard, Policy Lead, Chartered Institute of Housing</a:t>
            </a:r>
          </a:p>
        </p:txBody>
      </p:sp>
    </p:spTree>
    <p:extLst>
      <p:ext uri="{BB962C8B-B14F-4D97-AF65-F5344CB8AC3E}">
        <p14:creationId xmlns:p14="http://schemas.microsoft.com/office/powerpoint/2010/main" val="233270538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flipV="1">
            <a:off x="5506439" y="781379"/>
            <a:ext cx="16669" cy="5364948"/>
          </a:xfrm>
          <a:prstGeom prst="line">
            <a:avLst/>
          </a:prstGeom>
          <a:ln w="390525" cap="flat">
            <a:solidFill>
              <a:srgbClr val="374331"/>
            </a:solidFill>
            <a:prstDash val="solid"/>
            <a:headEnd type="none" w="sm" len="sm"/>
            <a:tailEnd type="none" w="sm" len="sm"/>
          </a:ln>
        </p:spPr>
        <p:txBody>
          <a:bodyPr/>
          <a:lstStyle/>
          <a:p>
            <a:endParaRPr lang="en-GB" sz="900"/>
          </a:p>
        </p:txBody>
      </p:sp>
      <p:grpSp>
        <p:nvGrpSpPr>
          <p:cNvPr id="3" name="Group 3"/>
          <p:cNvGrpSpPr/>
          <p:nvPr/>
        </p:nvGrpSpPr>
        <p:grpSpPr>
          <a:xfrm>
            <a:off x="0" y="857250"/>
            <a:ext cx="5506439" cy="5143500"/>
            <a:chOff x="0" y="0"/>
            <a:chExt cx="851001" cy="794910"/>
          </a:xfrm>
        </p:grpSpPr>
        <p:sp>
          <p:nvSpPr>
            <p:cNvPr id="4" name="Freeform 4"/>
            <p:cNvSpPr/>
            <p:nvPr/>
          </p:nvSpPr>
          <p:spPr>
            <a:xfrm>
              <a:off x="0" y="0"/>
              <a:ext cx="851001" cy="794910"/>
            </a:xfrm>
            <a:custGeom>
              <a:avLst/>
              <a:gdLst/>
              <a:ahLst/>
              <a:cxnLst/>
              <a:rect l="l" t="t" r="r" b="b"/>
              <a:pathLst>
                <a:path w="851001" h="794910">
                  <a:moveTo>
                    <a:pt x="0" y="0"/>
                  </a:moveTo>
                  <a:lnTo>
                    <a:pt x="851001" y="0"/>
                  </a:lnTo>
                  <a:lnTo>
                    <a:pt x="851001" y="794910"/>
                  </a:lnTo>
                  <a:lnTo>
                    <a:pt x="0" y="794910"/>
                  </a:lnTo>
                  <a:close/>
                </a:path>
              </a:pathLst>
            </a:custGeom>
            <a:blipFill>
              <a:blip r:embed="rId3"/>
              <a:stretch>
                <a:fillRect t="-3528" b="-3528"/>
              </a:stretch>
            </a:blipFill>
          </p:spPr>
          <p:txBody>
            <a:bodyPr/>
            <a:lstStyle/>
            <a:p>
              <a:endParaRPr lang="en-GB" sz="900"/>
            </a:p>
          </p:txBody>
        </p:sp>
      </p:grpSp>
      <p:sp>
        <p:nvSpPr>
          <p:cNvPr id="5" name="TextBox 5"/>
          <p:cNvSpPr txBox="1"/>
          <p:nvPr/>
        </p:nvSpPr>
        <p:spPr>
          <a:xfrm>
            <a:off x="5865697" y="1328738"/>
            <a:ext cx="2537122" cy="320601"/>
          </a:xfrm>
          <a:prstGeom prst="rect">
            <a:avLst/>
          </a:prstGeom>
        </p:spPr>
        <p:txBody>
          <a:bodyPr lIns="0" tIns="0" rIns="0" bIns="0" rtlCol="0" anchor="t">
            <a:spAutoFit/>
          </a:bodyPr>
          <a:lstStyle/>
          <a:p>
            <a:pPr>
              <a:lnSpc>
                <a:spcPts val="2541"/>
              </a:lnSpc>
            </a:pPr>
            <a:r>
              <a:rPr lang="en-US" sz="2100" b="1" spc="-17">
                <a:solidFill>
                  <a:srgbClr val="3A5707"/>
                </a:solidFill>
                <a:latin typeface="Avenir Bold"/>
                <a:ea typeface="Avenir Bold"/>
                <a:cs typeface="Avenir Bold"/>
                <a:sym typeface="Avenir Bold"/>
              </a:rPr>
              <a:t>Awaab’s Law</a:t>
            </a:r>
          </a:p>
        </p:txBody>
      </p:sp>
      <p:sp>
        <p:nvSpPr>
          <p:cNvPr id="6" name="TextBox 6"/>
          <p:cNvSpPr txBox="1"/>
          <p:nvPr/>
        </p:nvSpPr>
        <p:spPr>
          <a:xfrm>
            <a:off x="5865697" y="2766699"/>
            <a:ext cx="2893829" cy="340221"/>
          </a:xfrm>
          <a:prstGeom prst="rect">
            <a:avLst/>
          </a:prstGeom>
        </p:spPr>
        <p:txBody>
          <a:bodyPr lIns="0" tIns="0" rIns="0" bIns="0" rtlCol="0" anchor="t">
            <a:spAutoFit/>
          </a:bodyPr>
          <a:lstStyle/>
          <a:p>
            <a:pPr>
              <a:lnSpc>
                <a:spcPts val="2940"/>
              </a:lnSpc>
            </a:pPr>
            <a:r>
              <a:rPr lang="en-US" sz="2100" b="1" spc="-17">
                <a:solidFill>
                  <a:srgbClr val="3A5707"/>
                </a:solidFill>
                <a:latin typeface="Avenir Bold"/>
                <a:ea typeface="Avenir Bold"/>
                <a:cs typeface="Avenir Bold"/>
                <a:sym typeface="Avenir Bold"/>
              </a:rPr>
              <a:t>Updated HHSRS</a:t>
            </a:r>
          </a:p>
        </p:txBody>
      </p:sp>
      <p:sp>
        <p:nvSpPr>
          <p:cNvPr id="7" name="TextBox 7"/>
          <p:cNvSpPr txBox="1"/>
          <p:nvPr/>
        </p:nvSpPr>
        <p:spPr>
          <a:xfrm>
            <a:off x="5865697" y="4243483"/>
            <a:ext cx="3110773" cy="340221"/>
          </a:xfrm>
          <a:prstGeom prst="rect">
            <a:avLst/>
          </a:prstGeom>
        </p:spPr>
        <p:txBody>
          <a:bodyPr lIns="0" tIns="0" rIns="0" bIns="0" rtlCol="0" anchor="t">
            <a:spAutoFit/>
          </a:bodyPr>
          <a:lstStyle/>
          <a:p>
            <a:pPr>
              <a:lnSpc>
                <a:spcPts val="2940"/>
              </a:lnSpc>
            </a:pPr>
            <a:r>
              <a:rPr lang="en-US" sz="2100" b="1" spc="-17">
                <a:solidFill>
                  <a:srgbClr val="3A5707"/>
                </a:solidFill>
                <a:latin typeface="Avenir Bold"/>
                <a:ea typeface="Avenir Bold"/>
                <a:cs typeface="Avenir Bold"/>
                <a:sym typeface="Avenir Bold"/>
              </a:rPr>
              <a:t>Decent Homes Standard</a:t>
            </a:r>
          </a:p>
        </p:txBody>
      </p:sp>
      <p:sp>
        <p:nvSpPr>
          <p:cNvPr id="8" name="TextBox 8"/>
          <p:cNvSpPr txBox="1"/>
          <p:nvPr/>
        </p:nvSpPr>
        <p:spPr>
          <a:xfrm>
            <a:off x="195215" y="3885761"/>
            <a:ext cx="5116009" cy="487313"/>
          </a:xfrm>
          <a:prstGeom prst="rect">
            <a:avLst/>
          </a:prstGeom>
        </p:spPr>
        <p:txBody>
          <a:bodyPr lIns="0" tIns="0" rIns="0" bIns="0" rtlCol="0" anchor="t">
            <a:spAutoFit/>
          </a:bodyPr>
          <a:lstStyle/>
          <a:p>
            <a:pPr algn="ctr">
              <a:lnSpc>
                <a:spcPts val="3803"/>
              </a:lnSpc>
            </a:pPr>
            <a:r>
              <a:rPr lang="en-US" sz="3250" b="1">
                <a:solidFill>
                  <a:srgbClr val="FFFFFF"/>
                </a:solidFill>
                <a:latin typeface="Avenir Bold"/>
                <a:ea typeface="Avenir Bold"/>
                <a:cs typeface="Avenir Bold"/>
                <a:sym typeface="Avenir Bold"/>
              </a:rPr>
              <a:t>Three reforms. One Home</a:t>
            </a:r>
          </a:p>
        </p:txBody>
      </p:sp>
      <p:sp>
        <p:nvSpPr>
          <p:cNvPr id="9" name="TextBox 9"/>
          <p:cNvSpPr txBox="1"/>
          <p:nvPr/>
        </p:nvSpPr>
        <p:spPr>
          <a:xfrm>
            <a:off x="5865697" y="1757431"/>
            <a:ext cx="2831654" cy="854016"/>
          </a:xfrm>
          <a:prstGeom prst="rect">
            <a:avLst/>
          </a:prstGeom>
        </p:spPr>
        <p:txBody>
          <a:bodyPr lIns="0" tIns="0" rIns="0" bIns="0" rtlCol="0" anchor="t">
            <a:spAutoFit/>
          </a:bodyPr>
          <a:lstStyle/>
          <a:p>
            <a:pPr marL="269619" lvl="1" indent="-134810">
              <a:lnSpc>
                <a:spcPts val="1748"/>
              </a:lnSpc>
              <a:buFont typeface="Arial"/>
              <a:buChar char="•"/>
            </a:pPr>
            <a:r>
              <a:rPr lang="en-US" sz="1249">
                <a:solidFill>
                  <a:srgbClr val="000000"/>
                </a:solidFill>
                <a:latin typeface="Avenir"/>
                <a:ea typeface="Avenir"/>
                <a:cs typeface="Avenir"/>
                <a:sym typeface="Avenir"/>
              </a:rPr>
              <a:t>Legal deadlines for hazard response</a:t>
            </a:r>
          </a:p>
          <a:p>
            <a:pPr marL="269619" lvl="1" indent="-134810">
              <a:lnSpc>
                <a:spcPts val="1748"/>
              </a:lnSpc>
              <a:buFont typeface="Arial"/>
              <a:buChar char="•"/>
            </a:pPr>
            <a:r>
              <a:rPr lang="en-US" sz="1249">
                <a:solidFill>
                  <a:srgbClr val="000000"/>
                </a:solidFill>
                <a:latin typeface="Avenir"/>
                <a:ea typeface="Avenir"/>
                <a:cs typeface="Avenir"/>
                <a:sym typeface="Avenir"/>
              </a:rPr>
              <a:t>Phase 1 live since Oct 2025</a:t>
            </a:r>
          </a:p>
          <a:p>
            <a:pPr marL="269619" lvl="1" indent="-134810">
              <a:lnSpc>
                <a:spcPts val="1748"/>
              </a:lnSpc>
              <a:buFont typeface="Arial"/>
              <a:buChar char="•"/>
            </a:pPr>
            <a:r>
              <a:rPr lang="en-US" sz="1249">
                <a:solidFill>
                  <a:srgbClr val="000000"/>
                </a:solidFill>
                <a:latin typeface="Avenir"/>
                <a:ea typeface="Avenir"/>
                <a:cs typeface="Avenir"/>
                <a:sym typeface="Avenir"/>
              </a:rPr>
              <a:t>Phase 2 hazards in development</a:t>
            </a:r>
          </a:p>
        </p:txBody>
      </p:sp>
      <p:sp>
        <p:nvSpPr>
          <p:cNvPr id="10" name="TextBox 10"/>
          <p:cNvSpPr txBox="1"/>
          <p:nvPr/>
        </p:nvSpPr>
        <p:spPr>
          <a:xfrm>
            <a:off x="5865697" y="3293097"/>
            <a:ext cx="2317077" cy="1072025"/>
          </a:xfrm>
          <a:prstGeom prst="rect">
            <a:avLst/>
          </a:prstGeom>
        </p:spPr>
        <p:txBody>
          <a:bodyPr lIns="0" tIns="0" rIns="0" bIns="0" rtlCol="0" anchor="t">
            <a:spAutoFit/>
          </a:bodyPr>
          <a:lstStyle/>
          <a:p>
            <a:pPr marL="269619" lvl="1" indent="-134810">
              <a:lnSpc>
                <a:spcPts val="1748"/>
              </a:lnSpc>
              <a:buFont typeface="Arial"/>
              <a:buChar char="•"/>
            </a:pPr>
            <a:r>
              <a:rPr lang="en-US" sz="1249">
                <a:solidFill>
                  <a:srgbClr val="000000"/>
                </a:solidFill>
                <a:latin typeface="Avenir"/>
                <a:ea typeface="Avenir"/>
                <a:cs typeface="Avenir"/>
                <a:sym typeface="Avenir"/>
              </a:rPr>
              <a:t>Plain-language hazard bands</a:t>
            </a:r>
          </a:p>
          <a:p>
            <a:pPr marL="269619" lvl="1" indent="-134810">
              <a:lnSpc>
                <a:spcPts val="1748"/>
              </a:lnSpc>
              <a:buFont typeface="Arial"/>
              <a:buChar char="•"/>
            </a:pPr>
            <a:r>
              <a:rPr lang="en-US" sz="1249">
                <a:solidFill>
                  <a:srgbClr val="000000"/>
                </a:solidFill>
                <a:latin typeface="Avenir"/>
                <a:ea typeface="Avenir"/>
                <a:cs typeface="Avenir"/>
                <a:sym typeface="Avenir"/>
              </a:rPr>
              <a:t>29 hazards reduced to 21</a:t>
            </a:r>
          </a:p>
          <a:p>
            <a:pPr marL="269619" lvl="1" indent="-134810">
              <a:lnSpc>
                <a:spcPts val="1748"/>
              </a:lnSpc>
              <a:buFont typeface="Arial"/>
              <a:buChar char="•"/>
            </a:pPr>
            <a:r>
              <a:rPr lang="en-US" sz="1249">
                <a:solidFill>
                  <a:srgbClr val="000000"/>
                </a:solidFill>
                <a:latin typeface="Avenir"/>
                <a:ea typeface="Avenir"/>
                <a:cs typeface="Avenir"/>
                <a:sym typeface="Avenir"/>
              </a:rPr>
              <a:t>New baseline indicators</a:t>
            </a:r>
          </a:p>
          <a:p>
            <a:pPr>
              <a:lnSpc>
                <a:spcPts val="1748"/>
              </a:lnSpc>
            </a:pPr>
            <a:endParaRPr lang="en-US" sz="1249">
              <a:solidFill>
                <a:srgbClr val="000000"/>
              </a:solidFill>
              <a:latin typeface="Avenir"/>
              <a:ea typeface="Avenir"/>
              <a:cs typeface="Avenir"/>
              <a:sym typeface="Avenir"/>
            </a:endParaRPr>
          </a:p>
        </p:txBody>
      </p:sp>
      <p:sp>
        <p:nvSpPr>
          <p:cNvPr id="11" name="TextBox 11"/>
          <p:cNvSpPr txBox="1"/>
          <p:nvPr/>
        </p:nvSpPr>
        <p:spPr>
          <a:xfrm>
            <a:off x="5865697" y="4769563"/>
            <a:ext cx="2956835" cy="854016"/>
          </a:xfrm>
          <a:prstGeom prst="rect">
            <a:avLst/>
          </a:prstGeom>
        </p:spPr>
        <p:txBody>
          <a:bodyPr wrap="square" lIns="0" tIns="0" rIns="0" bIns="0" rtlCol="0" anchor="t">
            <a:spAutoFit/>
          </a:bodyPr>
          <a:lstStyle/>
          <a:p>
            <a:pPr marL="269619" lvl="1" indent="-134810">
              <a:lnSpc>
                <a:spcPts val="1748"/>
              </a:lnSpc>
              <a:buFont typeface="Arial"/>
              <a:buChar char="•"/>
            </a:pPr>
            <a:r>
              <a:rPr lang="en-US" sz="1249" dirty="0">
                <a:solidFill>
                  <a:srgbClr val="000000"/>
                </a:solidFill>
                <a:latin typeface="Avenir"/>
                <a:ea typeface="Avenir"/>
                <a:cs typeface="Avenir"/>
                <a:sym typeface="Avenir"/>
              </a:rPr>
              <a:t>Reformed standard, new criteria</a:t>
            </a:r>
          </a:p>
          <a:p>
            <a:pPr marL="269619" lvl="1" indent="-134810">
              <a:lnSpc>
                <a:spcPts val="1748"/>
              </a:lnSpc>
              <a:buFont typeface="Arial"/>
              <a:buChar char="•"/>
            </a:pPr>
            <a:r>
              <a:rPr lang="en-US" sz="1249" dirty="0">
                <a:solidFill>
                  <a:srgbClr val="000000"/>
                </a:solidFill>
                <a:latin typeface="Avenir"/>
                <a:ea typeface="Avenir"/>
                <a:cs typeface="Avenir"/>
                <a:sym typeface="Avenir"/>
              </a:rPr>
              <a:t>Criterion A tied to HHSRS Category 1</a:t>
            </a:r>
          </a:p>
          <a:p>
            <a:pPr marL="269619" lvl="1" indent="-134810">
              <a:lnSpc>
                <a:spcPts val="1748"/>
              </a:lnSpc>
              <a:buFont typeface="Arial"/>
              <a:buChar char="•"/>
            </a:pPr>
            <a:r>
              <a:rPr lang="en-US" sz="1249" dirty="0">
                <a:solidFill>
                  <a:srgbClr val="000000"/>
                </a:solidFill>
                <a:latin typeface="Avenir"/>
                <a:ea typeface="Avenir"/>
                <a:cs typeface="Avenir"/>
                <a:sym typeface="Avenir"/>
              </a:rPr>
              <a:t>Cross tenure approach</a:t>
            </a:r>
          </a:p>
          <a:p>
            <a:pPr>
              <a:lnSpc>
                <a:spcPts val="1748"/>
              </a:lnSpc>
            </a:pPr>
            <a:endParaRPr lang="en-US" sz="1249" dirty="0">
              <a:solidFill>
                <a:srgbClr val="000000"/>
              </a:solidFill>
              <a:latin typeface="Avenir"/>
              <a:ea typeface="Avenir"/>
              <a:cs typeface="Avenir"/>
              <a:sym typeface="Avenir"/>
            </a:endParaRPr>
          </a:p>
        </p:txBody>
      </p:sp>
      <p:sp>
        <p:nvSpPr>
          <p:cNvPr id="12" name="Freeform 12"/>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4"/>
            <a:stretch>
              <a:fillRect/>
            </a:stretch>
          </a:blipFill>
        </p:spPr>
        <p:txBody>
          <a:bodyPr/>
          <a:lstStyle/>
          <a:p>
            <a:endParaRPr lang="en-GB" sz="900"/>
          </a:p>
        </p:txBody>
      </p:sp>
    </p:spTree>
    <p:extLst>
      <p:ext uri="{BB962C8B-B14F-4D97-AF65-F5344CB8AC3E}">
        <p14:creationId xmlns:p14="http://schemas.microsoft.com/office/powerpoint/2010/main" val="115882414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45571" y="1686907"/>
            <a:ext cx="9635143" cy="1595194"/>
            <a:chOff x="0" y="0"/>
            <a:chExt cx="2305018" cy="381619"/>
          </a:xfrm>
        </p:grpSpPr>
        <p:sp>
          <p:nvSpPr>
            <p:cNvPr id="3" name="Freeform 3"/>
            <p:cNvSpPr/>
            <p:nvPr/>
          </p:nvSpPr>
          <p:spPr>
            <a:xfrm>
              <a:off x="0" y="0"/>
              <a:ext cx="2305018" cy="381619"/>
            </a:xfrm>
            <a:custGeom>
              <a:avLst/>
              <a:gdLst/>
              <a:ahLst/>
              <a:cxnLst/>
              <a:rect l="l" t="t" r="r" b="b"/>
              <a:pathLst>
                <a:path w="2305018" h="381619">
                  <a:moveTo>
                    <a:pt x="5223" y="0"/>
                  </a:moveTo>
                  <a:lnTo>
                    <a:pt x="2299796" y="0"/>
                  </a:lnTo>
                  <a:cubicBezTo>
                    <a:pt x="2302680" y="0"/>
                    <a:pt x="2305018" y="2338"/>
                    <a:pt x="2305018" y="5223"/>
                  </a:cubicBezTo>
                  <a:lnTo>
                    <a:pt x="2305018" y="376396"/>
                  </a:lnTo>
                  <a:cubicBezTo>
                    <a:pt x="2305018" y="379280"/>
                    <a:pt x="2302680" y="381619"/>
                    <a:pt x="2299796" y="381619"/>
                  </a:cubicBezTo>
                  <a:lnTo>
                    <a:pt x="5223" y="381619"/>
                  </a:lnTo>
                  <a:cubicBezTo>
                    <a:pt x="2338" y="381619"/>
                    <a:pt x="0" y="379280"/>
                    <a:pt x="0" y="376396"/>
                  </a:cubicBezTo>
                  <a:lnTo>
                    <a:pt x="0" y="5223"/>
                  </a:lnTo>
                  <a:cubicBezTo>
                    <a:pt x="0" y="2338"/>
                    <a:pt x="2338" y="0"/>
                    <a:pt x="5223" y="0"/>
                  </a:cubicBezTo>
                  <a:close/>
                </a:path>
              </a:pathLst>
            </a:custGeom>
            <a:blipFill>
              <a:blip r:embed="rId3"/>
              <a:stretch>
                <a:fillRect t="-122143" b="-122143"/>
              </a:stretch>
            </a:blipFill>
            <a:ln w="38100" cap="sq">
              <a:solidFill>
                <a:srgbClr val="374331"/>
              </a:solidFill>
              <a:prstDash val="solid"/>
              <a:miter/>
            </a:ln>
          </p:spPr>
          <p:txBody>
            <a:bodyPr/>
            <a:lstStyle/>
            <a:p>
              <a:endParaRPr lang="en-GB" sz="900"/>
            </a:p>
          </p:txBody>
        </p:sp>
      </p:grpSp>
      <p:sp>
        <p:nvSpPr>
          <p:cNvPr id="4" name="TextBox 4"/>
          <p:cNvSpPr txBox="1"/>
          <p:nvPr/>
        </p:nvSpPr>
        <p:spPr>
          <a:xfrm>
            <a:off x="118107" y="584988"/>
            <a:ext cx="8965360" cy="2256580"/>
          </a:xfrm>
          <a:prstGeom prst="rect">
            <a:avLst/>
          </a:prstGeom>
        </p:spPr>
        <p:txBody>
          <a:bodyPr lIns="0" tIns="0" rIns="0" bIns="0" rtlCol="0" anchor="t">
            <a:spAutoFit/>
          </a:bodyPr>
          <a:lstStyle/>
          <a:p>
            <a:pPr algn="ctr">
              <a:lnSpc>
                <a:spcPts val="9198"/>
              </a:lnSpc>
            </a:pPr>
            <a:r>
              <a:rPr lang="en-US" sz="6570" b="1">
                <a:solidFill>
                  <a:srgbClr val="3A5707"/>
                </a:solidFill>
                <a:latin typeface="Avenir Ultra-Bold"/>
                <a:ea typeface="Avenir Ultra-Bold"/>
                <a:cs typeface="Avenir Ultra-Bold"/>
                <a:sym typeface="Avenir Ultra-Bold"/>
              </a:rPr>
              <a:t>REGULATORY SHIFTS</a:t>
            </a:r>
          </a:p>
        </p:txBody>
      </p:sp>
      <p:sp>
        <p:nvSpPr>
          <p:cNvPr id="5" name="AutoShape 5"/>
          <p:cNvSpPr/>
          <p:nvPr/>
        </p:nvSpPr>
        <p:spPr>
          <a:xfrm flipV="1">
            <a:off x="7498654" y="4222422"/>
            <a:ext cx="0" cy="935570"/>
          </a:xfrm>
          <a:prstGeom prst="line">
            <a:avLst/>
          </a:prstGeom>
          <a:ln w="9525" cap="flat">
            <a:solidFill>
              <a:srgbClr val="9AB0A0">
                <a:alpha val="60000"/>
              </a:srgbClr>
            </a:solidFill>
            <a:prstDash val="solid"/>
            <a:headEnd type="none" w="sm" len="sm"/>
            <a:tailEnd type="none" w="sm" len="sm"/>
          </a:ln>
        </p:spPr>
        <p:txBody>
          <a:bodyPr/>
          <a:lstStyle/>
          <a:p>
            <a:endParaRPr lang="en-GB" sz="900"/>
          </a:p>
        </p:txBody>
      </p:sp>
      <p:sp>
        <p:nvSpPr>
          <p:cNvPr id="6" name="AutoShape 6"/>
          <p:cNvSpPr/>
          <p:nvPr/>
        </p:nvSpPr>
        <p:spPr>
          <a:xfrm flipV="1">
            <a:off x="4572000" y="4222422"/>
            <a:ext cx="0" cy="935570"/>
          </a:xfrm>
          <a:prstGeom prst="line">
            <a:avLst/>
          </a:prstGeom>
          <a:ln w="9525" cap="flat">
            <a:solidFill>
              <a:srgbClr val="9AB0A0">
                <a:alpha val="60000"/>
              </a:srgbClr>
            </a:solidFill>
            <a:prstDash val="solid"/>
            <a:headEnd type="none" w="sm" len="sm"/>
            <a:tailEnd type="none" w="sm" len="sm"/>
          </a:ln>
        </p:spPr>
        <p:txBody>
          <a:bodyPr/>
          <a:lstStyle/>
          <a:p>
            <a:endParaRPr lang="en-GB" sz="900"/>
          </a:p>
        </p:txBody>
      </p:sp>
      <p:sp>
        <p:nvSpPr>
          <p:cNvPr id="7" name="AutoShape 7"/>
          <p:cNvSpPr/>
          <p:nvPr/>
        </p:nvSpPr>
        <p:spPr>
          <a:xfrm flipV="1">
            <a:off x="1645346" y="4222422"/>
            <a:ext cx="0" cy="935570"/>
          </a:xfrm>
          <a:prstGeom prst="line">
            <a:avLst/>
          </a:prstGeom>
          <a:ln w="9525" cap="flat">
            <a:solidFill>
              <a:srgbClr val="9AB0A0">
                <a:alpha val="60000"/>
              </a:srgbClr>
            </a:solidFill>
            <a:prstDash val="solid"/>
            <a:headEnd type="none" w="sm" len="sm"/>
            <a:tailEnd type="none" w="sm" len="sm"/>
          </a:ln>
        </p:spPr>
        <p:txBody>
          <a:bodyPr/>
          <a:lstStyle/>
          <a:p>
            <a:endParaRPr lang="en-GB" sz="900"/>
          </a:p>
        </p:txBody>
      </p:sp>
      <p:sp>
        <p:nvSpPr>
          <p:cNvPr id="8" name="AutoShape 8"/>
          <p:cNvSpPr/>
          <p:nvPr/>
        </p:nvSpPr>
        <p:spPr>
          <a:xfrm>
            <a:off x="637809" y="3838598"/>
            <a:ext cx="7868382" cy="0"/>
          </a:xfrm>
          <a:prstGeom prst="line">
            <a:avLst/>
          </a:prstGeom>
          <a:ln w="28575" cap="flat">
            <a:solidFill>
              <a:srgbClr val="3A5A4A"/>
            </a:solidFill>
            <a:prstDash val="solid"/>
            <a:headEnd type="none" w="sm" len="sm"/>
            <a:tailEnd type="none" w="sm" len="sm"/>
          </a:ln>
        </p:spPr>
        <p:txBody>
          <a:bodyPr/>
          <a:lstStyle/>
          <a:p>
            <a:endParaRPr lang="en-GB" sz="900"/>
          </a:p>
        </p:txBody>
      </p:sp>
      <p:grpSp>
        <p:nvGrpSpPr>
          <p:cNvPr id="9" name="Group 9"/>
          <p:cNvGrpSpPr/>
          <p:nvPr/>
        </p:nvGrpSpPr>
        <p:grpSpPr>
          <a:xfrm>
            <a:off x="609023" y="3809812"/>
            <a:ext cx="57574" cy="57574"/>
            <a:chOff x="0" y="0"/>
            <a:chExt cx="152400" cy="152400"/>
          </a:xfrm>
        </p:grpSpPr>
        <p:sp>
          <p:nvSpPr>
            <p:cNvPr id="10" name="Freeform 10"/>
            <p:cNvSpPr/>
            <p:nvPr/>
          </p:nvSpPr>
          <p:spPr>
            <a:xfrm>
              <a:off x="0" y="0"/>
              <a:ext cx="152400" cy="152400"/>
            </a:xfrm>
            <a:custGeom>
              <a:avLst/>
              <a:gdLst/>
              <a:ahLst/>
              <a:cxnLst/>
              <a:rect l="l" t="t" r="r" b="b"/>
              <a:pathLst>
                <a:path w="152400" h="152400">
                  <a:moveTo>
                    <a:pt x="76200" y="0"/>
                  </a:moveTo>
                  <a:cubicBezTo>
                    <a:pt x="34116" y="0"/>
                    <a:pt x="0" y="34116"/>
                    <a:pt x="0" y="76200"/>
                  </a:cubicBezTo>
                  <a:cubicBezTo>
                    <a:pt x="0" y="118284"/>
                    <a:pt x="34116" y="152400"/>
                    <a:pt x="76200" y="152400"/>
                  </a:cubicBezTo>
                  <a:cubicBezTo>
                    <a:pt x="118284" y="152400"/>
                    <a:pt x="152400" y="118284"/>
                    <a:pt x="152400" y="76200"/>
                  </a:cubicBezTo>
                  <a:cubicBezTo>
                    <a:pt x="152400" y="34116"/>
                    <a:pt x="118284" y="0"/>
                    <a:pt x="76200" y="0"/>
                  </a:cubicBezTo>
                  <a:close/>
                </a:path>
              </a:pathLst>
            </a:custGeom>
            <a:solidFill>
              <a:srgbClr val="3A5A4A"/>
            </a:solidFill>
          </p:spPr>
          <p:txBody>
            <a:bodyPr/>
            <a:lstStyle/>
            <a:p>
              <a:endParaRPr lang="en-GB" sz="900"/>
            </a:p>
          </p:txBody>
        </p:sp>
        <p:sp>
          <p:nvSpPr>
            <p:cNvPr id="11" name="TextBox 11"/>
            <p:cNvSpPr txBox="1"/>
            <p:nvPr/>
          </p:nvSpPr>
          <p:spPr>
            <a:xfrm>
              <a:off x="0" y="-76200"/>
              <a:ext cx="152400" cy="228600"/>
            </a:xfrm>
            <a:prstGeom prst="rect">
              <a:avLst/>
            </a:prstGeom>
          </p:spPr>
          <p:txBody>
            <a:bodyPr lIns="25400" tIns="25400" rIns="25400" bIns="25400" rtlCol="0" anchor="ctr"/>
            <a:lstStyle/>
            <a:p>
              <a:pPr>
                <a:lnSpc>
                  <a:spcPts val="1330"/>
                </a:lnSpc>
              </a:pPr>
              <a:endParaRPr sz="900"/>
            </a:p>
          </p:txBody>
        </p:sp>
      </p:grpSp>
      <p:sp>
        <p:nvSpPr>
          <p:cNvPr id="12" name="TextBox 12"/>
          <p:cNvSpPr txBox="1"/>
          <p:nvPr/>
        </p:nvSpPr>
        <p:spPr>
          <a:xfrm>
            <a:off x="158030" y="3515400"/>
            <a:ext cx="959559" cy="175048"/>
          </a:xfrm>
          <a:prstGeom prst="rect">
            <a:avLst/>
          </a:prstGeom>
        </p:spPr>
        <p:txBody>
          <a:bodyPr lIns="0" tIns="0" rIns="0" bIns="0" rtlCol="0" anchor="t">
            <a:spAutoFit/>
          </a:bodyPr>
          <a:lstStyle/>
          <a:p>
            <a:pPr algn="ctr">
              <a:lnSpc>
                <a:spcPts val="1477"/>
              </a:lnSpc>
              <a:spcBef>
                <a:spcPct val="0"/>
              </a:spcBef>
            </a:pPr>
            <a:r>
              <a:rPr lang="en-US" sz="1055" b="1">
                <a:solidFill>
                  <a:srgbClr val="2C3E3E"/>
                </a:solidFill>
                <a:latin typeface="Avenir Bold"/>
                <a:ea typeface="Avenir Bold"/>
                <a:cs typeface="Avenir Bold"/>
                <a:sym typeface="Avenir Bold"/>
              </a:rPr>
              <a:t>2022</a:t>
            </a:r>
          </a:p>
        </p:txBody>
      </p:sp>
      <p:sp>
        <p:nvSpPr>
          <p:cNvPr id="13" name="TextBox 13"/>
          <p:cNvSpPr txBox="1"/>
          <p:nvPr/>
        </p:nvSpPr>
        <p:spPr>
          <a:xfrm>
            <a:off x="158030" y="3844667"/>
            <a:ext cx="1214757" cy="523092"/>
          </a:xfrm>
          <a:prstGeom prst="rect">
            <a:avLst/>
          </a:prstGeom>
        </p:spPr>
        <p:txBody>
          <a:bodyPr lIns="0" tIns="0" rIns="0" bIns="0" rtlCol="0" anchor="t">
            <a:spAutoFit/>
          </a:bodyPr>
          <a:lstStyle/>
          <a:p>
            <a:pPr algn="ctr">
              <a:lnSpc>
                <a:spcPts val="1407"/>
              </a:lnSpc>
              <a:spcBef>
                <a:spcPct val="0"/>
              </a:spcBef>
            </a:pPr>
            <a:r>
              <a:rPr lang="en-US" sz="1005">
                <a:solidFill>
                  <a:srgbClr val="2C3E3E"/>
                </a:solidFill>
                <a:latin typeface="Avenir"/>
                <a:ea typeface="Avenir"/>
                <a:cs typeface="Avenir"/>
                <a:sym typeface="Avenir"/>
              </a:rPr>
              <a:t>Awaab Ishak:</a:t>
            </a:r>
          </a:p>
          <a:p>
            <a:pPr algn="ctr">
              <a:lnSpc>
                <a:spcPts val="1407"/>
              </a:lnSpc>
              <a:spcBef>
                <a:spcPct val="0"/>
              </a:spcBef>
            </a:pPr>
            <a:r>
              <a:rPr lang="en-US" sz="1005">
                <a:solidFill>
                  <a:srgbClr val="2C3E3E"/>
                </a:solidFill>
                <a:latin typeface="Avenir"/>
                <a:ea typeface="Avenir"/>
                <a:cs typeface="Avenir"/>
                <a:sym typeface="Avenir"/>
              </a:rPr>
              <a:t>Prevention of Future</a:t>
            </a:r>
          </a:p>
          <a:p>
            <a:pPr algn="ctr">
              <a:lnSpc>
                <a:spcPts val="1407"/>
              </a:lnSpc>
              <a:spcBef>
                <a:spcPct val="0"/>
              </a:spcBef>
            </a:pPr>
            <a:r>
              <a:rPr lang="en-US" sz="1005">
                <a:solidFill>
                  <a:srgbClr val="2C3E3E"/>
                </a:solidFill>
                <a:latin typeface="Avenir"/>
                <a:ea typeface="Avenir"/>
                <a:cs typeface="Avenir"/>
                <a:sym typeface="Avenir"/>
              </a:rPr>
              <a:t>Deaths report</a:t>
            </a:r>
          </a:p>
        </p:txBody>
      </p:sp>
      <p:grpSp>
        <p:nvGrpSpPr>
          <p:cNvPr id="14" name="Group 14"/>
          <p:cNvGrpSpPr/>
          <p:nvPr/>
        </p:nvGrpSpPr>
        <p:grpSpPr>
          <a:xfrm>
            <a:off x="2576118" y="3809812"/>
            <a:ext cx="57574" cy="57574"/>
            <a:chOff x="0" y="0"/>
            <a:chExt cx="152400" cy="152400"/>
          </a:xfrm>
        </p:grpSpPr>
        <p:sp>
          <p:nvSpPr>
            <p:cNvPr id="15" name="Freeform 15"/>
            <p:cNvSpPr/>
            <p:nvPr/>
          </p:nvSpPr>
          <p:spPr>
            <a:xfrm>
              <a:off x="0" y="0"/>
              <a:ext cx="152400" cy="152400"/>
            </a:xfrm>
            <a:custGeom>
              <a:avLst/>
              <a:gdLst/>
              <a:ahLst/>
              <a:cxnLst/>
              <a:rect l="l" t="t" r="r" b="b"/>
              <a:pathLst>
                <a:path w="152400" h="152400">
                  <a:moveTo>
                    <a:pt x="76200" y="0"/>
                  </a:moveTo>
                  <a:cubicBezTo>
                    <a:pt x="34116" y="0"/>
                    <a:pt x="0" y="34116"/>
                    <a:pt x="0" y="76200"/>
                  </a:cubicBezTo>
                  <a:cubicBezTo>
                    <a:pt x="0" y="118284"/>
                    <a:pt x="34116" y="152400"/>
                    <a:pt x="76200" y="152400"/>
                  </a:cubicBezTo>
                  <a:cubicBezTo>
                    <a:pt x="118284" y="152400"/>
                    <a:pt x="152400" y="118284"/>
                    <a:pt x="152400" y="76200"/>
                  </a:cubicBezTo>
                  <a:cubicBezTo>
                    <a:pt x="152400" y="34116"/>
                    <a:pt x="118284" y="0"/>
                    <a:pt x="76200" y="0"/>
                  </a:cubicBezTo>
                  <a:close/>
                </a:path>
              </a:pathLst>
            </a:custGeom>
            <a:solidFill>
              <a:srgbClr val="3A5A4A"/>
            </a:solidFill>
          </p:spPr>
          <p:txBody>
            <a:bodyPr/>
            <a:lstStyle/>
            <a:p>
              <a:endParaRPr lang="en-GB" sz="900"/>
            </a:p>
          </p:txBody>
        </p:sp>
        <p:sp>
          <p:nvSpPr>
            <p:cNvPr id="16" name="TextBox 16"/>
            <p:cNvSpPr txBox="1"/>
            <p:nvPr/>
          </p:nvSpPr>
          <p:spPr>
            <a:xfrm>
              <a:off x="0" y="-76200"/>
              <a:ext cx="152400" cy="228600"/>
            </a:xfrm>
            <a:prstGeom prst="rect">
              <a:avLst/>
            </a:prstGeom>
          </p:spPr>
          <p:txBody>
            <a:bodyPr lIns="25400" tIns="25400" rIns="25400" bIns="25400" rtlCol="0" anchor="ctr"/>
            <a:lstStyle/>
            <a:p>
              <a:pPr>
                <a:lnSpc>
                  <a:spcPts val="1330"/>
                </a:lnSpc>
              </a:pPr>
              <a:endParaRPr sz="900"/>
            </a:p>
          </p:txBody>
        </p:sp>
      </p:grpSp>
      <p:sp>
        <p:nvSpPr>
          <p:cNvPr id="17" name="TextBox 17"/>
          <p:cNvSpPr txBox="1"/>
          <p:nvPr/>
        </p:nvSpPr>
        <p:spPr>
          <a:xfrm>
            <a:off x="2125125" y="3515400"/>
            <a:ext cx="959559" cy="175048"/>
          </a:xfrm>
          <a:prstGeom prst="rect">
            <a:avLst/>
          </a:prstGeom>
        </p:spPr>
        <p:txBody>
          <a:bodyPr lIns="0" tIns="0" rIns="0" bIns="0" rtlCol="0" anchor="t">
            <a:spAutoFit/>
          </a:bodyPr>
          <a:lstStyle/>
          <a:p>
            <a:pPr algn="ctr">
              <a:lnSpc>
                <a:spcPts val="1477"/>
              </a:lnSpc>
              <a:spcBef>
                <a:spcPct val="0"/>
              </a:spcBef>
            </a:pPr>
            <a:r>
              <a:rPr lang="en-US" sz="1055" b="1">
                <a:solidFill>
                  <a:srgbClr val="2C3E3E"/>
                </a:solidFill>
                <a:latin typeface="Avenir Bold"/>
                <a:ea typeface="Avenir Bold"/>
                <a:cs typeface="Avenir Bold"/>
                <a:sym typeface="Avenir Bold"/>
              </a:rPr>
              <a:t>2023</a:t>
            </a:r>
          </a:p>
        </p:txBody>
      </p:sp>
      <p:sp>
        <p:nvSpPr>
          <p:cNvPr id="18" name="TextBox 18"/>
          <p:cNvSpPr txBox="1"/>
          <p:nvPr/>
        </p:nvSpPr>
        <p:spPr>
          <a:xfrm>
            <a:off x="2077147" y="3844667"/>
            <a:ext cx="1055515" cy="343556"/>
          </a:xfrm>
          <a:prstGeom prst="rect">
            <a:avLst/>
          </a:prstGeom>
        </p:spPr>
        <p:txBody>
          <a:bodyPr lIns="0" tIns="0" rIns="0" bIns="0" rtlCol="0" anchor="t">
            <a:spAutoFit/>
          </a:bodyPr>
          <a:lstStyle/>
          <a:p>
            <a:pPr algn="ctr">
              <a:lnSpc>
                <a:spcPts val="1407"/>
              </a:lnSpc>
              <a:spcBef>
                <a:spcPct val="0"/>
              </a:spcBef>
            </a:pPr>
            <a:r>
              <a:rPr lang="en-US" sz="1005">
                <a:solidFill>
                  <a:srgbClr val="2C3E3E"/>
                </a:solidFill>
                <a:latin typeface="Avenir"/>
                <a:ea typeface="Avenir"/>
                <a:cs typeface="Avenir"/>
                <a:sym typeface="Avenir"/>
              </a:rPr>
              <a:t>Social Housing</a:t>
            </a:r>
          </a:p>
          <a:p>
            <a:pPr algn="ctr">
              <a:lnSpc>
                <a:spcPts val="1407"/>
              </a:lnSpc>
              <a:spcBef>
                <a:spcPct val="0"/>
              </a:spcBef>
            </a:pPr>
            <a:r>
              <a:rPr lang="en-US" sz="1005">
                <a:solidFill>
                  <a:srgbClr val="2C3E3E"/>
                </a:solidFill>
                <a:latin typeface="Avenir"/>
                <a:ea typeface="Avenir"/>
                <a:cs typeface="Avenir"/>
                <a:sym typeface="Avenir"/>
              </a:rPr>
              <a:t>(Regulation) Act</a:t>
            </a:r>
          </a:p>
        </p:txBody>
      </p:sp>
      <p:grpSp>
        <p:nvGrpSpPr>
          <p:cNvPr id="19" name="Group 19"/>
          <p:cNvGrpSpPr/>
          <p:nvPr/>
        </p:nvGrpSpPr>
        <p:grpSpPr>
          <a:xfrm>
            <a:off x="4543213" y="3809812"/>
            <a:ext cx="57574" cy="57574"/>
            <a:chOff x="0" y="0"/>
            <a:chExt cx="152400" cy="152400"/>
          </a:xfrm>
        </p:grpSpPr>
        <p:sp>
          <p:nvSpPr>
            <p:cNvPr id="20" name="Freeform 20"/>
            <p:cNvSpPr/>
            <p:nvPr/>
          </p:nvSpPr>
          <p:spPr>
            <a:xfrm>
              <a:off x="0" y="0"/>
              <a:ext cx="152400" cy="152400"/>
            </a:xfrm>
            <a:custGeom>
              <a:avLst/>
              <a:gdLst/>
              <a:ahLst/>
              <a:cxnLst/>
              <a:rect l="l" t="t" r="r" b="b"/>
              <a:pathLst>
                <a:path w="152400" h="152400">
                  <a:moveTo>
                    <a:pt x="76200" y="0"/>
                  </a:moveTo>
                  <a:cubicBezTo>
                    <a:pt x="34116" y="0"/>
                    <a:pt x="0" y="34116"/>
                    <a:pt x="0" y="76200"/>
                  </a:cubicBezTo>
                  <a:cubicBezTo>
                    <a:pt x="0" y="118284"/>
                    <a:pt x="34116" y="152400"/>
                    <a:pt x="76200" y="152400"/>
                  </a:cubicBezTo>
                  <a:cubicBezTo>
                    <a:pt x="118284" y="152400"/>
                    <a:pt x="152400" y="118284"/>
                    <a:pt x="152400" y="76200"/>
                  </a:cubicBezTo>
                  <a:cubicBezTo>
                    <a:pt x="152400" y="34116"/>
                    <a:pt x="118284" y="0"/>
                    <a:pt x="76200" y="0"/>
                  </a:cubicBezTo>
                  <a:close/>
                </a:path>
              </a:pathLst>
            </a:custGeom>
            <a:solidFill>
              <a:srgbClr val="3A5A4A"/>
            </a:solidFill>
          </p:spPr>
          <p:txBody>
            <a:bodyPr/>
            <a:lstStyle/>
            <a:p>
              <a:endParaRPr lang="en-GB" sz="900"/>
            </a:p>
          </p:txBody>
        </p:sp>
        <p:sp>
          <p:nvSpPr>
            <p:cNvPr id="21" name="TextBox 21"/>
            <p:cNvSpPr txBox="1"/>
            <p:nvPr/>
          </p:nvSpPr>
          <p:spPr>
            <a:xfrm>
              <a:off x="0" y="-76200"/>
              <a:ext cx="152400" cy="228600"/>
            </a:xfrm>
            <a:prstGeom prst="rect">
              <a:avLst/>
            </a:prstGeom>
          </p:spPr>
          <p:txBody>
            <a:bodyPr lIns="25400" tIns="25400" rIns="25400" bIns="25400" rtlCol="0" anchor="ctr"/>
            <a:lstStyle/>
            <a:p>
              <a:pPr>
                <a:lnSpc>
                  <a:spcPts val="1330"/>
                </a:lnSpc>
              </a:pPr>
              <a:endParaRPr sz="900"/>
            </a:p>
          </p:txBody>
        </p:sp>
      </p:grpSp>
      <p:sp>
        <p:nvSpPr>
          <p:cNvPr id="22" name="TextBox 22"/>
          <p:cNvSpPr txBox="1"/>
          <p:nvPr/>
        </p:nvSpPr>
        <p:spPr>
          <a:xfrm>
            <a:off x="4092221" y="3515400"/>
            <a:ext cx="959559" cy="175048"/>
          </a:xfrm>
          <a:prstGeom prst="rect">
            <a:avLst/>
          </a:prstGeom>
        </p:spPr>
        <p:txBody>
          <a:bodyPr lIns="0" tIns="0" rIns="0" bIns="0" rtlCol="0" anchor="t">
            <a:spAutoFit/>
          </a:bodyPr>
          <a:lstStyle/>
          <a:p>
            <a:pPr algn="ctr">
              <a:lnSpc>
                <a:spcPts val="1477"/>
              </a:lnSpc>
              <a:spcBef>
                <a:spcPct val="0"/>
              </a:spcBef>
            </a:pPr>
            <a:r>
              <a:rPr lang="en-US" sz="1055" b="1">
                <a:solidFill>
                  <a:srgbClr val="2C3E3E"/>
                </a:solidFill>
                <a:latin typeface="Avenir Bold"/>
                <a:ea typeface="Avenir Bold"/>
                <a:cs typeface="Avenir Bold"/>
                <a:sym typeface="Avenir Bold"/>
              </a:rPr>
              <a:t>Oct 2025</a:t>
            </a:r>
          </a:p>
        </p:txBody>
      </p:sp>
      <p:sp>
        <p:nvSpPr>
          <p:cNvPr id="23" name="TextBox 23"/>
          <p:cNvSpPr txBox="1"/>
          <p:nvPr/>
        </p:nvSpPr>
        <p:spPr>
          <a:xfrm>
            <a:off x="3855364" y="3872472"/>
            <a:ext cx="1490846" cy="523092"/>
          </a:xfrm>
          <a:prstGeom prst="rect">
            <a:avLst/>
          </a:prstGeom>
        </p:spPr>
        <p:txBody>
          <a:bodyPr lIns="0" tIns="0" rIns="0" bIns="0" rtlCol="0" anchor="t">
            <a:spAutoFit/>
          </a:bodyPr>
          <a:lstStyle/>
          <a:p>
            <a:pPr algn="ctr">
              <a:lnSpc>
                <a:spcPts val="1407"/>
              </a:lnSpc>
              <a:spcBef>
                <a:spcPct val="0"/>
              </a:spcBef>
            </a:pPr>
            <a:r>
              <a:rPr lang="en-US" sz="1005">
                <a:solidFill>
                  <a:srgbClr val="2C3E3E"/>
                </a:solidFill>
                <a:latin typeface="Avenir"/>
                <a:ea typeface="Avenir"/>
                <a:cs typeface="Avenir"/>
                <a:sym typeface="Avenir"/>
              </a:rPr>
              <a:t>Awaab's Law Phase 1</a:t>
            </a:r>
          </a:p>
          <a:p>
            <a:pPr algn="ctr">
              <a:lnSpc>
                <a:spcPts val="1407"/>
              </a:lnSpc>
              <a:spcBef>
                <a:spcPct val="0"/>
              </a:spcBef>
            </a:pPr>
            <a:r>
              <a:rPr lang="en-US" sz="1005">
                <a:solidFill>
                  <a:srgbClr val="2C3E3E"/>
                </a:solidFill>
                <a:latin typeface="Avenir"/>
                <a:ea typeface="Avenir"/>
                <a:cs typeface="Avenir"/>
                <a:sym typeface="Avenir"/>
              </a:rPr>
              <a:t>(damp, mould,</a:t>
            </a:r>
          </a:p>
          <a:p>
            <a:pPr algn="ctr">
              <a:lnSpc>
                <a:spcPts val="1407"/>
              </a:lnSpc>
              <a:spcBef>
                <a:spcPct val="0"/>
              </a:spcBef>
            </a:pPr>
            <a:r>
              <a:rPr lang="en-US" sz="1005">
                <a:solidFill>
                  <a:srgbClr val="2C3E3E"/>
                </a:solidFill>
                <a:latin typeface="Avenir"/>
                <a:ea typeface="Avenir"/>
                <a:cs typeface="Avenir"/>
                <a:sym typeface="Avenir"/>
              </a:rPr>
              <a:t>excess cold)</a:t>
            </a:r>
          </a:p>
        </p:txBody>
      </p:sp>
      <p:grpSp>
        <p:nvGrpSpPr>
          <p:cNvPr id="24" name="Group 24"/>
          <p:cNvGrpSpPr/>
          <p:nvPr/>
        </p:nvGrpSpPr>
        <p:grpSpPr>
          <a:xfrm>
            <a:off x="6491118" y="3790621"/>
            <a:ext cx="95956" cy="95956"/>
            <a:chOff x="0" y="0"/>
            <a:chExt cx="254000" cy="254000"/>
          </a:xfrm>
        </p:grpSpPr>
        <p:sp>
          <p:nvSpPr>
            <p:cNvPr id="25" name="Freeform 25"/>
            <p:cNvSpPr/>
            <p:nvPr/>
          </p:nvSpPr>
          <p:spPr>
            <a:xfrm>
              <a:off x="0" y="0"/>
              <a:ext cx="254000" cy="254000"/>
            </a:xfrm>
            <a:custGeom>
              <a:avLst/>
              <a:gdLst/>
              <a:ahLst/>
              <a:cxnLst/>
              <a:rect l="l" t="t" r="r" b="b"/>
              <a:pathLst>
                <a:path w="254000" h="254000">
                  <a:moveTo>
                    <a:pt x="127000" y="0"/>
                  </a:moveTo>
                  <a:cubicBezTo>
                    <a:pt x="56860" y="0"/>
                    <a:pt x="0" y="56860"/>
                    <a:pt x="0" y="127000"/>
                  </a:cubicBezTo>
                  <a:cubicBezTo>
                    <a:pt x="0" y="197140"/>
                    <a:pt x="56860" y="254000"/>
                    <a:pt x="127000" y="254000"/>
                  </a:cubicBezTo>
                  <a:cubicBezTo>
                    <a:pt x="197140" y="254000"/>
                    <a:pt x="254000" y="197140"/>
                    <a:pt x="254000" y="127000"/>
                  </a:cubicBezTo>
                  <a:cubicBezTo>
                    <a:pt x="254000" y="56860"/>
                    <a:pt x="197140" y="0"/>
                    <a:pt x="127000" y="0"/>
                  </a:cubicBezTo>
                  <a:close/>
                </a:path>
              </a:pathLst>
            </a:custGeom>
            <a:solidFill>
              <a:srgbClr val="8B5E3C"/>
            </a:solidFill>
          </p:spPr>
          <p:txBody>
            <a:bodyPr/>
            <a:lstStyle/>
            <a:p>
              <a:endParaRPr lang="en-GB" sz="900"/>
            </a:p>
          </p:txBody>
        </p:sp>
        <p:sp>
          <p:nvSpPr>
            <p:cNvPr id="26" name="TextBox 26"/>
            <p:cNvSpPr txBox="1"/>
            <p:nvPr/>
          </p:nvSpPr>
          <p:spPr>
            <a:xfrm>
              <a:off x="0" y="-76200"/>
              <a:ext cx="254000" cy="330200"/>
            </a:xfrm>
            <a:prstGeom prst="rect">
              <a:avLst/>
            </a:prstGeom>
          </p:spPr>
          <p:txBody>
            <a:bodyPr lIns="25400" tIns="25400" rIns="25400" bIns="25400" rtlCol="0" anchor="ctr"/>
            <a:lstStyle/>
            <a:p>
              <a:pPr>
                <a:lnSpc>
                  <a:spcPts val="1330"/>
                </a:lnSpc>
              </a:pPr>
              <a:endParaRPr sz="900"/>
            </a:p>
          </p:txBody>
        </p:sp>
      </p:grpSp>
      <p:sp>
        <p:nvSpPr>
          <p:cNvPr id="27" name="TextBox 27"/>
          <p:cNvSpPr txBox="1"/>
          <p:nvPr/>
        </p:nvSpPr>
        <p:spPr>
          <a:xfrm>
            <a:off x="6059316" y="3498714"/>
            <a:ext cx="959559" cy="187615"/>
          </a:xfrm>
          <a:prstGeom prst="rect">
            <a:avLst/>
          </a:prstGeom>
        </p:spPr>
        <p:txBody>
          <a:bodyPr lIns="0" tIns="0" rIns="0" bIns="0" rtlCol="0" anchor="t">
            <a:spAutoFit/>
          </a:bodyPr>
          <a:lstStyle/>
          <a:p>
            <a:pPr algn="ctr">
              <a:lnSpc>
                <a:spcPts val="1618"/>
              </a:lnSpc>
              <a:spcBef>
                <a:spcPct val="0"/>
              </a:spcBef>
            </a:pPr>
            <a:r>
              <a:rPr lang="en-US" sz="1156" b="1">
                <a:solidFill>
                  <a:srgbClr val="8B5E3C"/>
                </a:solidFill>
                <a:latin typeface="Avenir Bold"/>
                <a:ea typeface="Avenir Bold"/>
                <a:cs typeface="Avenir Bold"/>
                <a:sym typeface="Avenir Bold"/>
              </a:rPr>
              <a:t>23 June 2026</a:t>
            </a:r>
          </a:p>
        </p:txBody>
      </p:sp>
      <p:sp>
        <p:nvSpPr>
          <p:cNvPr id="28" name="TextBox 28"/>
          <p:cNvSpPr txBox="1"/>
          <p:nvPr/>
        </p:nvSpPr>
        <p:spPr>
          <a:xfrm>
            <a:off x="6011338" y="3844667"/>
            <a:ext cx="1055515" cy="343556"/>
          </a:xfrm>
          <a:prstGeom prst="rect">
            <a:avLst/>
          </a:prstGeom>
        </p:spPr>
        <p:txBody>
          <a:bodyPr lIns="0" tIns="0" rIns="0" bIns="0" rtlCol="0" anchor="t">
            <a:spAutoFit/>
          </a:bodyPr>
          <a:lstStyle/>
          <a:p>
            <a:pPr algn="ctr">
              <a:lnSpc>
                <a:spcPts val="1407"/>
              </a:lnSpc>
              <a:spcBef>
                <a:spcPct val="0"/>
              </a:spcBef>
            </a:pPr>
            <a:r>
              <a:rPr lang="en-US" sz="1005">
                <a:solidFill>
                  <a:srgbClr val="2C3E3E"/>
                </a:solidFill>
                <a:latin typeface="Avenir"/>
                <a:ea typeface="Avenir"/>
                <a:cs typeface="Avenir"/>
                <a:sym typeface="Avenir"/>
              </a:rPr>
              <a:t>HHSRS updated</a:t>
            </a:r>
          </a:p>
          <a:p>
            <a:pPr algn="ctr">
              <a:lnSpc>
                <a:spcPts val="1407"/>
              </a:lnSpc>
              <a:spcBef>
                <a:spcPct val="0"/>
              </a:spcBef>
            </a:pPr>
            <a:r>
              <a:rPr lang="en-US" sz="1005">
                <a:solidFill>
                  <a:srgbClr val="2C3E3E"/>
                </a:solidFill>
                <a:latin typeface="Avenir"/>
                <a:ea typeface="Avenir"/>
                <a:cs typeface="Avenir"/>
                <a:sym typeface="Avenir"/>
              </a:rPr>
              <a:t>(SI 2026/571)</a:t>
            </a:r>
          </a:p>
        </p:txBody>
      </p:sp>
      <p:grpSp>
        <p:nvGrpSpPr>
          <p:cNvPr id="29" name="Group 29"/>
          <p:cNvGrpSpPr/>
          <p:nvPr/>
        </p:nvGrpSpPr>
        <p:grpSpPr>
          <a:xfrm>
            <a:off x="8477404" y="3809812"/>
            <a:ext cx="57574" cy="57574"/>
            <a:chOff x="0" y="0"/>
            <a:chExt cx="152400" cy="152400"/>
          </a:xfrm>
        </p:grpSpPr>
        <p:sp>
          <p:nvSpPr>
            <p:cNvPr id="30" name="Freeform 30"/>
            <p:cNvSpPr/>
            <p:nvPr/>
          </p:nvSpPr>
          <p:spPr>
            <a:xfrm>
              <a:off x="0" y="0"/>
              <a:ext cx="152400" cy="152400"/>
            </a:xfrm>
            <a:custGeom>
              <a:avLst/>
              <a:gdLst/>
              <a:ahLst/>
              <a:cxnLst/>
              <a:rect l="l" t="t" r="r" b="b"/>
              <a:pathLst>
                <a:path w="152400" h="152400">
                  <a:moveTo>
                    <a:pt x="76200" y="0"/>
                  </a:moveTo>
                  <a:cubicBezTo>
                    <a:pt x="34116" y="0"/>
                    <a:pt x="0" y="34116"/>
                    <a:pt x="0" y="76200"/>
                  </a:cubicBezTo>
                  <a:cubicBezTo>
                    <a:pt x="0" y="118284"/>
                    <a:pt x="34116" y="152400"/>
                    <a:pt x="76200" y="152400"/>
                  </a:cubicBezTo>
                  <a:cubicBezTo>
                    <a:pt x="118284" y="152400"/>
                    <a:pt x="152400" y="118284"/>
                    <a:pt x="152400" y="76200"/>
                  </a:cubicBezTo>
                  <a:cubicBezTo>
                    <a:pt x="152400" y="34116"/>
                    <a:pt x="118284" y="0"/>
                    <a:pt x="76200" y="0"/>
                  </a:cubicBezTo>
                  <a:close/>
                </a:path>
              </a:pathLst>
            </a:custGeom>
            <a:solidFill>
              <a:srgbClr val="3A5A4A"/>
            </a:solidFill>
          </p:spPr>
          <p:txBody>
            <a:bodyPr/>
            <a:lstStyle/>
            <a:p>
              <a:endParaRPr lang="en-GB" sz="900"/>
            </a:p>
          </p:txBody>
        </p:sp>
        <p:sp>
          <p:nvSpPr>
            <p:cNvPr id="31" name="TextBox 31"/>
            <p:cNvSpPr txBox="1"/>
            <p:nvPr/>
          </p:nvSpPr>
          <p:spPr>
            <a:xfrm>
              <a:off x="0" y="-76200"/>
              <a:ext cx="152400" cy="228600"/>
            </a:xfrm>
            <a:prstGeom prst="rect">
              <a:avLst/>
            </a:prstGeom>
          </p:spPr>
          <p:txBody>
            <a:bodyPr lIns="25400" tIns="25400" rIns="25400" bIns="25400" rtlCol="0" anchor="ctr"/>
            <a:lstStyle/>
            <a:p>
              <a:pPr>
                <a:lnSpc>
                  <a:spcPts val="1330"/>
                </a:lnSpc>
              </a:pPr>
              <a:endParaRPr sz="900"/>
            </a:p>
          </p:txBody>
        </p:sp>
      </p:grpSp>
      <p:sp>
        <p:nvSpPr>
          <p:cNvPr id="32" name="TextBox 32"/>
          <p:cNvSpPr txBox="1"/>
          <p:nvPr/>
        </p:nvSpPr>
        <p:spPr>
          <a:xfrm>
            <a:off x="8026412" y="3515400"/>
            <a:ext cx="959559" cy="175048"/>
          </a:xfrm>
          <a:prstGeom prst="rect">
            <a:avLst/>
          </a:prstGeom>
        </p:spPr>
        <p:txBody>
          <a:bodyPr lIns="0" tIns="0" rIns="0" bIns="0" rtlCol="0" anchor="t">
            <a:spAutoFit/>
          </a:bodyPr>
          <a:lstStyle/>
          <a:p>
            <a:pPr algn="ctr">
              <a:lnSpc>
                <a:spcPts val="1477"/>
              </a:lnSpc>
              <a:spcBef>
                <a:spcPct val="0"/>
              </a:spcBef>
            </a:pPr>
            <a:r>
              <a:rPr lang="en-US" sz="1055" b="1">
                <a:solidFill>
                  <a:srgbClr val="2C3E3E"/>
                </a:solidFill>
                <a:latin typeface="Avenir Bold"/>
                <a:ea typeface="Avenir Bold"/>
                <a:cs typeface="Avenir Bold"/>
                <a:sym typeface="Avenir Bold"/>
              </a:rPr>
              <a:t>2027</a:t>
            </a:r>
          </a:p>
        </p:txBody>
      </p:sp>
      <p:sp>
        <p:nvSpPr>
          <p:cNvPr id="33" name="TextBox 33"/>
          <p:cNvSpPr txBox="1"/>
          <p:nvPr/>
        </p:nvSpPr>
        <p:spPr>
          <a:xfrm>
            <a:off x="7978434" y="3844667"/>
            <a:ext cx="1055515" cy="343556"/>
          </a:xfrm>
          <a:prstGeom prst="rect">
            <a:avLst/>
          </a:prstGeom>
        </p:spPr>
        <p:txBody>
          <a:bodyPr lIns="0" tIns="0" rIns="0" bIns="0" rtlCol="0" anchor="t">
            <a:spAutoFit/>
          </a:bodyPr>
          <a:lstStyle/>
          <a:p>
            <a:pPr algn="ctr">
              <a:lnSpc>
                <a:spcPts val="1407"/>
              </a:lnSpc>
              <a:spcBef>
                <a:spcPct val="0"/>
              </a:spcBef>
            </a:pPr>
            <a:r>
              <a:rPr lang="en-US" sz="1005">
                <a:solidFill>
                  <a:srgbClr val="2C3E3E"/>
                </a:solidFill>
                <a:latin typeface="Avenir"/>
                <a:ea typeface="Avenir"/>
                <a:cs typeface="Avenir"/>
                <a:sym typeface="Avenir"/>
              </a:rPr>
              <a:t>Full HHSRS</a:t>
            </a:r>
          </a:p>
          <a:p>
            <a:pPr algn="ctr">
              <a:lnSpc>
                <a:spcPts val="1407"/>
              </a:lnSpc>
              <a:spcBef>
                <a:spcPct val="0"/>
              </a:spcBef>
            </a:pPr>
            <a:r>
              <a:rPr lang="en-US" sz="1005">
                <a:solidFill>
                  <a:srgbClr val="2C3E3E"/>
                </a:solidFill>
                <a:latin typeface="Avenir"/>
                <a:ea typeface="Avenir"/>
                <a:cs typeface="Avenir"/>
                <a:sym typeface="Avenir"/>
              </a:rPr>
              <a:t>rollout</a:t>
            </a:r>
          </a:p>
        </p:txBody>
      </p:sp>
      <p:sp>
        <p:nvSpPr>
          <p:cNvPr id="34" name="AutoShape 34"/>
          <p:cNvSpPr/>
          <p:nvPr/>
        </p:nvSpPr>
        <p:spPr>
          <a:xfrm>
            <a:off x="1645346" y="5181981"/>
            <a:ext cx="5853309" cy="0"/>
          </a:xfrm>
          <a:prstGeom prst="line">
            <a:avLst/>
          </a:prstGeom>
          <a:ln w="19050" cap="flat">
            <a:solidFill>
              <a:srgbClr val="7A9A8A"/>
            </a:solidFill>
            <a:prstDash val="solid"/>
            <a:headEnd type="none" w="sm" len="sm"/>
            <a:tailEnd type="none" w="sm" len="sm"/>
          </a:ln>
        </p:spPr>
        <p:txBody>
          <a:bodyPr/>
          <a:lstStyle/>
          <a:p>
            <a:endParaRPr lang="en-GB" sz="900"/>
          </a:p>
        </p:txBody>
      </p:sp>
      <p:grpSp>
        <p:nvGrpSpPr>
          <p:cNvPr id="35" name="Group 35"/>
          <p:cNvGrpSpPr/>
          <p:nvPr/>
        </p:nvGrpSpPr>
        <p:grpSpPr>
          <a:xfrm>
            <a:off x="1621357" y="5157992"/>
            <a:ext cx="47978" cy="47978"/>
            <a:chOff x="0" y="0"/>
            <a:chExt cx="127000" cy="127000"/>
          </a:xfrm>
        </p:grpSpPr>
        <p:sp>
          <p:nvSpPr>
            <p:cNvPr id="36" name="Freeform 36"/>
            <p:cNvSpPr/>
            <p:nvPr/>
          </p:nvSpPr>
          <p:spPr>
            <a:xfrm>
              <a:off x="0" y="0"/>
              <a:ext cx="127000" cy="127000"/>
            </a:xfrm>
            <a:custGeom>
              <a:avLst/>
              <a:gdLst/>
              <a:ahLst/>
              <a:cxnLst/>
              <a:rect l="l" t="t" r="r" b="b"/>
              <a:pathLst>
                <a:path w="127000" h="127000">
                  <a:moveTo>
                    <a:pt x="63500" y="0"/>
                  </a:moveTo>
                  <a:cubicBezTo>
                    <a:pt x="28430" y="0"/>
                    <a:pt x="0" y="28430"/>
                    <a:pt x="0" y="63500"/>
                  </a:cubicBezTo>
                  <a:cubicBezTo>
                    <a:pt x="0" y="98570"/>
                    <a:pt x="28430" y="127000"/>
                    <a:pt x="63500" y="127000"/>
                  </a:cubicBezTo>
                  <a:cubicBezTo>
                    <a:pt x="98570" y="127000"/>
                    <a:pt x="127000" y="98570"/>
                    <a:pt x="127000" y="63500"/>
                  </a:cubicBezTo>
                  <a:cubicBezTo>
                    <a:pt x="127000" y="28430"/>
                    <a:pt x="98570" y="0"/>
                    <a:pt x="63500" y="0"/>
                  </a:cubicBezTo>
                  <a:close/>
                </a:path>
              </a:pathLst>
            </a:custGeom>
            <a:solidFill>
              <a:srgbClr val="7A9A8A"/>
            </a:solidFill>
          </p:spPr>
          <p:txBody>
            <a:bodyPr/>
            <a:lstStyle/>
            <a:p>
              <a:endParaRPr lang="en-GB" sz="900"/>
            </a:p>
          </p:txBody>
        </p:sp>
        <p:sp>
          <p:nvSpPr>
            <p:cNvPr id="37" name="TextBox 37"/>
            <p:cNvSpPr txBox="1"/>
            <p:nvPr/>
          </p:nvSpPr>
          <p:spPr>
            <a:xfrm>
              <a:off x="0" y="-76200"/>
              <a:ext cx="127000" cy="203200"/>
            </a:xfrm>
            <a:prstGeom prst="rect">
              <a:avLst/>
            </a:prstGeom>
          </p:spPr>
          <p:txBody>
            <a:bodyPr lIns="25400" tIns="25400" rIns="25400" bIns="25400" rtlCol="0" anchor="ctr"/>
            <a:lstStyle/>
            <a:p>
              <a:pPr>
                <a:lnSpc>
                  <a:spcPts val="1330"/>
                </a:lnSpc>
              </a:pPr>
              <a:endParaRPr sz="900"/>
            </a:p>
          </p:txBody>
        </p:sp>
      </p:grpSp>
      <p:sp>
        <p:nvSpPr>
          <p:cNvPr id="38" name="TextBox 38"/>
          <p:cNvSpPr txBox="1"/>
          <p:nvPr/>
        </p:nvSpPr>
        <p:spPr>
          <a:xfrm>
            <a:off x="1165567" y="4921048"/>
            <a:ext cx="959559" cy="152862"/>
          </a:xfrm>
          <a:prstGeom prst="rect">
            <a:avLst/>
          </a:prstGeom>
        </p:spPr>
        <p:txBody>
          <a:bodyPr lIns="0" tIns="0" rIns="0" bIns="0" rtlCol="0" anchor="t">
            <a:spAutoFit/>
          </a:bodyPr>
          <a:lstStyle/>
          <a:p>
            <a:pPr algn="ctr">
              <a:lnSpc>
                <a:spcPts val="1336"/>
              </a:lnSpc>
              <a:spcBef>
                <a:spcPct val="0"/>
              </a:spcBef>
            </a:pPr>
            <a:r>
              <a:rPr lang="en-US" sz="954" b="1">
                <a:solidFill>
                  <a:srgbClr val="5A7A6E"/>
                </a:solidFill>
                <a:latin typeface="Avenir Bold"/>
                <a:ea typeface="Avenir Bold"/>
                <a:cs typeface="Avenir Bold"/>
                <a:sym typeface="Avenir Bold"/>
              </a:rPr>
              <a:t>2026</a:t>
            </a:r>
          </a:p>
        </p:txBody>
      </p:sp>
      <p:sp>
        <p:nvSpPr>
          <p:cNvPr id="39" name="TextBox 39"/>
          <p:cNvSpPr txBox="1"/>
          <p:nvPr/>
        </p:nvSpPr>
        <p:spPr>
          <a:xfrm>
            <a:off x="1117589" y="5210732"/>
            <a:ext cx="1055515" cy="484876"/>
          </a:xfrm>
          <a:prstGeom prst="rect">
            <a:avLst/>
          </a:prstGeom>
        </p:spPr>
        <p:txBody>
          <a:bodyPr lIns="0" tIns="0" rIns="0" bIns="0" rtlCol="0" anchor="t">
            <a:spAutoFit/>
          </a:bodyPr>
          <a:lstStyle/>
          <a:p>
            <a:pPr algn="ctr">
              <a:lnSpc>
                <a:spcPts val="1266"/>
              </a:lnSpc>
              <a:spcBef>
                <a:spcPct val="0"/>
              </a:spcBef>
            </a:pPr>
            <a:r>
              <a:rPr lang="en-US" sz="904">
                <a:solidFill>
                  <a:srgbClr val="5A7A6E"/>
                </a:solidFill>
                <a:latin typeface="Avenir"/>
                <a:ea typeface="Avenir"/>
                <a:cs typeface="Avenir"/>
                <a:sym typeface="Avenir"/>
              </a:rPr>
              <a:t>Awaab's Law Phase 2</a:t>
            </a:r>
          </a:p>
          <a:p>
            <a:pPr algn="ctr">
              <a:lnSpc>
                <a:spcPts val="1266"/>
              </a:lnSpc>
              <a:spcBef>
                <a:spcPct val="0"/>
              </a:spcBef>
            </a:pPr>
            <a:r>
              <a:rPr lang="en-US" sz="904">
                <a:solidFill>
                  <a:srgbClr val="5A7A6E"/>
                </a:solidFill>
                <a:latin typeface="Avenir"/>
                <a:ea typeface="Avenir"/>
                <a:cs typeface="Avenir"/>
                <a:sym typeface="Avenir"/>
              </a:rPr>
              <a:t>(7 more hazards)</a:t>
            </a:r>
          </a:p>
        </p:txBody>
      </p:sp>
      <p:grpSp>
        <p:nvGrpSpPr>
          <p:cNvPr id="40" name="Group 40"/>
          <p:cNvGrpSpPr/>
          <p:nvPr/>
        </p:nvGrpSpPr>
        <p:grpSpPr>
          <a:xfrm>
            <a:off x="4548011" y="5157992"/>
            <a:ext cx="47978" cy="47978"/>
            <a:chOff x="0" y="0"/>
            <a:chExt cx="127000" cy="127000"/>
          </a:xfrm>
        </p:grpSpPr>
        <p:sp>
          <p:nvSpPr>
            <p:cNvPr id="41" name="Freeform 41"/>
            <p:cNvSpPr/>
            <p:nvPr/>
          </p:nvSpPr>
          <p:spPr>
            <a:xfrm>
              <a:off x="0" y="0"/>
              <a:ext cx="127000" cy="127000"/>
            </a:xfrm>
            <a:custGeom>
              <a:avLst/>
              <a:gdLst/>
              <a:ahLst/>
              <a:cxnLst/>
              <a:rect l="l" t="t" r="r" b="b"/>
              <a:pathLst>
                <a:path w="127000" h="127000">
                  <a:moveTo>
                    <a:pt x="63500" y="0"/>
                  </a:moveTo>
                  <a:cubicBezTo>
                    <a:pt x="28430" y="0"/>
                    <a:pt x="0" y="28430"/>
                    <a:pt x="0" y="63500"/>
                  </a:cubicBezTo>
                  <a:cubicBezTo>
                    <a:pt x="0" y="98570"/>
                    <a:pt x="28430" y="127000"/>
                    <a:pt x="63500" y="127000"/>
                  </a:cubicBezTo>
                  <a:cubicBezTo>
                    <a:pt x="98570" y="127000"/>
                    <a:pt x="127000" y="98570"/>
                    <a:pt x="127000" y="63500"/>
                  </a:cubicBezTo>
                  <a:cubicBezTo>
                    <a:pt x="127000" y="28430"/>
                    <a:pt x="98570" y="0"/>
                    <a:pt x="63500" y="0"/>
                  </a:cubicBezTo>
                  <a:close/>
                </a:path>
              </a:pathLst>
            </a:custGeom>
            <a:solidFill>
              <a:srgbClr val="7A9A8A"/>
            </a:solidFill>
          </p:spPr>
          <p:txBody>
            <a:bodyPr/>
            <a:lstStyle/>
            <a:p>
              <a:endParaRPr lang="en-GB" sz="900"/>
            </a:p>
          </p:txBody>
        </p:sp>
        <p:sp>
          <p:nvSpPr>
            <p:cNvPr id="42" name="TextBox 42"/>
            <p:cNvSpPr txBox="1"/>
            <p:nvPr/>
          </p:nvSpPr>
          <p:spPr>
            <a:xfrm>
              <a:off x="0" y="-76200"/>
              <a:ext cx="127000" cy="203200"/>
            </a:xfrm>
            <a:prstGeom prst="rect">
              <a:avLst/>
            </a:prstGeom>
          </p:spPr>
          <p:txBody>
            <a:bodyPr lIns="25400" tIns="25400" rIns="25400" bIns="25400" rtlCol="0" anchor="ctr"/>
            <a:lstStyle/>
            <a:p>
              <a:pPr>
                <a:lnSpc>
                  <a:spcPts val="1330"/>
                </a:lnSpc>
              </a:pPr>
              <a:endParaRPr sz="900"/>
            </a:p>
          </p:txBody>
        </p:sp>
      </p:grpSp>
      <p:sp>
        <p:nvSpPr>
          <p:cNvPr id="43" name="TextBox 43"/>
          <p:cNvSpPr txBox="1"/>
          <p:nvPr/>
        </p:nvSpPr>
        <p:spPr>
          <a:xfrm>
            <a:off x="4092221" y="4921048"/>
            <a:ext cx="959559" cy="152862"/>
          </a:xfrm>
          <a:prstGeom prst="rect">
            <a:avLst/>
          </a:prstGeom>
        </p:spPr>
        <p:txBody>
          <a:bodyPr lIns="0" tIns="0" rIns="0" bIns="0" rtlCol="0" anchor="t">
            <a:spAutoFit/>
          </a:bodyPr>
          <a:lstStyle/>
          <a:p>
            <a:pPr algn="ctr">
              <a:lnSpc>
                <a:spcPts val="1336"/>
              </a:lnSpc>
              <a:spcBef>
                <a:spcPct val="0"/>
              </a:spcBef>
            </a:pPr>
            <a:r>
              <a:rPr lang="en-US" sz="954" b="1">
                <a:solidFill>
                  <a:srgbClr val="5A7A6E"/>
                </a:solidFill>
                <a:latin typeface="Avenir Bold"/>
                <a:ea typeface="Avenir Bold"/>
                <a:cs typeface="Avenir Bold"/>
                <a:sym typeface="Avenir Bold"/>
              </a:rPr>
              <a:t>2026</a:t>
            </a:r>
          </a:p>
        </p:txBody>
      </p:sp>
      <p:sp>
        <p:nvSpPr>
          <p:cNvPr id="44" name="TextBox 44"/>
          <p:cNvSpPr txBox="1"/>
          <p:nvPr/>
        </p:nvSpPr>
        <p:spPr>
          <a:xfrm>
            <a:off x="4044243" y="5210732"/>
            <a:ext cx="1055515" cy="484876"/>
          </a:xfrm>
          <a:prstGeom prst="rect">
            <a:avLst/>
          </a:prstGeom>
        </p:spPr>
        <p:txBody>
          <a:bodyPr lIns="0" tIns="0" rIns="0" bIns="0" rtlCol="0" anchor="t">
            <a:spAutoFit/>
          </a:bodyPr>
          <a:lstStyle/>
          <a:p>
            <a:pPr algn="ctr">
              <a:lnSpc>
                <a:spcPts val="1266"/>
              </a:lnSpc>
              <a:spcBef>
                <a:spcPct val="0"/>
              </a:spcBef>
            </a:pPr>
            <a:r>
              <a:rPr lang="en-US" sz="904">
                <a:solidFill>
                  <a:srgbClr val="5A7A6E"/>
                </a:solidFill>
                <a:latin typeface="Avenir"/>
                <a:ea typeface="Avenir"/>
                <a:cs typeface="Avenir"/>
                <a:sym typeface="Avenir"/>
              </a:rPr>
              <a:t>Reformed Decent</a:t>
            </a:r>
          </a:p>
          <a:p>
            <a:pPr algn="ctr">
              <a:lnSpc>
                <a:spcPts val="1266"/>
              </a:lnSpc>
              <a:spcBef>
                <a:spcPct val="0"/>
              </a:spcBef>
            </a:pPr>
            <a:r>
              <a:rPr lang="en-US" sz="904">
                <a:solidFill>
                  <a:srgbClr val="5A7A6E"/>
                </a:solidFill>
                <a:latin typeface="Avenir"/>
                <a:ea typeface="Avenir"/>
                <a:cs typeface="Avenir"/>
                <a:sym typeface="Avenir"/>
              </a:rPr>
              <a:t>Homes Standard</a:t>
            </a:r>
          </a:p>
          <a:p>
            <a:pPr algn="ctr">
              <a:lnSpc>
                <a:spcPts val="1266"/>
              </a:lnSpc>
              <a:spcBef>
                <a:spcPct val="0"/>
              </a:spcBef>
            </a:pPr>
            <a:r>
              <a:rPr lang="en-US" sz="904">
                <a:solidFill>
                  <a:srgbClr val="5A7A6E"/>
                </a:solidFill>
                <a:latin typeface="Avenir"/>
                <a:ea typeface="Avenir"/>
                <a:cs typeface="Avenir"/>
                <a:sym typeface="Avenir"/>
              </a:rPr>
              <a:t>published</a:t>
            </a:r>
          </a:p>
        </p:txBody>
      </p:sp>
      <p:grpSp>
        <p:nvGrpSpPr>
          <p:cNvPr id="45" name="Group 45"/>
          <p:cNvGrpSpPr/>
          <p:nvPr/>
        </p:nvGrpSpPr>
        <p:grpSpPr>
          <a:xfrm>
            <a:off x="7474666" y="5157992"/>
            <a:ext cx="47978" cy="47978"/>
            <a:chOff x="0" y="0"/>
            <a:chExt cx="127000" cy="127000"/>
          </a:xfrm>
        </p:grpSpPr>
        <p:sp>
          <p:nvSpPr>
            <p:cNvPr id="46" name="Freeform 46"/>
            <p:cNvSpPr/>
            <p:nvPr/>
          </p:nvSpPr>
          <p:spPr>
            <a:xfrm>
              <a:off x="0" y="0"/>
              <a:ext cx="127000" cy="127000"/>
            </a:xfrm>
            <a:custGeom>
              <a:avLst/>
              <a:gdLst/>
              <a:ahLst/>
              <a:cxnLst/>
              <a:rect l="l" t="t" r="r" b="b"/>
              <a:pathLst>
                <a:path w="127000" h="127000">
                  <a:moveTo>
                    <a:pt x="63500" y="0"/>
                  </a:moveTo>
                  <a:cubicBezTo>
                    <a:pt x="28430" y="0"/>
                    <a:pt x="0" y="28430"/>
                    <a:pt x="0" y="63500"/>
                  </a:cubicBezTo>
                  <a:cubicBezTo>
                    <a:pt x="0" y="98570"/>
                    <a:pt x="28430" y="127000"/>
                    <a:pt x="63500" y="127000"/>
                  </a:cubicBezTo>
                  <a:cubicBezTo>
                    <a:pt x="98570" y="127000"/>
                    <a:pt x="127000" y="98570"/>
                    <a:pt x="127000" y="63500"/>
                  </a:cubicBezTo>
                  <a:cubicBezTo>
                    <a:pt x="127000" y="28430"/>
                    <a:pt x="98570" y="0"/>
                    <a:pt x="63500" y="0"/>
                  </a:cubicBezTo>
                  <a:close/>
                </a:path>
              </a:pathLst>
            </a:custGeom>
            <a:solidFill>
              <a:srgbClr val="7A9A8A"/>
            </a:solidFill>
          </p:spPr>
          <p:txBody>
            <a:bodyPr/>
            <a:lstStyle/>
            <a:p>
              <a:endParaRPr lang="en-GB" sz="900"/>
            </a:p>
          </p:txBody>
        </p:sp>
        <p:sp>
          <p:nvSpPr>
            <p:cNvPr id="47" name="TextBox 47"/>
            <p:cNvSpPr txBox="1"/>
            <p:nvPr/>
          </p:nvSpPr>
          <p:spPr>
            <a:xfrm>
              <a:off x="0" y="-76200"/>
              <a:ext cx="127000" cy="203200"/>
            </a:xfrm>
            <a:prstGeom prst="rect">
              <a:avLst/>
            </a:prstGeom>
          </p:spPr>
          <p:txBody>
            <a:bodyPr lIns="25400" tIns="25400" rIns="25400" bIns="25400" rtlCol="0" anchor="ctr"/>
            <a:lstStyle/>
            <a:p>
              <a:pPr>
                <a:lnSpc>
                  <a:spcPts val="1330"/>
                </a:lnSpc>
              </a:pPr>
              <a:endParaRPr sz="900"/>
            </a:p>
          </p:txBody>
        </p:sp>
      </p:grpSp>
      <p:sp>
        <p:nvSpPr>
          <p:cNvPr id="48" name="TextBox 48"/>
          <p:cNvSpPr txBox="1"/>
          <p:nvPr/>
        </p:nvSpPr>
        <p:spPr>
          <a:xfrm>
            <a:off x="7018875" y="4921048"/>
            <a:ext cx="959559" cy="152862"/>
          </a:xfrm>
          <a:prstGeom prst="rect">
            <a:avLst/>
          </a:prstGeom>
        </p:spPr>
        <p:txBody>
          <a:bodyPr lIns="0" tIns="0" rIns="0" bIns="0" rtlCol="0" anchor="t">
            <a:spAutoFit/>
          </a:bodyPr>
          <a:lstStyle/>
          <a:p>
            <a:pPr algn="ctr">
              <a:lnSpc>
                <a:spcPts val="1336"/>
              </a:lnSpc>
              <a:spcBef>
                <a:spcPct val="0"/>
              </a:spcBef>
            </a:pPr>
            <a:r>
              <a:rPr lang="en-US" sz="954" b="1">
                <a:solidFill>
                  <a:srgbClr val="5A7A6E"/>
                </a:solidFill>
                <a:latin typeface="Avenir Bold"/>
                <a:ea typeface="Avenir Bold"/>
                <a:cs typeface="Avenir Bold"/>
                <a:sym typeface="Avenir Bold"/>
              </a:rPr>
              <a:t>2035</a:t>
            </a:r>
          </a:p>
        </p:txBody>
      </p:sp>
      <p:sp>
        <p:nvSpPr>
          <p:cNvPr id="49" name="TextBox 49"/>
          <p:cNvSpPr txBox="1"/>
          <p:nvPr/>
        </p:nvSpPr>
        <p:spPr>
          <a:xfrm>
            <a:off x="6971420" y="5210732"/>
            <a:ext cx="1055515" cy="484876"/>
          </a:xfrm>
          <a:prstGeom prst="rect">
            <a:avLst/>
          </a:prstGeom>
        </p:spPr>
        <p:txBody>
          <a:bodyPr lIns="0" tIns="0" rIns="0" bIns="0" rtlCol="0" anchor="t">
            <a:spAutoFit/>
          </a:bodyPr>
          <a:lstStyle/>
          <a:p>
            <a:pPr algn="ctr">
              <a:lnSpc>
                <a:spcPts val="1266"/>
              </a:lnSpc>
              <a:spcBef>
                <a:spcPct val="0"/>
              </a:spcBef>
            </a:pPr>
            <a:r>
              <a:rPr lang="en-US" sz="904">
                <a:solidFill>
                  <a:srgbClr val="5A7A6E"/>
                </a:solidFill>
                <a:latin typeface="Avenir"/>
                <a:ea typeface="Avenir"/>
                <a:cs typeface="Avenir"/>
                <a:sym typeface="Avenir"/>
              </a:rPr>
              <a:t>Decent Homes Standard</a:t>
            </a:r>
          </a:p>
          <a:p>
            <a:pPr algn="ctr">
              <a:lnSpc>
                <a:spcPts val="1266"/>
              </a:lnSpc>
              <a:spcBef>
                <a:spcPct val="0"/>
              </a:spcBef>
            </a:pPr>
            <a:r>
              <a:rPr lang="en-US" sz="904">
                <a:solidFill>
                  <a:srgbClr val="5A7A6E"/>
                </a:solidFill>
                <a:latin typeface="Avenir"/>
                <a:ea typeface="Avenir"/>
                <a:cs typeface="Avenir"/>
                <a:sym typeface="Avenir"/>
              </a:rPr>
              <a:t>compliance date</a:t>
            </a:r>
          </a:p>
        </p:txBody>
      </p:sp>
      <p:sp>
        <p:nvSpPr>
          <p:cNvPr id="50" name="Freeform 50"/>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4"/>
            <a:stretch>
              <a:fillRect/>
            </a:stretch>
          </a:blipFill>
        </p:spPr>
        <p:txBody>
          <a:bodyPr/>
          <a:lstStyle/>
          <a:p>
            <a:endParaRPr lang="en-GB" sz="900"/>
          </a:p>
        </p:txBody>
      </p:sp>
    </p:spTree>
    <p:extLst>
      <p:ext uri="{BB962C8B-B14F-4D97-AF65-F5344CB8AC3E}">
        <p14:creationId xmlns:p14="http://schemas.microsoft.com/office/powerpoint/2010/main" val="340477265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80448" y="-1503476"/>
            <a:ext cx="9652949" cy="7725114"/>
          </a:xfrm>
          <a:custGeom>
            <a:avLst/>
            <a:gdLst/>
            <a:ahLst/>
            <a:cxnLst/>
            <a:rect l="l" t="t" r="r" b="b"/>
            <a:pathLst>
              <a:path w="19305898" h="15450227">
                <a:moveTo>
                  <a:pt x="0" y="0"/>
                </a:moveTo>
                <a:lnTo>
                  <a:pt x="19305898" y="0"/>
                </a:lnTo>
                <a:lnTo>
                  <a:pt x="19305898" y="15450227"/>
                </a:lnTo>
                <a:lnTo>
                  <a:pt x="0" y="15450227"/>
                </a:lnTo>
                <a:lnTo>
                  <a:pt x="0" y="0"/>
                </a:lnTo>
                <a:close/>
              </a:path>
            </a:pathLst>
          </a:custGeom>
          <a:blipFill>
            <a:blip r:embed="rId3"/>
            <a:stretch>
              <a:fillRect/>
            </a:stretch>
          </a:blipFill>
        </p:spPr>
        <p:txBody>
          <a:bodyPr/>
          <a:lstStyle/>
          <a:p>
            <a:endParaRPr lang="en-GB" sz="900"/>
          </a:p>
        </p:txBody>
      </p:sp>
      <p:grpSp>
        <p:nvGrpSpPr>
          <p:cNvPr id="3" name="Group 3"/>
          <p:cNvGrpSpPr/>
          <p:nvPr/>
        </p:nvGrpSpPr>
        <p:grpSpPr>
          <a:xfrm>
            <a:off x="807735" y="2619368"/>
            <a:ext cx="2294642" cy="654423"/>
            <a:chOff x="0" y="0"/>
            <a:chExt cx="1313689" cy="374659"/>
          </a:xfrm>
        </p:grpSpPr>
        <p:sp>
          <p:nvSpPr>
            <p:cNvPr id="4" name="Freeform 4"/>
            <p:cNvSpPr/>
            <p:nvPr/>
          </p:nvSpPr>
          <p:spPr>
            <a:xfrm>
              <a:off x="0" y="0"/>
              <a:ext cx="1313689" cy="374659"/>
            </a:xfrm>
            <a:custGeom>
              <a:avLst/>
              <a:gdLst/>
              <a:ahLst/>
              <a:cxnLst/>
              <a:rect l="l" t="t" r="r" b="b"/>
              <a:pathLst>
                <a:path w="1313689" h="374659">
                  <a:moveTo>
                    <a:pt x="18557" y="0"/>
                  </a:moveTo>
                  <a:lnTo>
                    <a:pt x="1295133" y="0"/>
                  </a:lnTo>
                  <a:cubicBezTo>
                    <a:pt x="1305381" y="0"/>
                    <a:pt x="1313689" y="8308"/>
                    <a:pt x="1313689" y="18557"/>
                  </a:cubicBezTo>
                  <a:lnTo>
                    <a:pt x="1313689" y="356103"/>
                  </a:lnTo>
                  <a:cubicBezTo>
                    <a:pt x="1313689" y="361024"/>
                    <a:pt x="1311734" y="365744"/>
                    <a:pt x="1308254" y="369224"/>
                  </a:cubicBezTo>
                  <a:cubicBezTo>
                    <a:pt x="1304774" y="372704"/>
                    <a:pt x="1300054" y="374659"/>
                    <a:pt x="1295133" y="374659"/>
                  </a:cubicBezTo>
                  <a:lnTo>
                    <a:pt x="18557" y="374659"/>
                  </a:lnTo>
                  <a:cubicBezTo>
                    <a:pt x="13635" y="374659"/>
                    <a:pt x="8915" y="372704"/>
                    <a:pt x="5435" y="369224"/>
                  </a:cubicBezTo>
                  <a:cubicBezTo>
                    <a:pt x="1955" y="365744"/>
                    <a:pt x="0" y="361024"/>
                    <a:pt x="0" y="356103"/>
                  </a:cubicBezTo>
                  <a:lnTo>
                    <a:pt x="0" y="18557"/>
                  </a:lnTo>
                  <a:cubicBezTo>
                    <a:pt x="0" y="13635"/>
                    <a:pt x="1955" y="8915"/>
                    <a:pt x="5435" y="5435"/>
                  </a:cubicBezTo>
                  <a:cubicBezTo>
                    <a:pt x="8915" y="1955"/>
                    <a:pt x="13635" y="0"/>
                    <a:pt x="18557" y="0"/>
                  </a:cubicBezTo>
                  <a:close/>
                </a:path>
              </a:pathLst>
            </a:custGeom>
            <a:solidFill>
              <a:srgbClr val="374331"/>
            </a:solidFill>
          </p:spPr>
          <p:txBody>
            <a:bodyPr/>
            <a:lstStyle/>
            <a:p>
              <a:endParaRPr lang="en-GB" sz="900"/>
            </a:p>
          </p:txBody>
        </p:sp>
        <p:sp>
          <p:nvSpPr>
            <p:cNvPr id="5" name="TextBox 5"/>
            <p:cNvSpPr txBox="1"/>
            <p:nvPr/>
          </p:nvSpPr>
          <p:spPr>
            <a:xfrm>
              <a:off x="0" y="-66675"/>
              <a:ext cx="1313689" cy="441334"/>
            </a:xfrm>
            <a:prstGeom prst="rect">
              <a:avLst/>
            </a:prstGeom>
          </p:spPr>
          <p:txBody>
            <a:bodyPr lIns="25400" tIns="25400" rIns="25400" bIns="25400" rtlCol="0" anchor="ctr"/>
            <a:lstStyle/>
            <a:p>
              <a:pPr algn="ctr">
                <a:lnSpc>
                  <a:spcPts val="1264"/>
                </a:lnSpc>
              </a:pPr>
              <a:endParaRPr sz="900"/>
            </a:p>
          </p:txBody>
        </p:sp>
      </p:grpSp>
      <p:grpSp>
        <p:nvGrpSpPr>
          <p:cNvPr id="6" name="Group 6"/>
          <p:cNvGrpSpPr/>
          <p:nvPr/>
        </p:nvGrpSpPr>
        <p:grpSpPr>
          <a:xfrm>
            <a:off x="3544111" y="2619368"/>
            <a:ext cx="2294642" cy="654423"/>
            <a:chOff x="0" y="0"/>
            <a:chExt cx="1313689" cy="374659"/>
          </a:xfrm>
        </p:grpSpPr>
        <p:sp>
          <p:nvSpPr>
            <p:cNvPr id="7" name="Freeform 7"/>
            <p:cNvSpPr/>
            <p:nvPr/>
          </p:nvSpPr>
          <p:spPr>
            <a:xfrm>
              <a:off x="0" y="0"/>
              <a:ext cx="1313689" cy="374659"/>
            </a:xfrm>
            <a:custGeom>
              <a:avLst/>
              <a:gdLst/>
              <a:ahLst/>
              <a:cxnLst/>
              <a:rect l="l" t="t" r="r" b="b"/>
              <a:pathLst>
                <a:path w="1313689" h="374659">
                  <a:moveTo>
                    <a:pt x="18557" y="0"/>
                  </a:moveTo>
                  <a:lnTo>
                    <a:pt x="1295133" y="0"/>
                  </a:lnTo>
                  <a:cubicBezTo>
                    <a:pt x="1305381" y="0"/>
                    <a:pt x="1313689" y="8308"/>
                    <a:pt x="1313689" y="18557"/>
                  </a:cubicBezTo>
                  <a:lnTo>
                    <a:pt x="1313689" y="356103"/>
                  </a:lnTo>
                  <a:cubicBezTo>
                    <a:pt x="1313689" y="361024"/>
                    <a:pt x="1311734" y="365744"/>
                    <a:pt x="1308254" y="369224"/>
                  </a:cubicBezTo>
                  <a:cubicBezTo>
                    <a:pt x="1304774" y="372704"/>
                    <a:pt x="1300054" y="374659"/>
                    <a:pt x="1295133" y="374659"/>
                  </a:cubicBezTo>
                  <a:lnTo>
                    <a:pt x="18557" y="374659"/>
                  </a:lnTo>
                  <a:cubicBezTo>
                    <a:pt x="13635" y="374659"/>
                    <a:pt x="8915" y="372704"/>
                    <a:pt x="5435" y="369224"/>
                  </a:cubicBezTo>
                  <a:cubicBezTo>
                    <a:pt x="1955" y="365744"/>
                    <a:pt x="0" y="361024"/>
                    <a:pt x="0" y="356103"/>
                  </a:cubicBezTo>
                  <a:lnTo>
                    <a:pt x="0" y="18557"/>
                  </a:lnTo>
                  <a:cubicBezTo>
                    <a:pt x="0" y="13635"/>
                    <a:pt x="1955" y="8915"/>
                    <a:pt x="5435" y="5435"/>
                  </a:cubicBezTo>
                  <a:cubicBezTo>
                    <a:pt x="8915" y="1955"/>
                    <a:pt x="13635" y="0"/>
                    <a:pt x="18557" y="0"/>
                  </a:cubicBezTo>
                  <a:close/>
                </a:path>
              </a:pathLst>
            </a:custGeom>
            <a:solidFill>
              <a:srgbClr val="374331"/>
            </a:solidFill>
          </p:spPr>
          <p:txBody>
            <a:bodyPr/>
            <a:lstStyle/>
            <a:p>
              <a:endParaRPr lang="en-GB" sz="900"/>
            </a:p>
          </p:txBody>
        </p:sp>
        <p:sp>
          <p:nvSpPr>
            <p:cNvPr id="8" name="TextBox 8"/>
            <p:cNvSpPr txBox="1"/>
            <p:nvPr/>
          </p:nvSpPr>
          <p:spPr>
            <a:xfrm>
              <a:off x="0" y="-66675"/>
              <a:ext cx="1313689" cy="441334"/>
            </a:xfrm>
            <a:prstGeom prst="rect">
              <a:avLst/>
            </a:prstGeom>
          </p:spPr>
          <p:txBody>
            <a:bodyPr lIns="25400" tIns="25400" rIns="25400" bIns="25400" rtlCol="0" anchor="ctr"/>
            <a:lstStyle/>
            <a:p>
              <a:pPr algn="ctr">
                <a:lnSpc>
                  <a:spcPts val="1264"/>
                </a:lnSpc>
              </a:pPr>
              <a:endParaRPr sz="900"/>
            </a:p>
          </p:txBody>
        </p:sp>
      </p:grpSp>
      <p:grpSp>
        <p:nvGrpSpPr>
          <p:cNvPr id="9" name="Group 9"/>
          <p:cNvGrpSpPr/>
          <p:nvPr/>
        </p:nvGrpSpPr>
        <p:grpSpPr>
          <a:xfrm>
            <a:off x="6410253" y="2619368"/>
            <a:ext cx="2294642" cy="654423"/>
            <a:chOff x="0" y="0"/>
            <a:chExt cx="1313689" cy="374659"/>
          </a:xfrm>
        </p:grpSpPr>
        <p:sp>
          <p:nvSpPr>
            <p:cNvPr id="10" name="Freeform 10"/>
            <p:cNvSpPr/>
            <p:nvPr/>
          </p:nvSpPr>
          <p:spPr>
            <a:xfrm>
              <a:off x="0" y="0"/>
              <a:ext cx="1313689" cy="374659"/>
            </a:xfrm>
            <a:custGeom>
              <a:avLst/>
              <a:gdLst/>
              <a:ahLst/>
              <a:cxnLst/>
              <a:rect l="l" t="t" r="r" b="b"/>
              <a:pathLst>
                <a:path w="1313689" h="374659">
                  <a:moveTo>
                    <a:pt x="18557" y="0"/>
                  </a:moveTo>
                  <a:lnTo>
                    <a:pt x="1295133" y="0"/>
                  </a:lnTo>
                  <a:cubicBezTo>
                    <a:pt x="1305381" y="0"/>
                    <a:pt x="1313689" y="8308"/>
                    <a:pt x="1313689" y="18557"/>
                  </a:cubicBezTo>
                  <a:lnTo>
                    <a:pt x="1313689" y="356103"/>
                  </a:lnTo>
                  <a:cubicBezTo>
                    <a:pt x="1313689" y="361024"/>
                    <a:pt x="1311734" y="365744"/>
                    <a:pt x="1308254" y="369224"/>
                  </a:cubicBezTo>
                  <a:cubicBezTo>
                    <a:pt x="1304774" y="372704"/>
                    <a:pt x="1300054" y="374659"/>
                    <a:pt x="1295133" y="374659"/>
                  </a:cubicBezTo>
                  <a:lnTo>
                    <a:pt x="18557" y="374659"/>
                  </a:lnTo>
                  <a:cubicBezTo>
                    <a:pt x="13635" y="374659"/>
                    <a:pt x="8915" y="372704"/>
                    <a:pt x="5435" y="369224"/>
                  </a:cubicBezTo>
                  <a:cubicBezTo>
                    <a:pt x="1955" y="365744"/>
                    <a:pt x="0" y="361024"/>
                    <a:pt x="0" y="356103"/>
                  </a:cubicBezTo>
                  <a:lnTo>
                    <a:pt x="0" y="18557"/>
                  </a:lnTo>
                  <a:cubicBezTo>
                    <a:pt x="0" y="13635"/>
                    <a:pt x="1955" y="8915"/>
                    <a:pt x="5435" y="5435"/>
                  </a:cubicBezTo>
                  <a:cubicBezTo>
                    <a:pt x="8915" y="1955"/>
                    <a:pt x="13635" y="0"/>
                    <a:pt x="18557" y="0"/>
                  </a:cubicBezTo>
                  <a:close/>
                </a:path>
              </a:pathLst>
            </a:custGeom>
            <a:solidFill>
              <a:srgbClr val="374331"/>
            </a:solidFill>
          </p:spPr>
          <p:txBody>
            <a:bodyPr/>
            <a:lstStyle/>
            <a:p>
              <a:endParaRPr lang="en-GB" sz="900"/>
            </a:p>
          </p:txBody>
        </p:sp>
        <p:sp>
          <p:nvSpPr>
            <p:cNvPr id="11" name="TextBox 11"/>
            <p:cNvSpPr txBox="1"/>
            <p:nvPr/>
          </p:nvSpPr>
          <p:spPr>
            <a:xfrm>
              <a:off x="0" y="-66675"/>
              <a:ext cx="1313689" cy="441334"/>
            </a:xfrm>
            <a:prstGeom prst="rect">
              <a:avLst/>
            </a:prstGeom>
          </p:spPr>
          <p:txBody>
            <a:bodyPr lIns="25400" tIns="25400" rIns="25400" bIns="25400" rtlCol="0" anchor="ctr"/>
            <a:lstStyle/>
            <a:p>
              <a:pPr algn="ctr">
                <a:lnSpc>
                  <a:spcPts val="1264"/>
                </a:lnSpc>
              </a:pPr>
              <a:endParaRPr sz="900"/>
            </a:p>
          </p:txBody>
        </p:sp>
      </p:grpSp>
      <p:sp>
        <p:nvSpPr>
          <p:cNvPr id="12" name="TextBox 12"/>
          <p:cNvSpPr txBox="1"/>
          <p:nvPr/>
        </p:nvSpPr>
        <p:spPr>
          <a:xfrm>
            <a:off x="113710" y="878217"/>
            <a:ext cx="11780154" cy="705065"/>
          </a:xfrm>
          <a:prstGeom prst="rect">
            <a:avLst/>
          </a:prstGeom>
        </p:spPr>
        <p:txBody>
          <a:bodyPr lIns="0" tIns="0" rIns="0" bIns="0" rtlCol="0" anchor="t">
            <a:spAutoFit/>
          </a:bodyPr>
          <a:lstStyle/>
          <a:p>
            <a:pPr>
              <a:lnSpc>
                <a:spcPts val="5861"/>
              </a:lnSpc>
            </a:pPr>
            <a:r>
              <a:rPr lang="en-US" sz="4712" b="1" spc="56">
                <a:solidFill>
                  <a:srgbClr val="3A5707"/>
                </a:solidFill>
                <a:latin typeface="Avenir Ultra-Bold"/>
                <a:ea typeface="Avenir Ultra-Bold"/>
                <a:cs typeface="Avenir Ultra-Bold"/>
                <a:sym typeface="Avenir Ultra-Bold"/>
              </a:rPr>
              <a:t>THE CHALLENGE IN TRIAGE </a:t>
            </a:r>
          </a:p>
        </p:txBody>
      </p:sp>
      <p:sp>
        <p:nvSpPr>
          <p:cNvPr id="13" name="TextBox 13"/>
          <p:cNvSpPr txBox="1"/>
          <p:nvPr/>
        </p:nvSpPr>
        <p:spPr>
          <a:xfrm>
            <a:off x="938842" y="2719988"/>
            <a:ext cx="2032427" cy="198644"/>
          </a:xfrm>
          <a:prstGeom prst="rect">
            <a:avLst/>
          </a:prstGeom>
        </p:spPr>
        <p:txBody>
          <a:bodyPr lIns="0" tIns="0" rIns="0" bIns="0" rtlCol="0" anchor="t">
            <a:spAutoFit/>
          </a:bodyPr>
          <a:lstStyle/>
          <a:p>
            <a:pPr>
              <a:lnSpc>
                <a:spcPts val="1686"/>
              </a:lnSpc>
            </a:pPr>
            <a:r>
              <a:rPr lang="en-US" sz="1204" b="1" spc="14">
                <a:solidFill>
                  <a:srgbClr val="FFFFFF"/>
                </a:solidFill>
                <a:latin typeface="Avenir Bold"/>
                <a:ea typeface="Avenir Bold"/>
                <a:cs typeface="Avenir Bold"/>
                <a:sym typeface="Avenir Bold"/>
              </a:rPr>
              <a:t>EMERGENCY </a:t>
            </a:r>
          </a:p>
        </p:txBody>
      </p:sp>
      <p:sp>
        <p:nvSpPr>
          <p:cNvPr id="14" name="TextBox 14"/>
          <p:cNvSpPr txBox="1"/>
          <p:nvPr/>
        </p:nvSpPr>
        <p:spPr>
          <a:xfrm>
            <a:off x="938842" y="2903717"/>
            <a:ext cx="2032427" cy="176523"/>
          </a:xfrm>
          <a:prstGeom prst="rect">
            <a:avLst/>
          </a:prstGeom>
        </p:spPr>
        <p:txBody>
          <a:bodyPr lIns="0" tIns="0" rIns="0" bIns="0" rtlCol="0" anchor="t">
            <a:spAutoFit/>
          </a:bodyPr>
          <a:lstStyle/>
          <a:p>
            <a:pPr>
              <a:lnSpc>
                <a:spcPts val="1546"/>
              </a:lnSpc>
            </a:pPr>
            <a:r>
              <a:rPr lang="en-US" sz="1104" i="1" spc="13">
                <a:solidFill>
                  <a:srgbClr val="FFFFFF"/>
                </a:solidFill>
                <a:latin typeface="Avenir Italics"/>
                <a:ea typeface="Avenir Italics"/>
                <a:cs typeface="Avenir Italics"/>
                <a:sym typeface="Avenir Italics"/>
              </a:rPr>
              <a:t>Understanding immediate risk</a:t>
            </a:r>
          </a:p>
        </p:txBody>
      </p:sp>
      <p:sp>
        <p:nvSpPr>
          <p:cNvPr id="15" name="TextBox 15"/>
          <p:cNvSpPr txBox="1"/>
          <p:nvPr/>
        </p:nvSpPr>
        <p:spPr>
          <a:xfrm>
            <a:off x="3675219" y="2719988"/>
            <a:ext cx="2032427" cy="198644"/>
          </a:xfrm>
          <a:prstGeom prst="rect">
            <a:avLst/>
          </a:prstGeom>
        </p:spPr>
        <p:txBody>
          <a:bodyPr lIns="0" tIns="0" rIns="0" bIns="0" rtlCol="0" anchor="t">
            <a:spAutoFit/>
          </a:bodyPr>
          <a:lstStyle/>
          <a:p>
            <a:pPr>
              <a:lnSpc>
                <a:spcPts val="1686"/>
              </a:lnSpc>
            </a:pPr>
            <a:r>
              <a:rPr lang="en-US" sz="1204" b="1" spc="14">
                <a:solidFill>
                  <a:srgbClr val="FFFFFF"/>
                </a:solidFill>
                <a:latin typeface="Avenir Bold"/>
                <a:ea typeface="Avenir Bold"/>
                <a:cs typeface="Avenir Bold"/>
                <a:sym typeface="Avenir Bold"/>
              </a:rPr>
              <a:t>SIGNIFICANT</a:t>
            </a:r>
          </a:p>
        </p:txBody>
      </p:sp>
      <p:sp>
        <p:nvSpPr>
          <p:cNvPr id="16" name="TextBox 16"/>
          <p:cNvSpPr txBox="1"/>
          <p:nvPr/>
        </p:nvSpPr>
        <p:spPr>
          <a:xfrm>
            <a:off x="3675219" y="2903717"/>
            <a:ext cx="2032427" cy="176523"/>
          </a:xfrm>
          <a:prstGeom prst="rect">
            <a:avLst/>
          </a:prstGeom>
        </p:spPr>
        <p:txBody>
          <a:bodyPr lIns="0" tIns="0" rIns="0" bIns="0" rtlCol="0" anchor="t">
            <a:spAutoFit/>
          </a:bodyPr>
          <a:lstStyle/>
          <a:p>
            <a:pPr>
              <a:lnSpc>
                <a:spcPts val="1546"/>
              </a:lnSpc>
            </a:pPr>
            <a:r>
              <a:rPr lang="en-US" sz="1104" i="1" spc="13">
                <a:solidFill>
                  <a:srgbClr val="FFFFFF"/>
                </a:solidFill>
                <a:latin typeface="Avenir Italics"/>
                <a:ea typeface="Avenir Italics"/>
                <a:cs typeface="Avenir Italics"/>
                <a:sym typeface="Avenir Italics"/>
              </a:rPr>
              <a:t>Understanding escalating risk</a:t>
            </a:r>
          </a:p>
        </p:txBody>
      </p:sp>
      <p:sp>
        <p:nvSpPr>
          <p:cNvPr id="17" name="TextBox 17"/>
          <p:cNvSpPr txBox="1"/>
          <p:nvPr/>
        </p:nvSpPr>
        <p:spPr>
          <a:xfrm>
            <a:off x="6541360" y="2719988"/>
            <a:ext cx="2032427" cy="198644"/>
          </a:xfrm>
          <a:prstGeom prst="rect">
            <a:avLst/>
          </a:prstGeom>
        </p:spPr>
        <p:txBody>
          <a:bodyPr lIns="0" tIns="0" rIns="0" bIns="0" rtlCol="0" anchor="t">
            <a:spAutoFit/>
          </a:bodyPr>
          <a:lstStyle/>
          <a:p>
            <a:pPr>
              <a:lnSpc>
                <a:spcPts val="1686"/>
              </a:lnSpc>
            </a:pPr>
            <a:r>
              <a:rPr lang="en-US" sz="1204" b="1" spc="14">
                <a:solidFill>
                  <a:srgbClr val="FFFFFF"/>
                </a:solidFill>
                <a:latin typeface="Avenir Bold"/>
                <a:ea typeface="Avenir Bold"/>
                <a:cs typeface="Avenir Bold"/>
                <a:sym typeface="Avenir Bold"/>
              </a:rPr>
              <a:t>SCOPE</a:t>
            </a:r>
          </a:p>
        </p:txBody>
      </p:sp>
      <p:sp>
        <p:nvSpPr>
          <p:cNvPr id="18" name="TextBox 18"/>
          <p:cNvSpPr txBox="1"/>
          <p:nvPr/>
        </p:nvSpPr>
        <p:spPr>
          <a:xfrm>
            <a:off x="6541360" y="2903717"/>
            <a:ext cx="2163535" cy="176523"/>
          </a:xfrm>
          <a:prstGeom prst="rect">
            <a:avLst/>
          </a:prstGeom>
        </p:spPr>
        <p:txBody>
          <a:bodyPr lIns="0" tIns="0" rIns="0" bIns="0" rtlCol="0" anchor="t">
            <a:spAutoFit/>
          </a:bodyPr>
          <a:lstStyle/>
          <a:p>
            <a:pPr>
              <a:lnSpc>
                <a:spcPts val="1546"/>
              </a:lnSpc>
            </a:pPr>
            <a:r>
              <a:rPr lang="en-US" sz="1104" i="1" spc="13">
                <a:solidFill>
                  <a:srgbClr val="FFFFFF"/>
                </a:solidFill>
                <a:latin typeface="Avenir Italics"/>
                <a:ea typeface="Avenir Italics"/>
                <a:cs typeface="Avenir Italics"/>
                <a:sym typeface="Avenir Italics"/>
              </a:rPr>
              <a:t>Being clear about responsibility</a:t>
            </a:r>
          </a:p>
        </p:txBody>
      </p:sp>
      <p:sp>
        <p:nvSpPr>
          <p:cNvPr id="19" name="TextBox 19"/>
          <p:cNvSpPr txBox="1"/>
          <p:nvPr/>
        </p:nvSpPr>
        <p:spPr>
          <a:xfrm>
            <a:off x="214411" y="5453429"/>
            <a:ext cx="7343163" cy="661463"/>
          </a:xfrm>
          <a:prstGeom prst="rect">
            <a:avLst/>
          </a:prstGeom>
        </p:spPr>
        <p:txBody>
          <a:bodyPr lIns="0" tIns="0" rIns="0" bIns="0" rtlCol="0" anchor="t">
            <a:spAutoFit/>
          </a:bodyPr>
          <a:lstStyle/>
          <a:p>
            <a:pPr algn="just">
              <a:lnSpc>
                <a:spcPts val="2660"/>
              </a:lnSpc>
              <a:spcBef>
                <a:spcPct val="0"/>
              </a:spcBef>
            </a:pPr>
            <a:r>
              <a:rPr lang="en-US" sz="1900" b="1" i="1">
                <a:solidFill>
                  <a:srgbClr val="FFFFFF"/>
                </a:solidFill>
                <a:latin typeface="Avenir Bold Italics"/>
                <a:ea typeface="Avenir Bold Italics"/>
                <a:cs typeface="Avenir Bold Italics"/>
                <a:sym typeface="Avenir Bold Italics"/>
              </a:rPr>
              <a:t>The law sets the clock. Your team decides which path you're on.</a:t>
            </a:r>
          </a:p>
        </p:txBody>
      </p:sp>
      <p:sp>
        <p:nvSpPr>
          <p:cNvPr id="20" name="Freeform 20"/>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4"/>
            <a:stretch>
              <a:fillRect/>
            </a:stretch>
          </a:blipFill>
        </p:spPr>
        <p:txBody>
          <a:bodyPr/>
          <a:lstStyle/>
          <a:p>
            <a:endParaRPr lang="en-GB" sz="900"/>
          </a:p>
        </p:txBody>
      </p:sp>
    </p:spTree>
    <p:extLst>
      <p:ext uri="{BB962C8B-B14F-4D97-AF65-F5344CB8AC3E}">
        <p14:creationId xmlns:p14="http://schemas.microsoft.com/office/powerpoint/2010/main" val="99743140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85725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50000"/>
            </a:blip>
            <a:stretch>
              <a:fillRect l="-390" r="-390"/>
            </a:stretch>
          </a:blipFill>
        </p:spPr>
        <p:txBody>
          <a:bodyPr/>
          <a:lstStyle/>
          <a:p>
            <a:endParaRPr lang="en-GB" sz="900"/>
          </a:p>
        </p:txBody>
      </p:sp>
      <p:grpSp>
        <p:nvGrpSpPr>
          <p:cNvPr id="3" name="Group 3"/>
          <p:cNvGrpSpPr/>
          <p:nvPr/>
        </p:nvGrpSpPr>
        <p:grpSpPr>
          <a:xfrm>
            <a:off x="4119324" y="2995978"/>
            <a:ext cx="4316653" cy="2260209"/>
            <a:chOff x="0" y="0"/>
            <a:chExt cx="1724534" cy="902969"/>
          </a:xfrm>
        </p:grpSpPr>
        <p:sp>
          <p:nvSpPr>
            <p:cNvPr id="4" name="Freeform 4"/>
            <p:cNvSpPr/>
            <p:nvPr/>
          </p:nvSpPr>
          <p:spPr>
            <a:xfrm>
              <a:off x="0" y="0"/>
              <a:ext cx="1724534" cy="902969"/>
            </a:xfrm>
            <a:custGeom>
              <a:avLst/>
              <a:gdLst/>
              <a:ahLst/>
              <a:cxnLst/>
              <a:rect l="l" t="t" r="r" b="b"/>
              <a:pathLst>
                <a:path w="1724534" h="902969">
                  <a:moveTo>
                    <a:pt x="37664" y="0"/>
                  </a:moveTo>
                  <a:lnTo>
                    <a:pt x="1686870" y="0"/>
                  </a:lnTo>
                  <a:cubicBezTo>
                    <a:pt x="1696859" y="0"/>
                    <a:pt x="1706439" y="3968"/>
                    <a:pt x="1713503" y="11031"/>
                  </a:cubicBezTo>
                  <a:cubicBezTo>
                    <a:pt x="1720566" y="18095"/>
                    <a:pt x="1724534" y="27675"/>
                    <a:pt x="1724534" y="37664"/>
                  </a:cubicBezTo>
                  <a:lnTo>
                    <a:pt x="1724534" y="865306"/>
                  </a:lnTo>
                  <a:cubicBezTo>
                    <a:pt x="1724534" y="875295"/>
                    <a:pt x="1720566" y="884875"/>
                    <a:pt x="1713503" y="891938"/>
                  </a:cubicBezTo>
                  <a:cubicBezTo>
                    <a:pt x="1706439" y="899001"/>
                    <a:pt x="1696859" y="902969"/>
                    <a:pt x="1686870" y="902969"/>
                  </a:cubicBezTo>
                  <a:lnTo>
                    <a:pt x="37664" y="902969"/>
                  </a:lnTo>
                  <a:cubicBezTo>
                    <a:pt x="27675" y="902969"/>
                    <a:pt x="18095" y="899001"/>
                    <a:pt x="11031" y="891938"/>
                  </a:cubicBezTo>
                  <a:cubicBezTo>
                    <a:pt x="3968" y="884875"/>
                    <a:pt x="0" y="875295"/>
                    <a:pt x="0" y="865306"/>
                  </a:cubicBezTo>
                  <a:lnTo>
                    <a:pt x="0" y="37664"/>
                  </a:lnTo>
                  <a:cubicBezTo>
                    <a:pt x="0" y="27675"/>
                    <a:pt x="3968" y="18095"/>
                    <a:pt x="11031" y="11031"/>
                  </a:cubicBezTo>
                  <a:cubicBezTo>
                    <a:pt x="18095" y="3968"/>
                    <a:pt x="27675" y="0"/>
                    <a:pt x="37664" y="0"/>
                  </a:cubicBezTo>
                  <a:close/>
                </a:path>
              </a:pathLst>
            </a:custGeom>
            <a:blipFill>
              <a:blip r:embed="rId3"/>
              <a:stretch>
                <a:fillRect t="-3128" b="-3128"/>
              </a:stretch>
            </a:blipFill>
          </p:spPr>
          <p:txBody>
            <a:bodyPr/>
            <a:lstStyle/>
            <a:p>
              <a:endParaRPr lang="en-GB" sz="900"/>
            </a:p>
          </p:txBody>
        </p:sp>
      </p:grpSp>
      <p:grpSp>
        <p:nvGrpSpPr>
          <p:cNvPr id="5" name="Group 5"/>
          <p:cNvGrpSpPr/>
          <p:nvPr/>
        </p:nvGrpSpPr>
        <p:grpSpPr>
          <a:xfrm>
            <a:off x="699696" y="1408734"/>
            <a:ext cx="3026791" cy="1190535"/>
            <a:chOff x="0" y="0"/>
            <a:chExt cx="1405199" cy="552711"/>
          </a:xfrm>
        </p:grpSpPr>
        <p:sp>
          <p:nvSpPr>
            <p:cNvPr id="6" name="Freeform 6"/>
            <p:cNvSpPr/>
            <p:nvPr/>
          </p:nvSpPr>
          <p:spPr>
            <a:xfrm>
              <a:off x="0" y="0"/>
              <a:ext cx="1405199" cy="552711"/>
            </a:xfrm>
            <a:custGeom>
              <a:avLst/>
              <a:gdLst/>
              <a:ahLst/>
              <a:cxnLst/>
              <a:rect l="l" t="t" r="r" b="b"/>
              <a:pathLst>
                <a:path w="1405199" h="552711">
                  <a:moveTo>
                    <a:pt x="65224" y="0"/>
                  </a:moveTo>
                  <a:lnTo>
                    <a:pt x="1339976" y="0"/>
                  </a:lnTo>
                  <a:cubicBezTo>
                    <a:pt x="1375998" y="0"/>
                    <a:pt x="1405199" y="29202"/>
                    <a:pt x="1405199" y="65224"/>
                  </a:cubicBezTo>
                  <a:lnTo>
                    <a:pt x="1405199" y="487487"/>
                  </a:lnTo>
                  <a:cubicBezTo>
                    <a:pt x="1405199" y="523509"/>
                    <a:pt x="1375998" y="552711"/>
                    <a:pt x="1339976" y="552711"/>
                  </a:cubicBezTo>
                  <a:lnTo>
                    <a:pt x="65224" y="552711"/>
                  </a:lnTo>
                  <a:cubicBezTo>
                    <a:pt x="29202" y="552711"/>
                    <a:pt x="0" y="523509"/>
                    <a:pt x="0" y="487487"/>
                  </a:cubicBezTo>
                  <a:lnTo>
                    <a:pt x="0" y="65224"/>
                  </a:lnTo>
                  <a:cubicBezTo>
                    <a:pt x="0" y="29202"/>
                    <a:pt x="29202" y="0"/>
                    <a:pt x="65224" y="0"/>
                  </a:cubicBezTo>
                  <a:close/>
                </a:path>
              </a:pathLst>
            </a:custGeom>
            <a:solidFill>
              <a:srgbClr val="7DA0B0"/>
            </a:solidFill>
          </p:spPr>
          <p:txBody>
            <a:bodyPr/>
            <a:lstStyle/>
            <a:p>
              <a:endParaRPr lang="en-GB" sz="900"/>
            </a:p>
          </p:txBody>
        </p:sp>
        <p:sp>
          <p:nvSpPr>
            <p:cNvPr id="7" name="TextBox 7"/>
            <p:cNvSpPr txBox="1"/>
            <p:nvPr/>
          </p:nvSpPr>
          <p:spPr>
            <a:xfrm>
              <a:off x="0" y="-85725"/>
              <a:ext cx="1405199" cy="638436"/>
            </a:xfrm>
            <a:prstGeom prst="rect">
              <a:avLst/>
            </a:prstGeom>
          </p:spPr>
          <p:txBody>
            <a:bodyPr lIns="25400" tIns="25400" rIns="25400" bIns="25400" rtlCol="0" anchor="ctr"/>
            <a:lstStyle/>
            <a:p>
              <a:pPr algn="ctr">
                <a:lnSpc>
                  <a:spcPts val="1470"/>
                </a:lnSpc>
              </a:pPr>
              <a:endParaRPr sz="900"/>
            </a:p>
          </p:txBody>
        </p:sp>
      </p:grpSp>
      <p:grpSp>
        <p:nvGrpSpPr>
          <p:cNvPr id="8" name="Group 8"/>
          <p:cNvGrpSpPr/>
          <p:nvPr/>
        </p:nvGrpSpPr>
        <p:grpSpPr>
          <a:xfrm>
            <a:off x="699696" y="2796152"/>
            <a:ext cx="3026791" cy="1190535"/>
            <a:chOff x="0" y="0"/>
            <a:chExt cx="1405199" cy="552711"/>
          </a:xfrm>
        </p:grpSpPr>
        <p:sp>
          <p:nvSpPr>
            <p:cNvPr id="9" name="Freeform 9"/>
            <p:cNvSpPr/>
            <p:nvPr/>
          </p:nvSpPr>
          <p:spPr>
            <a:xfrm>
              <a:off x="0" y="0"/>
              <a:ext cx="1405199" cy="552711"/>
            </a:xfrm>
            <a:custGeom>
              <a:avLst/>
              <a:gdLst/>
              <a:ahLst/>
              <a:cxnLst/>
              <a:rect l="l" t="t" r="r" b="b"/>
              <a:pathLst>
                <a:path w="1405199" h="552711">
                  <a:moveTo>
                    <a:pt x="65224" y="0"/>
                  </a:moveTo>
                  <a:lnTo>
                    <a:pt x="1339976" y="0"/>
                  </a:lnTo>
                  <a:cubicBezTo>
                    <a:pt x="1375998" y="0"/>
                    <a:pt x="1405199" y="29202"/>
                    <a:pt x="1405199" y="65224"/>
                  </a:cubicBezTo>
                  <a:lnTo>
                    <a:pt x="1405199" y="487487"/>
                  </a:lnTo>
                  <a:cubicBezTo>
                    <a:pt x="1405199" y="523509"/>
                    <a:pt x="1375998" y="552711"/>
                    <a:pt x="1339976" y="552711"/>
                  </a:cubicBezTo>
                  <a:lnTo>
                    <a:pt x="65224" y="552711"/>
                  </a:lnTo>
                  <a:cubicBezTo>
                    <a:pt x="29202" y="552711"/>
                    <a:pt x="0" y="523509"/>
                    <a:pt x="0" y="487487"/>
                  </a:cubicBezTo>
                  <a:lnTo>
                    <a:pt x="0" y="65224"/>
                  </a:lnTo>
                  <a:cubicBezTo>
                    <a:pt x="0" y="29202"/>
                    <a:pt x="29202" y="0"/>
                    <a:pt x="65224" y="0"/>
                  </a:cubicBezTo>
                  <a:close/>
                </a:path>
              </a:pathLst>
            </a:custGeom>
            <a:solidFill>
              <a:srgbClr val="57471C"/>
            </a:solidFill>
          </p:spPr>
          <p:txBody>
            <a:bodyPr/>
            <a:lstStyle/>
            <a:p>
              <a:endParaRPr lang="en-GB" sz="900"/>
            </a:p>
          </p:txBody>
        </p:sp>
        <p:sp>
          <p:nvSpPr>
            <p:cNvPr id="10" name="TextBox 10"/>
            <p:cNvSpPr txBox="1"/>
            <p:nvPr/>
          </p:nvSpPr>
          <p:spPr>
            <a:xfrm>
              <a:off x="0" y="-85725"/>
              <a:ext cx="1405199" cy="638436"/>
            </a:xfrm>
            <a:prstGeom prst="rect">
              <a:avLst/>
            </a:prstGeom>
          </p:spPr>
          <p:txBody>
            <a:bodyPr lIns="25400" tIns="25400" rIns="25400" bIns="25400" rtlCol="0" anchor="ctr"/>
            <a:lstStyle/>
            <a:p>
              <a:pPr algn="ctr">
                <a:lnSpc>
                  <a:spcPts val="1470"/>
                </a:lnSpc>
              </a:pPr>
              <a:endParaRPr sz="900"/>
            </a:p>
          </p:txBody>
        </p:sp>
      </p:grpSp>
      <p:grpSp>
        <p:nvGrpSpPr>
          <p:cNvPr id="11" name="Group 11"/>
          <p:cNvGrpSpPr/>
          <p:nvPr/>
        </p:nvGrpSpPr>
        <p:grpSpPr>
          <a:xfrm>
            <a:off x="699696" y="4183571"/>
            <a:ext cx="3026791" cy="1190535"/>
            <a:chOff x="0" y="0"/>
            <a:chExt cx="1405199" cy="552711"/>
          </a:xfrm>
        </p:grpSpPr>
        <p:sp>
          <p:nvSpPr>
            <p:cNvPr id="12" name="Freeform 12"/>
            <p:cNvSpPr/>
            <p:nvPr/>
          </p:nvSpPr>
          <p:spPr>
            <a:xfrm>
              <a:off x="0" y="0"/>
              <a:ext cx="1405199" cy="552711"/>
            </a:xfrm>
            <a:custGeom>
              <a:avLst/>
              <a:gdLst/>
              <a:ahLst/>
              <a:cxnLst/>
              <a:rect l="l" t="t" r="r" b="b"/>
              <a:pathLst>
                <a:path w="1405199" h="552711">
                  <a:moveTo>
                    <a:pt x="65224" y="0"/>
                  </a:moveTo>
                  <a:lnTo>
                    <a:pt x="1339976" y="0"/>
                  </a:lnTo>
                  <a:cubicBezTo>
                    <a:pt x="1375998" y="0"/>
                    <a:pt x="1405199" y="29202"/>
                    <a:pt x="1405199" y="65224"/>
                  </a:cubicBezTo>
                  <a:lnTo>
                    <a:pt x="1405199" y="487487"/>
                  </a:lnTo>
                  <a:cubicBezTo>
                    <a:pt x="1405199" y="523509"/>
                    <a:pt x="1375998" y="552711"/>
                    <a:pt x="1339976" y="552711"/>
                  </a:cubicBezTo>
                  <a:lnTo>
                    <a:pt x="65224" y="552711"/>
                  </a:lnTo>
                  <a:cubicBezTo>
                    <a:pt x="29202" y="552711"/>
                    <a:pt x="0" y="523509"/>
                    <a:pt x="0" y="487487"/>
                  </a:cubicBezTo>
                  <a:lnTo>
                    <a:pt x="0" y="65224"/>
                  </a:lnTo>
                  <a:cubicBezTo>
                    <a:pt x="0" y="29202"/>
                    <a:pt x="29202" y="0"/>
                    <a:pt x="65224" y="0"/>
                  </a:cubicBezTo>
                  <a:close/>
                </a:path>
              </a:pathLst>
            </a:custGeom>
            <a:solidFill>
              <a:srgbClr val="DEC38F"/>
            </a:solidFill>
          </p:spPr>
          <p:txBody>
            <a:bodyPr/>
            <a:lstStyle/>
            <a:p>
              <a:endParaRPr lang="en-GB" sz="900"/>
            </a:p>
          </p:txBody>
        </p:sp>
        <p:sp>
          <p:nvSpPr>
            <p:cNvPr id="13" name="TextBox 13"/>
            <p:cNvSpPr txBox="1"/>
            <p:nvPr/>
          </p:nvSpPr>
          <p:spPr>
            <a:xfrm>
              <a:off x="0" y="-85725"/>
              <a:ext cx="1405199" cy="638436"/>
            </a:xfrm>
            <a:prstGeom prst="rect">
              <a:avLst/>
            </a:prstGeom>
          </p:spPr>
          <p:txBody>
            <a:bodyPr lIns="25400" tIns="25400" rIns="25400" bIns="25400" rtlCol="0" anchor="ctr"/>
            <a:lstStyle/>
            <a:p>
              <a:pPr algn="ctr">
                <a:lnSpc>
                  <a:spcPts val="1470"/>
                </a:lnSpc>
              </a:pPr>
              <a:endParaRPr sz="900"/>
            </a:p>
          </p:txBody>
        </p:sp>
      </p:grpSp>
      <p:sp>
        <p:nvSpPr>
          <p:cNvPr id="14" name="TextBox 14"/>
          <p:cNvSpPr txBox="1"/>
          <p:nvPr/>
        </p:nvSpPr>
        <p:spPr>
          <a:xfrm>
            <a:off x="3871993" y="1481177"/>
            <a:ext cx="4757658" cy="1359346"/>
          </a:xfrm>
          <a:prstGeom prst="rect">
            <a:avLst/>
          </a:prstGeom>
        </p:spPr>
        <p:txBody>
          <a:bodyPr lIns="0" tIns="0" rIns="0" bIns="0" rtlCol="0" anchor="t">
            <a:spAutoFit/>
          </a:bodyPr>
          <a:lstStyle/>
          <a:p>
            <a:pPr algn="ctr">
              <a:lnSpc>
                <a:spcPts val="5264"/>
              </a:lnSpc>
            </a:pPr>
            <a:r>
              <a:rPr lang="en-US" sz="5111" b="1" spc="-189">
                <a:solidFill>
                  <a:srgbClr val="302514"/>
                </a:solidFill>
                <a:latin typeface="Avenir Ultra-Bold"/>
                <a:ea typeface="Avenir Ultra-Bold"/>
                <a:cs typeface="Avenir Ultra-Bold"/>
                <a:sym typeface="Avenir Ultra-Bold"/>
              </a:rPr>
              <a:t>MAKING SAFE VS FIXING</a:t>
            </a:r>
          </a:p>
        </p:txBody>
      </p:sp>
      <p:sp>
        <p:nvSpPr>
          <p:cNvPr id="15" name="TextBox 15"/>
          <p:cNvSpPr txBox="1"/>
          <p:nvPr/>
        </p:nvSpPr>
        <p:spPr>
          <a:xfrm>
            <a:off x="1015778" y="2908003"/>
            <a:ext cx="2393663" cy="226024"/>
          </a:xfrm>
          <a:prstGeom prst="rect">
            <a:avLst/>
          </a:prstGeom>
        </p:spPr>
        <p:txBody>
          <a:bodyPr lIns="0" tIns="0" rIns="0" bIns="0" rtlCol="0" anchor="t">
            <a:spAutoFit/>
          </a:bodyPr>
          <a:lstStyle/>
          <a:p>
            <a:pPr>
              <a:lnSpc>
                <a:spcPts val="1865"/>
              </a:lnSpc>
            </a:pPr>
            <a:r>
              <a:rPr lang="en-US" sz="1480" b="1">
                <a:solidFill>
                  <a:srgbClr val="FFFFFF"/>
                </a:solidFill>
                <a:latin typeface="Avenir Bold"/>
                <a:ea typeface="Avenir Bold"/>
                <a:cs typeface="Avenir Bold"/>
                <a:sym typeface="Avenir Bold"/>
              </a:rPr>
              <a:t>Remediation Works </a:t>
            </a:r>
          </a:p>
        </p:txBody>
      </p:sp>
      <p:sp>
        <p:nvSpPr>
          <p:cNvPr id="16" name="TextBox 16"/>
          <p:cNvSpPr txBox="1"/>
          <p:nvPr/>
        </p:nvSpPr>
        <p:spPr>
          <a:xfrm>
            <a:off x="853491" y="3241586"/>
            <a:ext cx="2718238" cy="718145"/>
          </a:xfrm>
          <a:prstGeom prst="rect">
            <a:avLst/>
          </a:prstGeom>
        </p:spPr>
        <p:txBody>
          <a:bodyPr lIns="0" tIns="0" rIns="0" bIns="0" rtlCol="0" anchor="t">
            <a:spAutoFit/>
          </a:bodyPr>
          <a:lstStyle/>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Must start within 12 weeks</a:t>
            </a:r>
          </a:p>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Fix the cause, not the symptom</a:t>
            </a:r>
          </a:p>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This is what "done" actually means</a:t>
            </a:r>
          </a:p>
          <a:p>
            <a:pPr>
              <a:lnSpc>
                <a:spcPts val="1432"/>
              </a:lnSpc>
            </a:pPr>
            <a:endParaRPr lang="en-US" sz="1174" i="1">
              <a:solidFill>
                <a:srgbClr val="FFFFFF"/>
              </a:solidFill>
              <a:latin typeface="Avenir Italics"/>
              <a:ea typeface="Avenir Italics"/>
              <a:cs typeface="Avenir Italics"/>
              <a:sym typeface="Avenir Italics"/>
            </a:endParaRPr>
          </a:p>
        </p:txBody>
      </p:sp>
      <p:sp>
        <p:nvSpPr>
          <p:cNvPr id="17" name="TextBox 17"/>
          <p:cNvSpPr txBox="1"/>
          <p:nvPr/>
        </p:nvSpPr>
        <p:spPr>
          <a:xfrm>
            <a:off x="1016261" y="1492451"/>
            <a:ext cx="2393663" cy="226024"/>
          </a:xfrm>
          <a:prstGeom prst="rect">
            <a:avLst/>
          </a:prstGeom>
        </p:spPr>
        <p:txBody>
          <a:bodyPr lIns="0" tIns="0" rIns="0" bIns="0" rtlCol="0" anchor="t">
            <a:spAutoFit/>
          </a:bodyPr>
          <a:lstStyle/>
          <a:p>
            <a:pPr>
              <a:lnSpc>
                <a:spcPts val="1865"/>
              </a:lnSpc>
            </a:pPr>
            <a:r>
              <a:rPr lang="en-US" sz="1480" b="1">
                <a:solidFill>
                  <a:srgbClr val="FFFFFF"/>
                </a:solidFill>
                <a:latin typeface="Avenir Bold"/>
                <a:ea typeface="Avenir Bold"/>
                <a:cs typeface="Avenir Bold"/>
                <a:sym typeface="Avenir Bold"/>
              </a:rPr>
              <a:t>Making Safe</a:t>
            </a:r>
          </a:p>
        </p:txBody>
      </p:sp>
      <p:sp>
        <p:nvSpPr>
          <p:cNvPr id="18" name="TextBox 18"/>
          <p:cNvSpPr txBox="1"/>
          <p:nvPr/>
        </p:nvSpPr>
        <p:spPr>
          <a:xfrm>
            <a:off x="853973" y="1778804"/>
            <a:ext cx="2718238" cy="718145"/>
          </a:xfrm>
          <a:prstGeom prst="rect">
            <a:avLst/>
          </a:prstGeom>
        </p:spPr>
        <p:txBody>
          <a:bodyPr lIns="0" tIns="0" rIns="0" bIns="0" rtlCol="0" anchor="t">
            <a:spAutoFit/>
          </a:bodyPr>
          <a:lstStyle/>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24 hours</a:t>
            </a:r>
          </a:p>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Stop the immediate danger</a:t>
            </a:r>
          </a:p>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A holding action, not a result</a:t>
            </a:r>
          </a:p>
          <a:p>
            <a:pPr>
              <a:lnSpc>
                <a:spcPts val="1432"/>
              </a:lnSpc>
            </a:pPr>
            <a:endParaRPr lang="en-US" sz="1174" i="1">
              <a:solidFill>
                <a:srgbClr val="FFFFFF"/>
              </a:solidFill>
              <a:latin typeface="Avenir Italics"/>
              <a:ea typeface="Avenir Italics"/>
              <a:cs typeface="Avenir Italics"/>
              <a:sym typeface="Avenir Italics"/>
            </a:endParaRPr>
          </a:p>
        </p:txBody>
      </p:sp>
      <p:sp>
        <p:nvSpPr>
          <p:cNvPr id="19" name="TextBox 19"/>
          <p:cNvSpPr txBox="1"/>
          <p:nvPr/>
        </p:nvSpPr>
        <p:spPr>
          <a:xfrm>
            <a:off x="1016261" y="4220446"/>
            <a:ext cx="2393663" cy="226024"/>
          </a:xfrm>
          <a:prstGeom prst="rect">
            <a:avLst/>
          </a:prstGeom>
        </p:spPr>
        <p:txBody>
          <a:bodyPr lIns="0" tIns="0" rIns="0" bIns="0" rtlCol="0" anchor="t">
            <a:spAutoFit/>
          </a:bodyPr>
          <a:lstStyle/>
          <a:p>
            <a:pPr>
              <a:lnSpc>
                <a:spcPts val="1865"/>
              </a:lnSpc>
            </a:pPr>
            <a:r>
              <a:rPr lang="en-US" sz="1480" b="1">
                <a:solidFill>
                  <a:srgbClr val="FFFFFF"/>
                </a:solidFill>
                <a:latin typeface="Avenir Bold"/>
                <a:ea typeface="Avenir Bold"/>
                <a:cs typeface="Avenir Bold"/>
                <a:sym typeface="Avenir Bold"/>
              </a:rPr>
              <a:t>Out of scope? </a:t>
            </a:r>
          </a:p>
        </p:txBody>
      </p:sp>
      <p:sp>
        <p:nvSpPr>
          <p:cNvPr id="20" name="TextBox 20"/>
          <p:cNvSpPr txBox="1"/>
          <p:nvPr/>
        </p:nvSpPr>
        <p:spPr>
          <a:xfrm>
            <a:off x="853973" y="4554139"/>
            <a:ext cx="2718238" cy="718145"/>
          </a:xfrm>
          <a:prstGeom prst="rect">
            <a:avLst/>
          </a:prstGeom>
        </p:spPr>
        <p:txBody>
          <a:bodyPr lIns="0" tIns="0" rIns="0" bIns="0" rtlCol="0" anchor="t">
            <a:spAutoFit/>
          </a:bodyPr>
          <a:lstStyle/>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Supplementary preventative work</a:t>
            </a:r>
          </a:p>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Relevant safety work</a:t>
            </a:r>
          </a:p>
          <a:p>
            <a:pPr marL="253447" lvl="1" indent="-126724">
              <a:lnSpc>
                <a:spcPts val="1432"/>
              </a:lnSpc>
              <a:buFont typeface="Arial"/>
              <a:buChar char="•"/>
            </a:pPr>
            <a:r>
              <a:rPr lang="en-US" sz="1174" i="1">
                <a:solidFill>
                  <a:srgbClr val="FFFFFF"/>
                </a:solidFill>
                <a:latin typeface="Avenir Italics"/>
                <a:ea typeface="Avenir Italics"/>
                <a:cs typeface="Avenir Italics"/>
                <a:sym typeface="Avenir Italics"/>
              </a:rPr>
              <a:t>Reasonable timescales</a:t>
            </a:r>
          </a:p>
          <a:p>
            <a:pPr>
              <a:lnSpc>
                <a:spcPts val="1432"/>
              </a:lnSpc>
            </a:pPr>
            <a:endParaRPr lang="en-US" sz="1174" i="1">
              <a:solidFill>
                <a:srgbClr val="FFFFFF"/>
              </a:solidFill>
              <a:latin typeface="Avenir Italics"/>
              <a:ea typeface="Avenir Italics"/>
              <a:cs typeface="Avenir Italics"/>
              <a:sym typeface="Avenir Italics"/>
            </a:endParaRPr>
          </a:p>
        </p:txBody>
      </p:sp>
      <p:sp>
        <p:nvSpPr>
          <p:cNvPr id="21" name="TextBox 21"/>
          <p:cNvSpPr txBox="1"/>
          <p:nvPr/>
        </p:nvSpPr>
        <p:spPr>
          <a:xfrm>
            <a:off x="4139451" y="5213324"/>
            <a:ext cx="4276400" cy="237629"/>
          </a:xfrm>
          <a:prstGeom prst="rect">
            <a:avLst/>
          </a:prstGeom>
        </p:spPr>
        <p:txBody>
          <a:bodyPr lIns="0" tIns="0" rIns="0" bIns="0" rtlCol="0" anchor="t">
            <a:spAutoFit/>
          </a:bodyPr>
          <a:lstStyle/>
          <a:p>
            <a:pPr algn="r">
              <a:lnSpc>
                <a:spcPts val="1952"/>
              </a:lnSpc>
            </a:pPr>
            <a:r>
              <a:rPr lang="en-US" sz="1550" b="1" i="1">
                <a:solidFill>
                  <a:srgbClr val="FFFFFF"/>
                </a:solidFill>
                <a:latin typeface="Avenir Bold Italics"/>
                <a:ea typeface="Avenir Bold Italics"/>
                <a:cs typeface="Avenir Bold Italics"/>
                <a:sym typeface="Avenir Bold Italics"/>
              </a:rPr>
              <a:t>The thing that gets measured gets managed?</a:t>
            </a:r>
          </a:p>
        </p:txBody>
      </p:sp>
      <p:sp>
        <p:nvSpPr>
          <p:cNvPr id="22" name="Freeform 22"/>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4"/>
            <a:stretch>
              <a:fillRect/>
            </a:stretch>
          </a:blipFill>
        </p:spPr>
        <p:txBody>
          <a:bodyPr/>
          <a:lstStyle/>
          <a:p>
            <a:endParaRPr lang="en-GB" sz="900"/>
          </a:p>
        </p:txBody>
      </p:sp>
    </p:spTree>
    <p:extLst>
      <p:ext uri="{BB962C8B-B14F-4D97-AF65-F5344CB8AC3E}">
        <p14:creationId xmlns:p14="http://schemas.microsoft.com/office/powerpoint/2010/main" val="228840316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flipV="1">
            <a:off x="5917074" y="961889"/>
            <a:ext cx="0" cy="4871609"/>
          </a:xfrm>
          <a:prstGeom prst="line">
            <a:avLst/>
          </a:prstGeom>
          <a:ln w="66675" cap="flat">
            <a:solidFill>
              <a:srgbClr val="374331"/>
            </a:solidFill>
            <a:prstDash val="solid"/>
            <a:headEnd type="none" w="sm" len="sm"/>
            <a:tailEnd type="none" w="sm" len="sm"/>
          </a:ln>
        </p:spPr>
        <p:txBody>
          <a:bodyPr/>
          <a:lstStyle/>
          <a:p>
            <a:endParaRPr lang="en-GB" sz="900"/>
          </a:p>
        </p:txBody>
      </p:sp>
      <p:grpSp>
        <p:nvGrpSpPr>
          <p:cNvPr id="3" name="Group 3"/>
          <p:cNvGrpSpPr/>
          <p:nvPr/>
        </p:nvGrpSpPr>
        <p:grpSpPr>
          <a:xfrm>
            <a:off x="0" y="857250"/>
            <a:ext cx="5506439" cy="5143500"/>
            <a:chOff x="0" y="0"/>
            <a:chExt cx="851001" cy="794910"/>
          </a:xfrm>
        </p:grpSpPr>
        <p:sp>
          <p:nvSpPr>
            <p:cNvPr id="4" name="Freeform 4"/>
            <p:cNvSpPr/>
            <p:nvPr/>
          </p:nvSpPr>
          <p:spPr>
            <a:xfrm>
              <a:off x="0" y="0"/>
              <a:ext cx="851001" cy="794910"/>
            </a:xfrm>
            <a:custGeom>
              <a:avLst/>
              <a:gdLst/>
              <a:ahLst/>
              <a:cxnLst/>
              <a:rect l="l" t="t" r="r" b="b"/>
              <a:pathLst>
                <a:path w="851001" h="794910">
                  <a:moveTo>
                    <a:pt x="0" y="0"/>
                  </a:moveTo>
                  <a:lnTo>
                    <a:pt x="851001" y="0"/>
                  </a:lnTo>
                  <a:lnTo>
                    <a:pt x="851001" y="794910"/>
                  </a:lnTo>
                  <a:lnTo>
                    <a:pt x="0" y="794910"/>
                  </a:lnTo>
                  <a:close/>
                </a:path>
              </a:pathLst>
            </a:custGeom>
            <a:blipFill>
              <a:blip r:embed="rId3"/>
              <a:stretch>
                <a:fillRect l="-33774" r="-33774"/>
              </a:stretch>
            </a:blipFill>
          </p:spPr>
          <p:txBody>
            <a:bodyPr/>
            <a:lstStyle/>
            <a:p>
              <a:endParaRPr lang="en-GB" sz="900"/>
            </a:p>
          </p:txBody>
        </p:sp>
      </p:grpSp>
      <p:sp>
        <p:nvSpPr>
          <p:cNvPr id="5" name="TextBox 5"/>
          <p:cNvSpPr txBox="1"/>
          <p:nvPr/>
        </p:nvSpPr>
        <p:spPr>
          <a:xfrm>
            <a:off x="6024989" y="1301175"/>
            <a:ext cx="2466346" cy="199670"/>
          </a:xfrm>
          <a:prstGeom prst="rect">
            <a:avLst/>
          </a:prstGeom>
        </p:spPr>
        <p:txBody>
          <a:bodyPr lIns="0" tIns="0" rIns="0" bIns="0" rtlCol="0" anchor="t">
            <a:spAutoFit/>
          </a:bodyPr>
          <a:lstStyle/>
          <a:p>
            <a:pPr>
              <a:lnSpc>
                <a:spcPts val="1733"/>
              </a:lnSpc>
            </a:pPr>
            <a:r>
              <a:rPr lang="en-US" sz="1238">
                <a:solidFill>
                  <a:srgbClr val="3A5707"/>
                </a:solidFill>
                <a:latin typeface="Avenir Light"/>
                <a:ea typeface="Avenir Light"/>
                <a:cs typeface="Avenir Light"/>
                <a:sym typeface="Avenir Light"/>
              </a:rPr>
              <a:t>What gets reported</a:t>
            </a:r>
          </a:p>
        </p:txBody>
      </p:sp>
      <p:sp>
        <p:nvSpPr>
          <p:cNvPr id="6" name="TextBox 6"/>
          <p:cNvSpPr txBox="1"/>
          <p:nvPr/>
        </p:nvSpPr>
        <p:spPr>
          <a:xfrm>
            <a:off x="6024989" y="1052374"/>
            <a:ext cx="2766344" cy="252570"/>
          </a:xfrm>
          <a:prstGeom prst="rect">
            <a:avLst/>
          </a:prstGeom>
        </p:spPr>
        <p:txBody>
          <a:bodyPr lIns="0" tIns="0" rIns="0" bIns="0" rtlCol="0" anchor="t">
            <a:spAutoFit/>
          </a:bodyPr>
          <a:lstStyle/>
          <a:p>
            <a:pPr>
              <a:lnSpc>
                <a:spcPts val="2097"/>
              </a:lnSpc>
            </a:pPr>
            <a:r>
              <a:rPr lang="en-US" sz="1733" b="1" spc="-14">
                <a:solidFill>
                  <a:srgbClr val="3A5707"/>
                </a:solidFill>
                <a:latin typeface="Avenir Ultra-Bold"/>
                <a:ea typeface="Avenir Ultra-Bold"/>
                <a:cs typeface="Avenir Ultra-Bold"/>
                <a:sym typeface="Avenir Ultra-Bold"/>
              </a:rPr>
              <a:t>Above Ground</a:t>
            </a:r>
          </a:p>
        </p:txBody>
      </p:sp>
      <p:sp>
        <p:nvSpPr>
          <p:cNvPr id="7" name="TextBox 7"/>
          <p:cNvSpPr txBox="1"/>
          <p:nvPr/>
        </p:nvSpPr>
        <p:spPr>
          <a:xfrm>
            <a:off x="-31028" y="5238855"/>
            <a:ext cx="7412689" cy="877356"/>
          </a:xfrm>
          <a:prstGeom prst="rect">
            <a:avLst/>
          </a:prstGeom>
        </p:spPr>
        <p:txBody>
          <a:bodyPr wrap="square" lIns="0" tIns="0" rIns="0" bIns="0" rtlCol="0" anchor="t">
            <a:spAutoFit/>
          </a:bodyPr>
          <a:lstStyle/>
          <a:p>
            <a:pPr>
              <a:lnSpc>
                <a:spcPts val="7331"/>
              </a:lnSpc>
            </a:pPr>
            <a:r>
              <a:rPr lang="en-US" sz="6000" b="1">
                <a:solidFill>
                  <a:srgbClr val="FFFFFF"/>
                </a:solidFill>
                <a:latin typeface="Avenir Ultra-Bold"/>
                <a:ea typeface="Avenir Ultra-Bold"/>
                <a:cs typeface="Avenir Ultra-Bold"/>
                <a:sym typeface="Avenir Ultra-Bold"/>
              </a:rPr>
              <a:t>ROOT CAUSES</a:t>
            </a:r>
          </a:p>
        </p:txBody>
      </p:sp>
      <p:sp>
        <p:nvSpPr>
          <p:cNvPr id="8" name="TextBox 8"/>
          <p:cNvSpPr txBox="1"/>
          <p:nvPr/>
        </p:nvSpPr>
        <p:spPr>
          <a:xfrm>
            <a:off x="6093468" y="1566903"/>
            <a:ext cx="2466346" cy="702693"/>
          </a:xfrm>
          <a:prstGeom prst="rect">
            <a:avLst/>
          </a:prstGeom>
        </p:spPr>
        <p:txBody>
          <a:bodyPr lIns="0" tIns="0" rIns="0" bIns="0" rtlCol="0" anchor="t">
            <a:spAutoFit/>
          </a:bodyPr>
          <a:lstStyle/>
          <a:p>
            <a:pPr marL="217139" lvl="1" indent="-108569">
              <a:lnSpc>
                <a:spcPts val="1408"/>
              </a:lnSpc>
              <a:buFont typeface="Arial"/>
              <a:buChar char="•"/>
            </a:pPr>
            <a:r>
              <a:rPr lang="en-US" sz="1006">
                <a:solidFill>
                  <a:srgbClr val="3A5707"/>
                </a:solidFill>
                <a:latin typeface="Avenir Light"/>
                <a:ea typeface="Avenir Light"/>
                <a:cs typeface="Avenir Light"/>
                <a:sym typeface="Avenir Light"/>
              </a:rPr>
              <a:t>Visible mould or staining</a:t>
            </a:r>
          </a:p>
          <a:p>
            <a:pPr marL="217139" lvl="1" indent="-108569">
              <a:lnSpc>
                <a:spcPts val="1408"/>
              </a:lnSpc>
              <a:buFont typeface="Arial"/>
              <a:buChar char="•"/>
            </a:pPr>
            <a:r>
              <a:rPr lang="en-US" sz="1006">
                <a:solidFill>
                  <a:srgbClr val="3A5707"/>
                </a:solidFill>
                <a:latin typeface="Avenir Light"/>
                <a:ea typeface="Avenir Light"/>
                <a:cs typeface="Avenir Light"/>
                <a:sym typeface="Avenir Light"/>
              </a:rPr>
              <a:t>A damp patch, a smell, a cold room</a:t>
            </a:r>
          </a:p>
          <a:p>
            <a:pPr marL="217139" lvl="1" indent="-108569">
              <a:lnSpc>
                <a:spcPts val="1408"/>
              </a:lnSpc>
              <a:buFont typeface="Arial"/>
              <a:buChar char="•"/>
            </a:pPr>
            <a:r>
              <a:rPr lang="en-US" sz="1006">
                <a:solidFill>
                  <a:srgbClr val="3A5707"/>
                </a:solidFill>
                <a:latin typeface="Avenir Light"/>
                <a:ea typeface="Avenir Light"/>
                <a:cs typeface="Avenir Light"/>
                <a:sym typeface="Avenir Light"/>
              </a:rPr>
              <a:t>The symptom a tenant can describe</a:t>
            </a:r>
          </a:p>
          <a:p>
            <a:pPr>
              <a:lnSpc>
                <a:spcPts val="1408"/>
              </a:lnSpc>
            </a:pPr>
            <a:endParaRPr lang="en-US" sz="1006">
              <a:solidFill>
                <a:srgbClr val="3A5707"/>
              </a:solidFill>
              <a:latin typeface="Avenir Light"/>
              <a:ea typeface="Avenir Light"/>
              <a:cs typeface="Avenir Light"/>
              <a:sym typeface="Avenir Light"/>
            </a:endParaRPr>
          </a:p>
        </p:txBody>
      </p:sp>
      <p:sp>
        <p:nvSpPr>
          <p:cNvPr id="9" name="TextBox 9"/>
          <p:cNvSpPr txBox="1"/>
          <p:nvPr/>
        </p:nvSpPr>
        <p:spPr>
          <a:xfrm>
            <a:off x="6024989" y="2598912"/>
            <a:ext cx="2466346" cy="199670"/>
          </a:xfrm>
          <a:prstGeom prst="rect">
            <a:avLst/>
          </a:prstGeom>
        </p:spPr>
        <p:txBody>
          <a:bodyPr lIns="0" tIns="0" rIns="0" bIns="0" rtlCol="0" anchor="t">
            <a:spAutoFit/>
          </a:bodyPr>
          <a:lstStyle/>
          <a:p>
            <a:pPr>
              <a:lnSpc>
                <a:spcPts val="1733"/>
              </a:lnSpc>
            </a:pPr>
            <a:r>
              <a:rPr lang="en-US" sz="1238">
                <a:solidFill>
                  <a:srgbClr val="3A5707"/>
                </a:solidFill>
                <a:latin typeface="Avenir Light"/>
                <a:ea typeface="Avenir Light"/>
                <a:cs typeface="Avenir Light"/>
                <a:sym typeface="Avenir Light"/>
              </a:rPr>
              <a:t>The actual diagnosis</a:t>
            </a:r>
          </a:p>
        </p:txBody>
      </p:sp>
      <p:sp>
        <p:nvSpPr>
          <p:cNvPr id="10" name="TextBox 10"/>
          <p:cNvSpPr txBox="1"/>
          <p:nvPr/>
        </p:nvSpPr>
        <p:spPr>
          <a:xfrm>
            <a:off x="6024989" y="2350111"/>
            <a:ext cx="2766344" cy="252570"/>
          </a:xfrm>
          <a:prstGeom prst="rect">
            <a:avLst/>
          </a:prstGeom>
        </p:spPr>
        <p:txBody>
          <a:bodyPr lIns="0" tIns="0" rIns="0" bIns="0" rtlCol="0" anchor="t">
            <a:spAutoFit/>
          </a:bodyPr>
          <a:lstStyle/>
          <a:p>
            <a:pPr>
              <a:lnSpc>
                <a:spcPts val="2097"/>
              </a:lnSpc>
            </a:pPr>
            <a:r>
              <a:rPr lang="en-US" sz="1733" b="1" spc="-14">
                <a:solidFill>
                  <a:srgbClr val="3A5707"/>
                </a:solidFill>
                <a:latin typeface="Avenir Ultra-Bold"/>
                <a:ea typeface="Avenir Ultra-Bold"/>
                <a:cs typeface="Avenir Ultra-Bold"/>
                <a:sym typeface="Avenir Ultra-Bold"/>
              </a:rPr>
              <a:t>Below Ground</a:t>
            </a:r>
          </a:p>
        </p:txBody>
      </p:sp>
      <p:sp>
        <p:nvSpPr>
          <p:cNvPr id="11" name="TextBox 11"/>
          <p:cNvSpPr txBox="1"/>
          <p:nvPr/>
        </p:nvSpPr>
        <p:spPr>
          <a:xfrm>
            <a:off x="6093468" y="2864640"/>
            <a:ext cx="2602212" cy="1241302"/>
          </a:xfrm>
          <a:prstGeom prst="rect">
            <a:avLst/>
          </a:prstGeom>
        </p:spPr>
        <p:txBody>
          <a:bodyPr lIns="0" tIns="0" rIns="0" bIns="0" rtlCol="0" anchor="t">
            <a:spAutoFit/>
          </a:bodyPr>
          <a:lstStyle/>
          <a:p>
            <a:pPr marL="217139" lvl="1" indent="-108569">
              <a:lnSpc>
                <a:spcPts val="1408"/>
              </a:lnSpc>
              <a:buFont typeface="Arial"/>
              <a:buChar char="•"/>
            </a:pPr>
            <a:r>
              <a:rPr lang="en-US" sz="1006">
                <a:solidFill>
                  <a:srgbClr val="3A5707"/>
                </a:solidFill>
                <a:latin typeface="Avenir Light"/>
                <a:ea typeface="Avenir Light"/>
                <a:cs typeface="Avenir Light"/>
                <a:sym typeface="Avenir Light"/>
              </a:rPr>
              <a:t>Ventilation failure</a:t>
            </a:r>
          </a:p>
          <a:p>
            <a:pPr marL="217139" lvl="1" indent="-108569">
              <a:lnSpc>
                <a:spcPts val="1408"/>
              </a:lnSpc>
              <a:buFont typeface="Arial"/>
              <a:buChar char="•"/>
            </a:pPr>
            <a:r>
              <a:rPr lang="en-US" sz="1006">
                <a:solidFill>
                  <a:srgbClr val="3A5707"/>
                </a:solidFill>
                <a:latin typeface="Avenir Light"/>
                <a:ea typeface="Avenir Light"/>
                <a:cs typeface="Avenir Light"/>
                <a:sym typeface="Avenir Light"/>
              </a:rPr>
              <a:t>A moisture source within the structure</a:t>
            </a:r>
          </a:p>
          <a:p>
            <a:pPr marL="217139" lvl="1" indent="-108569">
              <a:lnSpc>
                <a:spcPts val="1408"/>
              </a:lnSpc>
              <a:buFont typeface="Arial"/>
              <a:buChar char="•"/>
            </a:pPr>
            <a:r>
              <a:rPr lang="en-US" sz="1006">
                <a:solidFill>
                  <a:srgbClr val="3A5707"/>
                </a:solidFill>
                <a:latin typeface="Avenir Light"/>
                <a:ea typeface="Avenir Light"/>
                <a:cs typeface="Avenir Light"/>
                <a:sym typeface="Avenir Light"/>
              </a:rPr>
              <a:t>Heating patterns and how the building "breathes"</a:t>
            </a:r>
          </a:p>
          <a:p>
            <a:pPr marL="217139" lvl="1" indent="-108569">
              <a:lnSpc>
                <a:spcPts val="1408"/>
              </a:lnSpc>
              <a:buFont typeface="Arial"/>
              <a:buChar char="•"/>
            </a:pPr>
            <a:r>
              <a:rPr lang="en-US" sz="1006">
                <a:solidFill>
                  <a:srgbClr val="3A5707"/>
                </a:solidFill>
                <a:latin typeface="Avenir Light"/>
                <a:ea typeface="Avenir Light"/>
                <a:cs typeface="Avenir Light"/>
                <a:sym typeface="Avenir Light"/>
              </a:rPr>
              <a:t>Retrofit work that's changed airtightness</a:t>
            </a:r>
          </a:p>
          <a:p>
            <a:pPr>
              <a:lnSpc>
                <a:spcPts val="1408"/>
              </a:lnSpc>
            </a:pPr>
            <a:endParaRPr lang="en-US" sz="1006">
              <a:solidFill>
                <a:srgbClr val="3A5707"/>
              </a:solidFill>
              <a:latin typeface="Avenir Light"/>
              <a:ea typeface="Avenir Light"/>
              <a:cs typeface="Avenir Light"/>
              <a:sym typeface="Avenir Light"/>
            </a:endParaRPr>
          </a:p>
          <a:p>
            <a:pPr>
              <a:lnSpc>
                <a:spcPts val="1408"/>
              </a:lnSpc>
            </a:pPr>
            <a:endParaRPr lang="en-US" sz="1006">
              <a:solidFill>
                <a:srgbClr val="3A5707"/>
              </a:solidFill>
              <a:latin typeface="Avenir Light"/>
              <a:ea typeface="Avenir Light"/>
              <a:cs typeface="Avenir Light"/>
              <a:sym typeface="Avenir Light"/>
            </a:endParaRPr>
          </a:p>
        </p:txBody>
      </p:sp>
      <p:sp>
        <p:nvSpPr>
          <p:cNvPr id="12" name="TextBox 12"/>
          <p:cNvSpPr txBox="1"/>
          <p:nvPr/>
        </p:nvSpPr>
        <p:spPr>
          <a:xfrm>
            <a:off x="6093468" y="3915407"/>
            <a:ext cx="2766344" cy="252570"/>
          </a:xfrm>
          <a:prstGeom prst="rect">
            <a:avLst/>
          </a:prstGeom>
        </p:spPr>
        <p:txBody>
          <a:bodyPr lIns="0" tIns="0" rIns="0" bIns="0" rtlCol="0" anchor="t">
            <a:spAutoFit/>
          </a:bodyPr>
          <a:lstStyle/>
          <a:p>
            <a:pPr>
              <a:lnSpc>
                <a:spcPts val="2097"/>
              </a:lnSpc>
            </a:pPr>
            <a:r>
              <a:rPr lang="en-US" sz="1733" b="1" spc="-14">
                <a:solidFill>
                  <a:srgbClr val="3A5707"/>
                </a:solidFill>
                <a:latin typeface="Avenir Ultra-Bold"/>
                <a:ea typeface="Avenir Ultra-Bold"/>
                <a:cs typeface="Avenir Ultra-Bold"/>
                <a:sym typeface="Avenir Ultra-Bold"/>
              </a:rPr>
              <a:t>Root Causes</a:t>
            </a:r>
          </a:p>
        </p:txBody>
      </p:sp>
      <p:sp>
        <p:nvSpPr>
          <p:cNvPr id="13" name="TextBox 13"/>
          <p:cNvSpPr txBox="1"/>
          <p:nvPr/>
        </p:nvSpPr>
        <p:spPr>
          <a:xfrm>
            <a:off x="6093468" y="4245170"/>
            <a:ext cx="2883002" cy="1420838"/>
          </a:xfrm>
          <a:prstGeom prst="rect">
            <a:avLst/>
          </a:prstGeom>
        </p:spPr>
        <p:txBody>
          <a:bodyPr lIns="0" tIns="0" rIns="0" bIns="0" rtlCol="0" anchor="t">
            <a:spAutoFit/>
          </a:bodyPr>
          <a:lstStyle/>
          <a:p>
            <a:pPr>
              <a:lnSpc>
                <a:spcPts val="1408"/>
              </a:lnSpc>
            </a:pPr>
            <a:r>
              <a:rPr lang="en-US" sz="1006" b="1">
                <a:solidFill>
                  <a:srgbClr val="3A5707"/>
                </a:solidFill>
                <a:latin typeface="Avenir Bold"/>
                <a:ea typeface="Avenir Bold"/>
                <a:cs typeface="Avenir Bold"/>
                <a:sym typeface="Avenir Bold"/>
              </a:rPr>
              <a:t>The physical root </a:t>
            </a:r>
          </a:p>
          <a:p>
            <a:pPr marL="217138" lvl="1" indent="-108569">
              <a:lnSpc>
                <a:spcPts val="1408"/>
              </a:lnSpc>
              <a:buFont typeface="Arial"/>
              <a:buChar char="•"/>
            </a:pPr>
            <a:r>
              <a:rPr lang="en-US" sz="1006">
                <a:solidFill>
                  <a:srgbClr val="3A5707"/>
                </a:solidFill>
                <a:latin typeface="Avenir Light"/>
                <a:ea typeface="Avenir Light"/>
                <a:cs typeface="Avenir Light"/>
                <a:sym typeface="Avenir Light"/>
              </a:rPr>
              <a:t>Moisture source, ventilation, building fabric</a:t>
            </a:r>
          </a:p>
          <a:p>
            <a:pPr marL="217138" lvl="1" indent="-108569">
              <a:lnSpc>
                <a:spcPts val="1408"/>
              </a:lnSpc>
              <a:buFont typeface="Arial"/>
              <a:buChar char="•"/>
            </a:pPr>
            <a:r>
              <a:rPr lang="en-US" sz="1006">
                <a:solidFill>
                  <a:srgbClr val="3A5707"/>
                </a:solidFill>
                <a:latin typeface="Avenir Light"/>
                <a:ea typeface="Avenir Light"/>
                <a:cs typeface="Avenir Light"/>
                <a:sym typeface="Avenir Light"/>
              </a:rPr>
              <a:t>What a proper survey finds</a:t>
            </a:r>
          </a:p>
          <a:p>
            <a:pPr>
              <a:lnSpc>
                <a:spcPts val="1408"/>
              </a:lnSpc>
            </a:pPr>
            <a:r>
              <a:rPr lang="en-US" sz="1006" b="1">
                <a:solidFill>
                  <a:srgbClr val="3A5707"/>
                </a:solidFill>
                <a:latin typeface="Avenir Bold"/>
                <a:ea typeface="Avenir Bold"/>
                <a:cs typeface="Avenir Bold"/>
                <a:sym typeface="Avenir Bold"/>
              </a:rPr>
              <a:t>The credibility root </a:t>
            </a:r>
          </a:p>
          <a:p>
            <a:pPr marL="217138" lvl="1" indent="-108569">
              <a:lnSpc>
                <a:spcPts val="1408"/>
              </a:lnSpc>
              <a:buFont typeface="Arial"/>
              <a:buChar char="•"/>
            </a:pPr>
            <a:r>
              <a:rPr lang="en-US" sz="1006">
                <a:solidFill>
                  <a:srgbClr val="3A5707"/>
                </a:solidFill>
                <a:latin typeface="Avenir Light"/>
                <a:ea typeface="Avenir Light"/>
                <a:cs typeface="Avenir Light"/>
                <a:sym typeface="Avenir Light"/>
              </a:rPr>
              <a:t>Was the tenant's account taken at face value?</a:t>
            </a:r>
          </a:p>
          <a:p>
            <a:pPr marL="217138" lvl="1" indent="-108569">
              <a:lnSpc>
                <a:spcPts val="1408"/>
              </a:lnSpc>
              <a:buFont typeface="Arial"/>
              <a:buChar char="•"/>
            </a:pPr>
            <a:r>
              <a:rPr lang="en-US" sz="1006">
                <a:solidFill>
                  <a:srgbClr val="3A5707"/>
                </a:solidFill>
                <a:latin typeface="Avenir Light"/>
                <a:ea typeface="Avenir Light"/>
                <a:cs typeface="Avenir Light"/>
                <a:sym typeface="Avenir Light"/>
              </a:rPr>
              <a:t>Was their report treated as evidence, or as a complaint to manage?</a:t>
            </a:r>
          </a:p>
          <a:p>
            <a:pPr>
              <a:lnSpc>
                <a:spcPts val="1408"/>
              </a:lnSpc>
            </a:pPr>
            <a:endParaRPr lang="en-US" sz="1006">
              <a:solidFill>
                <a:srgbClr val="3A5707"/>
              </a:solidFill>
              <a:latin typeface="Avenir Light"/>
              <a:ea typeface="Avenir Light"/>
              <a:cs typeface="Avenir Light"/>
              <a:sym typeface="Avenir Light"/>
            </a:endParaRPr>
          </a:p>
        </p:txBody>
      </p:sp>
      <p:sp>
        <p:nvSpPr>
          <p:cNvPr id="14" name="Freeform 14"/>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4"/>
            <a:stretch>
              <a:fillRect/>
            </a:stretch>
          </a:blipFill>
        </p:spPr>
        <p:txBody>
          <a:bodyPr/>
          <a:lstStyle/>
          <a:p>
            <a:endParaRPr lang="en-GB" sz="900"/>
          </a:p>
        </p:txBody>
      </p:sp>
    </p:spTree>
    <p:extLst>
      <p:ext uri="{BB962C8B-B14F-4D97-AF65-F5344CB8AC3E}">
        <p14:creationId xmlns:p14="http://schemas.microsoft.com/office/powerpoint/2010/main" val="22692172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418231" y="722749"/>
            <a:ext cx="2236094" cy="5294618"/>
          </a:xfrm>
          <a:custGeom>
            <a:avLst/>
            <a:gdLst/>
            <a:ahLst/>
            <a:cxnLst/>
            <a:rect l="l" t="t" r="r" b="b"/>
            <a:pathLst>
              <a:path w="4472187" h="10589235">
                <a:moveTo>
                  <a:pt x="0" y="0"/>
                </a:moveTo>
                <a:lnTo>
                  <a:pt x="4472187" y="0"/>
                </a:lnTo>
                <a:lnTo>
                  <a:pt x="4472187" y="10589236"/>
                </a:lnTo>
                <a:lnTo>
                  <a:pt x="0" y="10589236"/>
                </a:lnTo>
                <a:lnTo>
                  <a:pt x="0" y="0"/>
                </a:lnTo>
                <a:close/>
              </a:path>
            </a:pathLst>
          </a:custGeom>
          <a:blipFill>
            <a:blip r:embed="rId3">
              <a:alphaModFix amt="15000"/>
            </a:blip>
            <a:stretch>
              <a:fillRect l="-283976" t="-18424" r="-118415"/>
            </a:stretch>
          </a:blipFill>
        </p:spPr>
        <p:txBody>
          <a:bodyPr/>
          <a:lstStyle/>
          <a:p>
            <a:endParaRPr lang="en-GB" sz="900"/>
          </a:p>
        </p:txBody>
      </p:sp>
      <p:sp>
        <p:nvSpPr>
          <p:cNvPr id="3" name="Freeform 3"/>
          <p:cNvSpPr/>
          <p:nvPr/>
        </p:nvSpPr>
        <p:spPr>
          <a:xfrm>
            <a:off x="894798" y="722749"/>
            <a:ext cx="9511277" cy="5350093"/>
          </a:xfrm>
          <a:custGeom>
            <a:avLst/>
            <a:gdLst/>
            <a:ahLst/>
            <a:cxnLst/>
            <a:rect l="l" t="t" r="r" b="b"/>
            <a:pathLst>
              <a:path w="19022553" h="10700186">
                <a:moveTo>
                  <a:pt x="0" y="0"/>
                </a:moveTo>
                <a:lnTo>
                  <a:pt x="19022553" y="0"/>
                </a:lnTo>
                <a:lnTo>
                  <a:pt x="19022553" y="10700187"/>
                </a:lnTo>
                <a:lnTo>
                  <a:pt x="0" y="10700187"/>
                </a:lnTo>
                <a:lnTo>
                  <a:pt x="0" y="0"/>
                </a:lnTo>
                <a:close/>
              </a:path>
            </a:pathLst>
          </a:custGeom>
          <a:blipFill>
            <a:blip r:embed="rId4">
              <a:alphaModFix amt="19999"/>
            </a:blip>
            <a:stretch>
              <a:fillRect l="-448" r="-448"/>
            </a:stretch>
          </a:blipFill>
        </p:spPr>
        <p:txBody>
          <a:bodyPr/>
          <a:lstStyle/>
          <a:p>
            <a:endParaRPr lang="en-GB" sz="900"/>
          </a:p>
        </p:txBody>
      </p:sp>
      <p:sp>
        <p:nvSpPr>
          <p:cNvPr id="4" name="Freeform 4"/>
          <p:cNvSpPr/>
          <p:nvPr/>
        </p:nvSpPr>
        <p:spPr>
          <a:xfrm>
            <a:off x="0" y="857250"/>
            <a:ext cx="2057400" cy="5143500"/>
          </a:xfrm>
          <a:custGeom>
            <a:avLst/>
            <a:gdLst/>
            <a:ahLst/>
            <a:cxnLst/>
            <a:rect l="l" t="t" r="r" b="b"/>
            <a:pathLst>
              <a:path w="4114800" h="10287000">
                <a:moveTo>
                  <a:pt x="0" y="0"/>
                </a:moveTo>
                <a:lnTo>
                  <a:pt x="4114800" y="0"/>
                </a:lnTo>
                <a:lnTo>
                  <a:pt x="4114800" y="10287000"/>
                </a:lnTo>
                <a:lnTo>
                  <a:pt x="0" y="10287000"/>
                </a:lnTo>
                <a:lnTo>
                  <a:pt x="0" y="0"/>
                </a:lnTo>
                <a:close/>
              </a:path>
            </a:pathLst>
          </a:custGeom>
          <a:blipFill>
            <a:blip r:embed="rId5"/>
            <a:stretch>
              <a:fillRect l="-1417" t="-1257" r="-1417" b="-1257"/>
            </a:stretch>
          </a:blipFill>
        </p:spPr>
        <p:txBody>
          <a:bodyPr/>
          <a:lstStyle/>
          <a:p>
            <a:endParaRPr lang="en-GB" sz="900"/>
          </a:p>
        </p:txBody>
      </p:sp>
      <p:sp>
        <p:nvSpPr>
          <p:cNvPr id="5" name="TextBox 5"/>
          <p:cNvSpPr txBox="1"/>
          <p:nvPr/>
        </p:nvSpPr>
        <p:spPr>
          <a:xfrm>
            <a:off x="2127557" y="825293"/>
            <a:ext cx="6753056" cy="561372"/>
          </a:xfrm>
          <a:prstGeom prst="rect">
            <a:avLst/>
          </a:prstGeom>
        </p:spPr>
        <p:txBody>
          <a:bodyPr lIns="0" tIns="0" rIns="0" bIns="0" rtlCol="0" anchor="t">
            <a:spAutoFit/>
          </a:bodyPr>
          <a:lstStyle/>
          <a:p>
            <a:pPr>
              <a:lnSpc>
                <a:spcPts val="4656"/>
              </a:lnSpc>
            </a:pPr>
            <a:r>
              <a:rPr lang="en-US" sz="3742" b="1" spc="45">
                <a:solidFill>
                  <a:srgbClr val="3A5707"/>
                </a:solidFill>
                <a:latin typeface="Avenir Ultra-Bold"/>
                <a:ea typeface="Avenir Ultra-Bold"/>
                <a:cs typeface="Avenir Ultra-Bold"/>
                <a:sym typeface="Avenir Ultra-Bold"/>
              </a:rPr>
              <a:t>ASSESSMENT VS EVIDENCE</a:t>
            </a:r>
          </a:p>
        </p:txBody>
      </p:sp>
      <p:sp>
        <p:nvSpPr>
          <p:cNvPr id="6" name="TextBox 6"/>
          <p:cNvSpPr txBox="1"/>
          <p:nvPr/>
        </p:nvSpPr>
        <p:spPr>
          <a:xfrm>
            <a:off x="2528711" y="1836072"/>
            <a:ext cx="3107765" cy="432875"/>
          </a:xfrm>
          <a:prstGeom prst="rect">
            <a:avLst/>
          </a:prstGeom>
        </p:spPr>
        <p:txBody>
          <a:bodyPr wrap="square" lIns="0" tIns="0" rIns="0" bIns="0" rtlCol="0" anchor="t">
            <a:spAutoFit/>
          </a:bodyPr>
          <a:lstStyle/>
          <a:p>
            <a:pPr>
              <a:lnSpc>
                <a:spcPts val="3536"/>
              </a:lnSpc>
            </a:pPr>
            <a:r>
              <a:rPr lang="en-US" sz="2843" b="1" i="1" spc="34">
                <a:solidFill>
                  <a:srgbClr val="3A5707"/>
                </a:solidFill>
                <a:latin typeface="Avenir Ultra-Bold Italics"/>
                <a:ea typeface="Avenir Ultra-Bold Italics"/>
                <a:cs typeface="Avenir Ultra-Bold Italics"/>
                <a:sym typeface="Avenir Ultra-Bold Italics"/>
              </a:rPr>
              <a:t>VULNERABILITY</a:t>
            </a:r>
          </a:p>
        </p:txBody>
      </p:sp>
      <p:sp>
        <p:nvSpPr>
          <p:cNvPr id="7" name="TextBox 7"/>
          <p:cNvSpPr txBox="1"/>
          <p:nvPr/>
        </p:nvSpPr>
        <p:spPr>
          <a:xfrm>
            <a:off x="6741702" y="2711671"/>
            <a:ext cx="2138912" cy="419667"/>
          </a:xfrm>
          <a:prstGeom prst="rect">
            <a:avLst/>
          </a:prstGeom>
        </p:spPr>
        <p:txBody>
          <a:bodyPr lIns="0" tIns="0" rIns="0" bIns="0" rtlCol="0" anchor="t">
            <a:spAutoFit/>
          </a:bodyPr>
          <a:lstStyle/>
          <a:p>
            <a:pPr algn="r">
              <a:lnSpc>
                <a:spcPts val="3536"/>
              </a:lnSpc>
            </a:pPr>
            <a:r>
              <a:rPr lang="en-US" sz="2843" b="1" i="1" spc="34">
                <a:solidFill>
                  <a:srgbClr val="3A5707"/>
                </a:solidFill>
                <a:latin typeface="Avenir Ultra-Bold Italics"/>
                <a:ea typeface="Avenir Ultra-Bold Italics"/>
                <a:cs typeface="Avenir Ultra-Bold Italics"/>
                <a:sym typeface="Avenir Ultra-Bold Italics"/>
              </a:rPr>
              <a:t>SEVERITY </a:t>
            </a:r>
          </a:p>
        </p:txBody>
      </p:sp>
      <p:sp>
        <p:nvSpPr>
          <p:cNvPr id="8" name="TextBox 8"/>
          <p:cNvSpPr txBox="1"/>
          <p:nvPr/>
        </p:nvSpPr>
        <p:spPr>
          <a:xfrm>
            <a:off x="2528711" y="3843621"/>
            <a:ext cx="2334013" cy="419667"/>
          </a:xfrm>
          <a:prstGeom prst="rect">
            <a:avLst/>
          </a:prstGeom>
        </p:spPr>
        <p:txBody>
          <a:bodyPr lIns="0" tIns="0" rIns="0" bIns="0" rtlCol="0" anchor="t">
            <a:spAutoFit/>
          </a:bodyPr>
          <a:lstStyle/>
          <a:p>
            <a:pPr>
              <a:lnSpc>
                <a:spcPts val="3536"/>
              </a:lnSpc>
            </a:pPr>
            <a:r>
              <a:rPr lang="en-US" sz="2843" b="1" i="1" spc="34">
                <a:solidFill>
                  <a:srgbClr val="3A5707"/>
                </a:solidFill>
                <a:latin typeface="Avenir Ultra-Bold Italics"/>
                <a:ea typeface="Avenir Ultra-Bold Italics"/>
                <a:cs typeface="Avenir Ultra-Bold Italics"/>
                <a:sym typeface="Avenir Ultra-Bold Italics"/>
              </a:rPr>
              <a:t>LIKELIHOOD</a:t>
            </a:r>
          </a:p>
        </p:txBody>
      </p:sp>
      <p:sp>
        <p:nvSpPr>
          <p:cNvPr id="9" name="TextBox 9"/>
          <p:cNvSpPr txBox="1"/>
          <p:nvPr/>
        </p:nvSpPr>
        <p:spPr>
          <a:xfrm>
            <a:off x="5418763" y="4872943"/>
            <a:ext cx="3592416" cy="419667"/>
          </a:xfrm>
          <a:prstGeom prst="rect">
            <a:avLst/>
          </a:prstGeom>
        </p:spPr>
        <p:txBody>
          <a:bodyPr lIns="0" tIns="0" rIns="0" bIns="0" rtlCol="0" anchor="t">
            <a:spAutoFit/>
          </a:bodyPr>
          <a:lstStyle/>
          <a:p>
            <a:pPr algn="r">
              <a:lnSpc>
                <a:spcPts val="3536"/>
              </a:lnSpc>
            </a:pPr>
            <a:r>
              <a:rPr lang="en-US" sz="2843" b="1" i="1" spc="34">
                <a:solidFill>
                  <a:srgbClr val="3A5707"/>
                </a:solidFill>
                <a:latin typeface="Avenir Ultra-Bold Italics"/>
                <a:ea typeface="Avenir Ultra-Bold Italics"/>
                <a:cs typeface="Avenir Ultra-Bold Italics"/>
                <a:sym typeface="Avenir Ultra-Bold Italics"/>
              </a:rPr>
              <a:t>REASONABLENESS</a:t>
            </a:r>
          </a:p>
        </p:txBody>
      </p:sp>
      <p:sp>
        <p:nvSpPr>
          <p:cNvPr id="10" name="TextBox 10"/>
          <p:cNvSpPr txBox="1"/>
          <p:nvPr/>
        </p:nvSpPr>
        <p:spPr>
          <a:xfrm>
            <a:off x="2528711" y="2267863"/>
            <a:ext cx="2890051" cy="419667"/>
          </a:xfrm>
          <a:prstGeom prst="rect">
            <a:avLst/>
          </a:prstGeom>
        </p:spPr>
        <p:txBody>
          <a:bodyPr lIns="0" tIns="0" rIns="0" bIns="0" rtlCol="0" anchor="t">
            <a:spAutoFit/>
          </a:bodyPr>
          <a:lstStyle/>
          <a:p>
            <a:pPr algn="ctr">
              <a:lnSpc>
                <a:spcPts val="3536"/>
              </a:lnSpc>
            </a:pPr>
            <a:r>
              <a:rPr lang="en-US" sz="2843" b="1" i="1" spc="34">
                <a:solidFill>
                  <a:srgbClr val="3A5707">
                    <a:alpha val="24706"/>
                  </a:srgbClr>
                </a:solidFill>
                <a:latin typeface="Avenir Ultra-Bold Italics"/>
                <a:ea typeface="Avenir Ultra-Bold Italics"/>
                <a:cs typeface="Avenir Ultra-Bold Italics"/>
                <a:sym typeface="Avenir Ultra-Bold Italics"/>
              </a:rPr>
              <a:t>ASSESS</a:t>
            </a:r>
          </a:p>
        </p:txBody>
      </p:sp>
      <p:sp>
        <p:nvSpPr>
          <p:cNvPr id="11" name="TextBox 11"/>
          <p:cNvSpPr txBox="1"/>
          <p:nvPr/>
        </p:nvSpPr>
        <p:spPr>
          <a:xfrm>
            <a:off x="2973205" y="4275411"/>
            <a:ext cx="1445026" cy="419667"/>
          </a:xfrm>
          <a:prstGeom prst="rect">
            <a:avLst/>
          </a:prstGeom>
        </p:spPr>
        <p:txBody>
          <a:bodyPr lIns="0" tIns="0" rIns="0" bIns="0" rtlCol="0" anchor="t">
            <a:spAutoFit/>
          </a:bodyPr>
          <a:lstStyle/>
          <a:p>
            <a:pPr algn="ctr">
              <a:lnSpc>
                <a:spcPts val="3536"/>
              </a:lnSpc>
            </a:pPr>
            <a:r>
              <a:rPr lang="en-US" sz="2843" b="1" i="1" spc="34">
                <a:solidFill>
                  <a:srgbClr val="3A5707">
                    <a:alpha val="24706"/>
                  </a:srgbClr>
                </a:solidFill>
                <a:latin typeface="Avenir Ultra-Bold Italics"/>
                <a:ea typeface="Avenir Ultra-Bold Italics"/>
                <a:cs typeface="Avenir Ultra-Bold Italics"/>
                <a:sym typeface="Avenir Ultra-Bold Italics"/>
              </a:rPr>
              <a:t>HARM</a:t>
            </a:r>
          </a:p>
        </p:txBody>
      </p:sp>
      <p:sp>
        <p:nvSpPr>
          <p:cNvPr id="12" name="TextBox 12"/>
          <p:cNvSpPr txBox="1"/>
          <p:nvPr/>
        </p:nvSpPr>
        <p:spPr>
          <a:xfrm>
            <a:off x="7383291" y="3143461"/>
            <a:ext cx="976783" cy="419667"/>
          </a:xfrm>
          <a:prstGeom prst="rect">
            <a:avLst/>
          </a:prstGeom>
        </p:spPr>
        <p:txBody>
          <a:bodyPr lIns="0" tIns="0" rIns="0" bIns="0" rtlCol="0" anchor="t">
            <a:spAutoFit/>
          </a:bodyPr>
          <a:lstStyle/>
          <a:p>
            <a:pPr algn="ctr">
              <a:lnSpc>
                <a:spcPts val="3536"/>
              </a:lnSpc>
            </a:pPr>
            <a:r>
              <a:rPr lang="en-US" sz="2843" b="1" i="1" spc="34">
                <a:solidFill>
                  <a:srgbClr val="3A5707">
                    <a:alpha val="24706"/>
                  </a:srgbClr>
                </a:solidFill>
                <a:latin typeface="Avenir Ultra-Bold Italics"/>
                <a:ea typeface="Avenir Ultra-Bold Italics"/>
                <a:cs typeface="Avenir Ultra-Bold Italics"/>
                <a:sym typeface="Avenir Ultra-Bold Italics"/>
              </a:rPr>
              <a:t>RISK</a:t>
            </a:r>
          </a:p>
        </p:txBody>
      </p:sp>
      <p:sp>
        <p:nvSpPr>
          <p:cNvPr id="13" name="TextBox 13"/>
          <p:cNvSpPr txBox="1"/>
          <p:nvPr/>
        </p:nvSpPr>
        <p:spPr>
          <a:xfrm>
            <a:off x="6365642" y="5304734"/>
            <a:ext cx="1698657" cy="419667"/>
          </a:xfrm>
          <a:prstGeom prst="rect">
            <a:avLst/>
          </a:prstGeom>
        </p:spPr>
        <p:txBody>
          <a:bodyPr lIns="0" tIns="0" rIns="0" bIns="0" rtlCol="0" anchor="t">
            <a:spAutoFit/>
          </a:bodyPr>
          <a:lstStyle/>
          <a:p>
            <a:pPr algn="ctr">
              <a:lnSpc>
                <a:spcPts val="3536"/>
              </a:lnSpc>
            </a:pPr>
            <a:r>
              <a:rPr lang="en-US" sz="2843" b="1" i="1" spc="34">
                <a:solidFill>
                  <a:srgbClr val="3A5707">
                    <a:alpha val="24706"/>
                  </a:srgbClr>
                </a:solidFill>
                <a:latin typeface="Avenir Ultra-Bold Italics"/>
                <a:ea typeface="Avenir Ultra-Bold Italics"/>
                <a:cs typeface="Avenir Ultra-Bold Italics"/>
                <a:sym typeface="Avenir Ultra-Bold Italics"/>
              </a:rPr>
              <a:t>HEALTH</a:t>
            </a:r>
          </a:p>
        </p:txBody>
      </p:sp>
      <p:sp>
        <p:nvSpPr>
          <p:cNvPr id="14" name="TextBox 14"/>
          <p:cNvSpPr txBox="1"/>
          <p:nvPr/>
        </p:nvSpPr>
        <p:spPr>
          <a:xfrm>
            <a:off x="5012384" y="2866831"/>
            <a:ext cx="1276104" cy="419667"/>
          </a:xfrm>
          <a:prstGeom prst="rect">
            <a:avLst/>
          </a:prstGeom>
        </p:spPr>
        <p:txBody>
          <a:bodyPr lIns="0" tIns="0" rIns="0" bIns="0" rtlCol="0" anchor="t">
            <a:spAutoFit/>
          </a:bodyPr>
          <a:lstStyle/>
          <a:p>
            <a:pPr algn="ctr">
              <a:lnSpc>
                <a:spcPts val="3536"/>
              </a:lnSpc>
            </a:pPr>
            <a:r>
              <a:rPr lang="en-US" sz="2843" b="1" i="1" spc="34">
                <a:solidFill>
                  <a:srgbClr val="3A5707">
                    <a:alpha val="24706"/>
                  </a:srgbClr>
                </a:solidFill>
                <a:latin typeface="Avenir Ultra-Bold Italics"/>
                <a:ea typeface="Avenir Ultra-Bold Italics"/>
                <a:cs typeface="Avenir Ultra-Bold Italics"/>
                <a:sym typeface="Avenir Ultra-Bold Italics"/>
              </a:rPr>
              <a:t>HOME</a:t>
            </a:r>
          </a:p>
        </p:txBody>
      </p:sp>
      <p:sp>
        <p:nvSpPr>
          <p:cNvPr id="15" name="Freeform 15"/>
          <p:cNvSpPr/>
          <p:nvPr/>
        </p:nvSpPr>
        <p:spPr>
          <a:xfrm>
            <a:off x="8174637" y="5592066"/>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6"/>
            <a:stretch>
              <a:fillRect/>
            </a:stretch>
          </a:blipFill>
        </p:spPr>
        <p:txBody>
          <a:bodyPr/>
          <a:lstStyle/>
          <a:p>
            <a:endParaRPr lang="en-GB" sz="900"/>
          </a:p>
        </p:txBody>
      </p:sp>
    </p:spTree>
    <p:extLst>
      <p:ext uri="{BB962C8B-B14F-4D97-AF65-F5344CB8AC3E}">
        <p14:creationId xmlns:p14="http://schemas.microsoft.com/office/powerpoint/2010/main" val="412806084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54474"/>
            <a:ext cx="9144000" cy="2407416"/>
            <a:chOff x="0" y="0"/>
            <a:chExt cx="2833290" cy="745943"/>
          </a:xfrm>
        </p:grpSpPr>
        <p:sp>
          <p:nvSpPr>
            <p:cNvPr id="3" name="Freeform 3"/>
            <p:cNvSpPr/>
            <p:nvPr/>
          </p:nvSpPr>
          <p:spPr>
            <a:xfrm>
              <a:off x="0" y="0"/>
              <a:ext cx="2833290" cy="745943"/>
            </a:xfrm>
            <a:custGeom>
              <a:avLst/>
              <a:gdLst/>
              <a:ahLst/>
              <a:cxnLst/>
              <a:rect l="l" t="t" r="r" b="b"/>
              <a:pathLst>
                <a:path w="2833290" h="745943">
                  <a:moveTo>
                    <a:pt x="0" y="0"/>
                  </a:moveTo>
                  <a:lnTo>
                    <a:pt x="2833290" y="0"/>
                  </a:lnTo>
                  <a:lnTo>
                    <a:pt x="2833290" y="745943"/>
                  </a:lnTo>
                  <a:lnTo>
                    <a:pt x="0" y="745943"/>
                  </a:lnTo>
                  <a:close/>
                </a:path>
              </a:pathLst>
            </a:custGeom>
            <a:blipFill>
              <a:blip r:embed="rId2"/>
              <a:stretch>
                <a:fillRect t="-183197" b="-183197"/>
              </a:stretch>
            </a:blipFill>
          </p:spPr>
          <p:txBody>
            <a:bodyPr/>
            <a:lstStyle/>
            <a:p>
              <a:endParaRPr lang="en-GB" sz="900"/>
            </a:p>
          </p:txBody>
        </p:sp>
      </p:grpSp>
      <p:grpSp>
        <p:nvGrpSpPr>
          <p:cNvPr id="4" name="Group 4"/>
          <p:cNvGrpSpPr/>
          <p:nvPr/>
        </p:nvGrpSpPr>
        <p:grpSpPr>
          <a:xfrm>
            <a:off x="-150221" y="1210864"/>
            <a:ext cx="1009680" cy="321472"/>
            <a:chOff x="0" y="0"/>
            <a:chExt cx="2692479" cy="857258"/>
          </a:xfrm>
        </p:grpSpPr>
        <p:grpSp>
          <p:nvGrpSpPr>
            <p:cNvPr id="5" name="Group 5"/>
            <p:cNvGrpSpPr/>
            <p:nvPr/>
          </p:nvGrpSpPr>
          <p:grpSpPr>
            <a:xfrm>
              <a:off x="544544" y="0"/>
              <a:ext cx="346338" cy="34633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7" name="TextBox 7"/>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8" name="Group 8"/>
            <p:cNvGrpSpPr/>
            <p:nvPr/>
          </p:nvGrpSpPr>
          <p:grpSpPr>
            <a:xfrm>
              <a:off x="1145464" y="0"/>
              <a:ext cx="346338" cy="34633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10" name="TextBox 10"/>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1" name="Group 11"/>
            <p:cNvGrpSpPr/>
            <p:nvPr/>
          </p:nvGrpSpPr>
          <p:grpSpPr>
            <a:xfrm>
              <a:off x="1745802" y="0"/>
              <a:ext cx="346338" cy="34633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13" name="TextBox 13"/>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4" name="Group 14"/>
            <p:cNvGrpSpPr/>
            <p:nvPr/>
          </p:nvGrpSpPr>
          <p:grpSpPr>
            <a:xfrm>
              <a:off x="2346141" y="0"/>
              <a:ext cx="346338" cy="346338"/>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16" name="TextBox 16"/>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7" name="Group 17"/>
            <p:cNvGrpSpPr/>
            <p:nvPr/>
          </p:nvGrpSpPr>
          <p:grpSpPr>
            <a:xfrm>
              <a:off x="0" y="510919"/>
              <a:ext cx="346338" cy="346338"/>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19" name="TextBox 19"/>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0" name="Group 20"/>
            <p:cNvGrpSpPr/>
            <p:nvPr/>
          </p:nvGrpSpPr>
          <p:grpSpPr>
            <a:xfrm>
              <a:off x="600919" y="510919"/>
              <a:ext cx="346338" cy="346338"/>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22" name="TextBox 22"/>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3" name="Group 23"/>
            <p:cNvGrpSpPr/>
            <p:nvPr/>
          </p:nvGrpSpPr>
          <p:grpSpPr>
            <a:xfrm>
              <a:off x="1201258" y="510919"/>
              <a:ext cx="346338" cy="346338"/>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25" name="TextBox 25"/>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6" name="Group 26"/>
            <p:cNvGrpSpPr/>
            <p:nvPr/>
          </p:nvGrpSpPr>
          <p:grpSpPr>
            <a:xfrm>
              <a:off x="1801596" y="510919"/>
              <a:ext cx="346338" cy="346338"/>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F5C"/>
              </a:solidFill>
            </p:spPr>
            <p:txBody>
              <a:bodyPr/>
              <a:lstStyle/>
              <a:p>
                <a:endParaRPr lang="en-GB" sz="900"/>
              </a:p>
            </p:txBody>
          </p:sp>
          <p:sp>
            <p:nvSpPr>
              <p:cNvPr id="28" name="TextBox 28"/>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sp>
        <p:nvSpPr>
          <p:cNvPr id="29" name="Freeform 29"/>
          <p:cNvSpPr/>
          <p:nvPr/>
        </p:nvSpPr>
        <p:spPr>
          <a:xfrm>
            <a:off x="6735158" y="788923"/>
            <a:ext cx="2118171" cy="5275227"/>
          </a:xfrm>
          <a:custGeom>
            <a:avLst/>
            <a:gdLst/>
            <a:ahLst/>
            <a:cxnLst/>
            <a:rect l="l" t="t" r="r" b="b"/>
            <a:pathLst>
              <a:path w="4236342" h="10550454">
                <a:moveTo>
                  <a:pt x="0" y="0"/>
                </a:moveTo>
                <a:lnTo>
                  <a:pt x="4236342" y="0"/>
                </a:lnTo>
                <a:lnTo>
                  <a:pt x="4236342" y="10550453"/>
                </a:lnTo>
                <a:lnTo>
                  <a:pt x="0" y="10550453"/>
                </a:lnTo>
                <a:lnTo>
                  <a:pt x="0" y="0"/>
                </a:lnTo>
                <a:close/>
              </a:path>
            </a:pathLst>
          </a:custGeom>
          <a:blipFill>
            <a:blip r:embed="rId3"/>
            <a:stretch>
              <a:fillRect/>
            </a:stretch>
          </a:blipFill>
        </p:spPr>
        <p:txBody>
          <a:bodyPr/>
          <a:lstStyle/>
          <a:p>
            <a:endParaRPr lang="en-GB" sz="900"/>
          </a:p>
        </p:txBody>
      </p:sp>
      <p:sp>
        <p:nvSpPr>
          <p:cNvPr id="30" name="Freeform 30"/>
          <p:cNvSpPr/>
          <p:nvPr/>
        </p:nvSpPr>
        <p:spPr>
          <a:xfrm>
            <a:off x="2649882" y="5017174"/>
            <a:ext cx="1098350" cy="866207"/>
          </a:xfrm>
          <a:custGeom>
            <a:avLst/>
            <a:gdLst/>
            <a:ahLst/>
            <a:cxnLst/>
            <a:rect l="l" t="t" r="r" b="b"/>
            <a:pathLst>
              <a:path w="2196700" h="1732413">
                <a:moveTo>
                  <a:pt x="0" y="0"/>
                </a:moveTo>
                <a:lnTo>
                  <a:pt x="2196699" y="0"/>
                </a:lnTo>
                <a:lnTo>
                  <a:pt x="2196699" y="1732413"/>
                </a:lnTo>
                <a:lnTo>
                  <a:pt x="0" y="1732413"/>
                </a:lnTo>
                <a:lnTo>
                  <a:pt x="0" y="0"/>
                </a:lnTo>
                <a:close/>
              </a:path>
            </a:pathLst>
          </a:custGeom>
          <a:blipFill>
            <a:blip r:embed="rId4"/>
            <a:stretch>
              <a:fillRect/>
            </a:stretch>
          </a:blipFill>
        </p:spPr>
        <p:txBody>
          <a:bodyPr/>
          <a:lstStyle/>
          <a:p>
            <a:endParaRPr lang="en-GB" sz="900"/>
          </a:p>
        </p:txBody>
      </p:sp>
      <p:sp>
        <p:nvSpPr>
          <p:cNvPr id="31" name="Freeform 31"/>
          <p:cNvSpPr/>
          <p:nvPr/>
        </p:nvSpPr>
        <p:spPr>
          <a:xfrm>
            <a:off x="207166" y="5220179"/>
            <a:ext cx="1855404" cy="663202"/>
          </a:xfrm>
          <a:custGeom>
            <a:avLst/>
            <a:gdLst/>
            <a:ahLst/>
            <a:cxnLst/>
            <a:rect l="l" t="t" r="r" b="b"/>
            <a:pathLst>
              <a:path w="3710808" h="1326403">
                <a:moveTo>
                  <a:pt x="0" y="0"/>
                </a:moveTo>
                <a:lnTo>
                  <a:pt x="3710808" y="0"/>
                </a:lnTo>
                <a:lnTo>
                  <a:pt x="3710808" y="1326403"/>
                </a:lnTo>
                <a:lnTo>
                  <a:pt x="0" y="1326403"/>
                </a:lnTo>
                <a:lnTo>
                  <a:pt x="0" y="0"/>
                </a:lnTo>
                <a:close/>
              </a:path>
            </a:pathLst>
          </a:custGeom>
          <a:blipFill>
            <a:blip r:embed="rId5"/>
            <a:stretch>
              <a:fillRect/>
            </a:stretch>
          </a:blipFill>
        </p:spPr>
        <p:txBody>
          <a:bodyPr/>
          <a:lstStyle/>
          <a:p>
            <a:endParaRPr lang="en-GB" sz="900"/>
          </a:p>
        </p:txBody>
      </p:sp>
      <p:sp>
        <p:nvSpPr>
          <p:cNvPr id="32" name="Freeform 32"/>
          <p:cNvSpPr/>
          <p:nvPr/>
        </p:nvSpPr>
        <p:spPr>
          <a:xfrm>
            <a:off x="4335544" y="5149656"/>
            <a:ext cx="2247033" cy="733725"/>
          </a:xfrm>
          <a:custGeom>
            <a:avLst/>
            <a:gdLst/>
            <a:ahLst/>
            <a:cxnLst/>
            <a:rect l="l" t="t" r="r" b="b"/>
            <a:pathLst>
              <a:path w="4494066" h="1467450">
                <a:moveTo>
                  <a:pt x="0" y="0"/>
                </a:moveTo>
                <a:lnTo>
                  <a:pt x="4494066" y="0"/>
                </a:lnTo>
                <a:lnTo>
                  <a:pt x="4494066" y="1467450"/>
                </a:lnTo>
                <a:lnTo>
                  <a:pt x="0" y="1467450"/>
                </a:lnTo>
                <a:lnTo>
                  <a:pt x="0" y="0"/>
                </a:lnTo>
                <a:close/>
              </a:path>
            </a:pathLst>
          </a:custGeom>
          <a:blipFill>
            <a:blip r:embed="rId6"/>
            <a:stretch>
              <a:fillRect/>
            </a:stretch>
          </a:blipFill>
        </p:spPr>
        <p:txBody>
          <a:bodyPr/>
          <a:lstStyle/>
          <a:p>
            <a:endParaRPr lang="en-GB" sz="900"/>
          </a:p>
        </p:txBody>
      </p:sp>
      <p:sp>
        <p:nvSpPr>
          <p:cNvPr id="33" name="TextBox 33"/>
          <p:cNvSpPr txBox="1"/>
          <p:nvPr/>
        </p:nvSpPr>
        <p:spPr>
          <a:xfrm>
            <a:off x="136571" y="3407486"/>
            <a:ext cx="6862711" cy="256480"/>
          </a:xfrm>
          <a:prstGeom prst="rect">
            <a:avLst/>
          </a:prstGeom>
        </p:spPr>
        <p:txBody>
          <a:bodyPr lIns="0" tIns="0" rIns="0" bIns="0" rtlCol="0" anchor="t">
            <a:spAutoFit/>
          </a:bodyPr>
          <a:lstStyle/>
          <a:p>
            <a:pPr>
              <a:lnSpc>
                <a:spcPts val="1968"/>
              </a:lnSpc>
              <a:spcBef>
                <a:spcPct val="0"/>
              </a:spcBef>
            </a:pPr>
            <a:r>
              <a:rPr lang="en-US" sz="1822" b="1" spc="-53">
                <a:solidFill>
                  <a:srgbClr val="52B8B5"/>
                </a:solidFill>
                <a:latin typeface="Avenir Ultra-Bold"/>
                <a:ea typeface="Avenir Ultra-Bold"/>
                <a:cs typeface="Avenir Ultra-Bold"/>
                <a:sym typeface="Avenir Ultra-Bold"/>
              </a:rPr>
              <a:t>REPAIRS, CULTURE, ACCOUNTABILITY AND PARTICIPATION</a:t>
            </a:r>
          </a:p>
        </p:txBody>
      </p:sp>
      <p:sp>
        <p:nvSpPr>
          <p:cNvPr id="34" name="TextBox 34"/>
          <p:cNvSpPr txBox="1"/>
          <p:nvPr/>
        </p:nvSpPr>
        <p:spPr>
          <a:xfrm>
            <a:off x="207166" y="3777448"/>
            <a:ext cx="6249144" cy="1031244"/>
          </a:xfrm>
          <a:prstGeom prst="rect">
            <a:avLst/>
          </a:prstGeom>
        </p:spPr>
        <p:txBody>
          <a:bodyPr lIns="0" tIns="0" rIns="0" bIns="0" rtlCol="0" anchor="t">
            <a:spAutoFit/>
          </a:bodyPr>
          <a:lstStyle/>
          <a:p>
            <a:pPr marL="323790" lvl="1" indent="-161895">
              <a:lnSpc>
                <a:spcPts val="2834"/>
              </a:lnSpc>
              <a:buFont typeface="Arial"/>
              <a:buChar char="•"/>
            </a:pPr>
            <a:r>
              <a:rPr lang="en-US" sz="1500">
                <a:solidFill>
                  <a:srgbClr val="334F5C"/>
                </a:solidFill>
                <a:latin typeface="Avenir"/>
                <a:ea typeface="Avenir"/>
                <a:cs typeface="Avenir"/>
                <a:sym typeface="Avenir"/>
              </a:rPr>
              <a:t>Resident Scrutiny Toolkit - free, modular, practical</a:t>
            </a:r>
          </a:p>
          <a:p>
            <a:pPr marL="323790" lvl="1" indent="-161895">
              <a:lnSpc>
                <a:spcPts val="2834"/>
              </a:lnSpc>
              <a:buFont typeface="Arial"/>
              <a:buChar char="•"/>
            </a:pPr>
            <a:r>
              <a:rPr lang="en-US" sz="1500">
                <a:solidFill>
                  <a:srgbClr val="334F5C"/>
                </a:solidFill>
                <a:latin typeface="Avenir"/>
                <a:ea typeface="Avenir"/>
                <a:cs typeface="Avenir"/>
                <a:sym typeface="Avenir"/>
              </a:rPr>
              <a:t>Culture and Accountability Framework - for landlords and contractors</a:t>
            </a:r>
          </a:p>
          <a:p>
            <a:pPr marL="323790" lvl="1" indent="-161895">
              <a:lnSpc>
                <a:spcPts val="2834"/>
              </a:lnSpc>
              <a:buFont typeface="Arial"/>
              <a:buChar char="•"/>
            </a:pPr>
            <a:r>
              <a:rPr lang="en-US" sz="1500">
                <a:solidFill>
                  <a:srgbClr val="334F5C"/>
                </a:solidFill>
                <a:latin typeface="Avenir"/>
                <a:ea typeface="Avenir"/>
                <a:cs typeface="Avenir"/>
                <a:sym typeface="Avenir"/>
              </a:rPr>
              <a:t>Built on RERAM Principle 12: giving residents real tools to scrutinise</a:t>
            </a:r>
          </a:p>
        </p:txBody>
      </p:sp>
      <p:sp>
        <p:nvSpPr>
          <p:cNvPr id="35" name="Freeform 35"/>
          <p:cNvSpPr/>
          <p:nvPr/>
        </p:nvSpPr>
        <p:spPr>
          <a:xfrm>
            <a:off x="6234192" y="3686382"/>
            <a:ext cx="348385" cy="565010"/>
          </a:xfrm>
          <a:custGeom>
            <a:avLst/>
            <a:gdLst/>
            <a:ahLst/>
            <a:cxnLst/>
            <a:rect l="l" t="t" r="r" b="b"/>
            <a:pathLst>
              <a:path w="696769" h="1130020">
                <a:moveTo>
                  <a:pt x="0" y="0"/>
                </a:moveTo>
                <a:lnTo>
                  <a:pt x="696769" y="0"/>
                </a:lnTo>
                <a:lnTo>
                  <a:pt x="696769" y="1130019"/>
                </a:lnTo>
                <a:lnTo>
                  <a:pt x="0" y="1130019"/>
                </a:lnTo>
                <a:lnTo>
                  <a:pt x="0" y="0"/>
                </a:lnTo>
                <a:close/>
              </a:path>
            </a:pathLst>
          </a:custGeom>
          <a:blipFill>
            <a:blip r:embed="rId7"/>
            <a:stretch>
              <a:fillRect l="-45403" t="-167975" r="-33846" b="-7284"/>
            </a:stretch>
          </a:blipFill>
        </p:spPr>
        <p:txBody>
          <a:bodyPr/>
          <a:lstStyle/>
          <a:p>
            <a:endParaRPr lang="en-GB" sz="900"/>
          </a:p>
        </p:txBody>
      </p:sp>
    </p:spTree>
    <p:extLst>
      <p:ext uri="{BB962C8B-B14F-4D97-AF65-F5344CB8AC3E}">
        <p14:creationId xmlns:p14="http://schemas.microsoft.com/office/powerpoint/2010/main" val="316282684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637561" y="857250"/>
            <a:ext cx="5506439" cy="5143500"/>
            <a:chOff x="0" y="0"/>
            <a:chExt cx="851001" cy="794910"/>
          </a:xfrm>
        </p:grpSpPr>
        <p:sp>
          <p:nvSpPr>
            <p:cNvPr id="3" name="Freeform 3"/>
            <p:cNvSpPr/>
            <p:nvPr/>
          </p:nvSpPr>
          <p:spPr>
            <a:xfrm>
              <a:off x="0" y="0"/>
              <a:ext cx="851001" cy="794910"/>
            </a:xfrm>
            <a:custGeom>
              <a:avLst/>
              <a:gdLst/>
              <a:ahLst/>
              <a:cxnLst/>
              <a:rect l="l" t="t" r="r" b="b"/>
              <a:pathLst>
                <a:path w="851001" h="794910">
                  <a:moveTo>
                    <a:pt x="0" y="0"/>
                  </a:moveTo>
                  <a:lnTo>
                    <a:pt x="851001" y="0"/>
                  </a:lnTo>
                  <a:lnTo>
                    <a:pt x="851001" y="794910"/>
                  </a:lnTo>
                  <a:lnTo>
                    <a:pt x="0" y="794910"/>
                  </a:lnTo>
                  <a:close/>
                </a:path>
              </a:pathLst>
            </a:custGeom>
            <a:blipFill>
              <a:blip r:embed="rId3"/>
              <a:stretch>
                <a:fillRect l="-12272" r="-12272"/>
              </a:stretch>
            </a:blipFill>
          </p:spPr>
          <p:txBody>
            <a:bodyPr/>
            <a:lstStyle/>
            <a:p>
              <a:endParaRPr lang="en-GB" sz="900"/>
            </a:p>
          </p:txBody>
        </p:sp>
      </p:grpSp>
      <p:sp>
        <p:nvSpPr>
          <p:cNvPr id="4" name="Freeform 4"/>
          <p:cNvSpPr/>
          <p:nvPr/>
        </p:nvSpPr>
        <p:spPr>
          <a:xfrm>
            <a:off x="1084696" y="857250"/>
            <a:ext cx="1320795" cy="1320795"/>
          </a:xfrm>
          <a:custGeom>
            <a:avLst/>
            <a:gdLst/>
            <a:ahLst/>
            <a:cxnLst/>
            <a:rect l="l" t="t" r="r" b="b"/>
            <a:pathLst>
              <a:path w="2641590" h="2641590">
                <a:moveTo>
                  <a:pt x="0" y="0"/>
                </a:moveTo>
                <a:lnTo>
                  <a:pt x="2641591" y="0"/>
                </a:lnTo>
                <a:lnTo>
                  <a:pt x="2641591" y="2641590"/>
                </a:lnTo>
                <a:lnTo>
                  <a:pt x="0" y="2641590"/>
                </a:lnTo>
                <a:lnTo>
                  <a:pt x="0" y="0"/>
                </a:lnTo>
                <a:close/>
              </a:path>
            </a:pathLst>
          </a:custGeom>
          <a:blipFill>
            <a:blip r:embed="rId4"/>
            <a:stretch>
              <a:fillRect/>
            </a:stretch>
          </a:blipFill>
        </p:spPr>
        <p:txBody>
          <a:bodyPr/>
          <a:lstStyle/>
          <a:p>
            <a:endParaRPr lang="en-GB" sz="900"/>
          </a:p>
        </p:txBody>
      </p:sp>
      <p:sp>
        <p:nvSpPr>
          <p:cNvPr id="5" name="Freeform 5"/>
          <p:cNvSpPr/>
          <p:nvPr/>
        </p:nvSpPr>
        <p:spPr>
          <a:xfrm>
            <a:off x="0" y="4737910"/>
            <a:ext cx="3645896" cy="1358096"/>
          </a:xfrm>
          <a:custGeom>
            <a:avLst/>
            <a:gdLst/>
            <a:ahLst/>
            <a:cxnLst/>
            <a:rect l="l" t="t" r="r" b="b"/>
            <a:pathLst>
              <a:path w="7291791" h="2716192">
                <a:moveTo>
                  <a:pt x="0" y="0"/>
                </a:moveTo>
                <a:lnTo>
                  <a:pt x="7291791" y="0"/>
                </a:lnTo>
                <a:lnTo>
                  <a:pt x="7291791" y="2716192"/>
                </a:lnTo>
                <a:lnTo>
                  <a:pt x="0" y="2716192"/>
                </a:lnTo>
                <a:lnTo>
                  <a:pt x="0" y="0"/>
                </a:lnTo>
                <a:close/>
              </a:path>
            </a:pathLst>
          </a:custGeom>
          <a:blipFill>
            <a:blip r:embed="rId5"/>
            <a:stretch>
              <a:fillRect/>
            </a:stretch>
          </a:blipFill>
        </p:spPr>
        <p:txBody>
          <a:bodyPr/>
          <a:lstStyle/>
          <a:p>
            <a:endParaRPr lang="en-GB" sz="900"/>
          </a:p>
        </p:txBody>
      </p:sp>
      <p:sp>
        <p:nvSpPr>
          <p:cNvPr id="6" name="TextBox 6"/>
          <p:cNvSpPr txBox="1"/>
          <p:nvPr/>
        </p:nvSpPr>
        <p:spPr>
          <a:xfrm>
            <a:off x="3992084" y="754321"/>
            <a:ext cx="8757112" cy="1218282"/>
          </a:xfrm>
          <a:prstGeom prst="rect">
            <a:avLst/>
          </a:prstGeom>
        </p:spPr>
        <p:txBody>
          <a:bodyPr lIns="0" tIns="0" rIns="0" bIns="0" rtlCol="0" anchor="t">
            <a:spAutoFit/>
          </a:bodyPr>
          <a:lstStyle/>
          <a:p>
            <a:pPr>
              <a:lnSpc>
                <a:spcPts val="9450"/>
              </a:lnSpc>
            </a:pPr>
            <a:r>
              <a:rPr lang="en-US" sz="8077" b="1">
                <a:solidFill>
                  <a:srgbClr val="374331"/>
                </a:solidFill>
                <a:latin typeface="Avenir Ultra-Bold"/>
                <a:ea typeface="Avenir Ultra-Bold"/>
                <a:cs typeface="Avenir Ultra-Bold"/>
                <a:sym typeface="Avenir Ultra-Bold"/>
              </a:rPr>
              <a:t>Den Haag </a:t>
            </a:r>
          </a:p>
        </p:txBody>
      </p:sp>
      <p:sp>
        <p:nvSpPr>
          <p:cNvPr id="7" name="AutoShape 7"/>
          <p:cNvSpPr/>
          <p:nvPr/>
        </p:nvSpPr>
        <p:spPr>
          <a:xfrm flipV="1">
            <a:off x="3629227" y="635499"/>
            <a:ext cx="16669" cy="5364948"/>
          </a:xfrm>
          <a:prstGeom prst="line">
            <a:avLst/>
          </a:prstGeom>
          <a:ln w="390525" cap="flat">
            <a:solidFill>
              <a:srgbClr val="374331"/>
            </a:solidFill>
            <a:prstDash val="solid"/>
            <a:headEnd type="none" w="sm" len="sm"/>
            <a:tailEnd type="none" w="sm" len="sm"/>
          </a:ln>
        </p:spPr>
        <p:txBody>
          <a:bodyPr/>
          <a:lstStyle/>
          <a:p>
            <a:endParaRPr lang="en-GB" sz="900"/>
          </a:p>
        </p:txBody>
      </p:sp>
      <p:sp>
        <p:nvSpPr>
          <p:cNvPr id="8" name="Freeform 8"/>
          <p:cNvSpPr/>
          <p:nvPr/>
        </p:nvSpPr>
        <p:spPr>
          <a:xfrm>
            <a:off x="0" y="882429"/>
            <a:ext cx="3521398" cy="4695197"/>
          </a:xfrm>
          <a:custGeom>
            <a:avLst/>
            <a:gdLst/>
            <a:ahLst/>
            <a:cxnLst/>
            <a:rect l="l" t="t" r="r" b="b"/>
            <a:pathLst>
              <a:path w="7042796" h="9390394">
                <a:moveTo>
                  <a:pt x="0" y="0"/>
                </a:moveTo>
                <a:lnTo>
                  <a:pt x="7042796" y="0"/>
                </a:lnTo>
                <a:lnTo>
                  <a:pt x="7042796" y="9390394"/>
                </a:lnTo>
                <a:lnTo>
                  <a:pt x="0" y="9390394"/>
                </a:lnTo>
                <a:lnTo>
                  <a:pt x="0" y="0"/>
                </a:lnTo>
                <a:close/>
              </a:path>
            </a:pathLst>
          </a:custGeom>
          <a:blipFill>
            <a:blip r:embed="rId6">
              <a:alphaModFix amt="6000"/>
            </a:blip>
            <a:stretch>
              <a:fillRect/>
            </a:stretch>
          </a:blipFill>
        </p:spPr>
        <p:txBody>
          <a:bodyPr/>
          <a:lstStyle/>
          <a:p>
            <a:endParaRPr lang="en-GB" sz="900"/>
          </a:p>
        </p:txBody>
      </p:sp>
      <p:sp>
        <p:nvSpPr>
          <p:cNvPr id="9" name="TextBox 9"/>
          <p:cNvSpPr txBox="1"/>
          <p:nvPr/>
        </p:nvSpPr>
        <p:spPr>
          <a:xfrm>
            <a:off x="85947" y="2348155"/>
            <a:ext cx="3318294" cy="2529988"/>
          </a:xfrm>
          <a:prstGeom prst="rect">
            <a:avLst/>
          </a:prstGeom>
        </p:spPr>
        <p:txBody>
          <a:bodyPr lIns="0" tIns="0" rIns="0" bIns="0" rtlCol="0" anchor="t">
            <a:spAutoFit/>
          </a:bodyPr>
          <a:lstStyle/>
          <a:p>
            <a:pPr marL="335019" lvl="1" indent="-167510">
              <a:lnSpc>
                <a:spcPts val="2498"/>
              </a:lnSpc>
              <a:buFont typeface="Arial"/>
              <a:buChar char="•"/>
            </a:pPr>
            <a:r>
              <a:rPr lang="en-US" sz="1552" b="1" spc="-12">
                <a:solidFill>
                  <a:srgbClr val="3A5707"/>
                </a:solidFill>
                <a:latin typeface="Avenir Bold"/>
                <a:ea typeface="Avenir Bold"/>
                <a:cs typeface="Avenir Bold"/>
                <a:sym typeface="Avenir Bold"/>
              </a:rPr>
              <a:t>Independent Expert</a:t>
            </a:r>
          </a:p>
          <a:p>
            <a:pPr marL="335019" lvl="1" indent="-167510">
              <a:lnSpc>
                <a:spcPts val="2498"/>
              </a:lnSpc>
              <a:buFont typeface="Arial"/>
              <a:buChar char="•"/>
            </a:pPr>
            <a:r>
              <a:rPr lang="en-US" sz="1552" b="1" spc="-12">
                <a:solidFill>
                  <a:srgbClr val="3A5707"/>
                </a:solidFill>
                <a:latin typeface="Avenir Bold"/>
                <a:ea typeface="Avenir Bold"/>
                <a:cs typeface="Avenir Bold"/>
                <a:sym typeface="Avenir Bold"/>
              </a:rPr>
              <a:t>Disputed cause or responsibility</a:t>
            </a:r>
          </a:p>
          <a:p>
            <a:pPr marL="335019" lvl="1" indent="-167510">
              <a:lnSpc>
                <a:spcPts val="2498"/>
              </a:lnSpc>
              <a:buFont typeface="Arial"/>
              <a:buChar char="•"/>
            </a:pPr>
            <a:r>
              <a:rPr lang="en-US" sz="1552" b="1" spc="-12">
                <a:solidFill>
                  <a:srgbClr val="3A5707"/>
                </a:solidFill>
                <a:latin typeface="Avenir Bold"/>
                <a:ea typeface="Avenir Bold"/>
                <a:cs typeface="Avenir Bold"/>
                <a:sym typeface="Avenir Bold"/>
              </a:rPr>
              <a:t>Binding report for both landlord and tenant</a:t>
            </a:r>
          </a:p>
          <a:p>
            <a:pPr marL="335019" lvl="1" indent="-167510">
              <a:lnSpc>
                <a:spcPts val="2498"/>
              </a:lnSpc>
              <a:buFont typeface="Arial"/>
              <a:buChar char="•"/>
            </a:pPr>
            <a:r>
              <a:rPr lang="en-US" sz="1552" b="1" spc="-12">
                <a:solidFill>
                  <a:srgbClr val="3A5707"/>
                </a:solidFill>
                <a:latin typeface="Avenir Bold"/>
                <a:ea typeface="Avenir Bold"/>
                <a:cs typeface="Avenir Bold"/>
                <a:sym typeface="Avenir Bold"/>
              </a:rPr>
              <a:t>Health, housing and municipality</a:t>
            </a:r>
          </a:p>
          <a:p>
            <a:pPr>
              <a:lnSpc>
                <a:spcPts val="2498"/>
              </a:lnSpc>
            </a:pPr>
            <a:endParaRPr lang="en-US" sz="1552" b="1" spc="-12">
              <a:solidFill>
                <a:srgbClr val="3A5707"/>
              </a:solidFill>
              <a:latin typeface="Avenir Bold"/>
              <a:ea typeface="Avenir Bold"/>
              <a:cs typeface="Avenir Bold"/>
              <a:sym typeface="Avenir Bold"/>
            </a:endParaRPr>
          </a:p>
        </p:txBody>
      </p:sp>
      <p:sp>
        <p:nvSpPr>
          <p:cNvPr id="10" name="Freeform 10"/>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7"/>
            <a:stretch>
              <a:fillRect/>
            </a:stretch>
          </a:blipFill>
        </p:spPr>
        <p:txBody>
          <a:bodyPr/>
          <a:lstStyle/>
          <a:p>
            <a:endParaRPr lang="en-GB" sz="900"/>
          </a:p>
        </p:txBody>
      </p:sp>
    </p:spTree>
    <p:extLst>
      <p:ext uri="{BB962C8B-B14F-4D97-AF65-F5344CB8AC3E}">
        <p14:creationId xmlns:p14="http://schemas.microsoft.com/office/powerpoint/2010/main" val="10415970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48007" y="1454071"/>
            <a:ext cx="3171931" cy="4068368"/>
            <a:chOff x="0" y="0"/>
            <a:chExt cx="1226515" cy="1573147"/>
          </a:xfrm>
        </p:grpSpPr>
        <p:sp>
          <p:nvSpPr>
            <p:cNvPr id="3" name="Freeform 3"/>
            <p:cNvSpPr/>
            <p:nvPr/>
          </p:nvSpPr>
          <p:spPr>
            <a:xfrm>
              <a:off x="0" y="0"/>
              <a:ext cx="1226515" cy="1573147"/>
            </a:xfrm>
            <a:custGeom>
              <a:avLst/>
              <a:gdLst/>
              <a:ahLst/>
              <a:cxnLst/>
              <a:rect l="l" t="t" r="r" b="b"/>
              <a:pathLst>
                <a:path w="1226515" h="1573147">
                  <a:moveTo>
                    <a:pt x="51256" y="0"/>
                  </a:moveTo>
                  <a:lnTo>
                    <a:pt x="1175259" y="0"/>
                  </a:lnTo>
                  <a:cubicBezTo>
                    <a:pt x="1203567" y="0"/>
                    <a:pt x="1226515" y="22948"/>
                    <a:pt x="1226515" y="51256"/>
                  </a:cubicBezTo>
                  <a:lnTo>
                    <a:pt x="1226515" y="1521891"/>
                  </a:lnTo>
                  <a:cubicBezTo>
                    <a:pt x="1226515" y="1535485"/>
                    <a:pt x="1221115" y="1548522"/>
                    <a:pt x="1211502" y="1558134"/>
                  </a:cubicBezTo>
                  <a:cubicBezTo>
                    <a:pt x="1201890" y="1567747"/>
                    <a:pt x="1188853" y="1573147"/>
                    <a:pt x="1175259" y="1573147"/>
                  </a:cubicBezTo>
                  <a:lnTo>
                    <a:pt x="51256" y="1573147"/>
                  </a:lnTo>
                  <a:cubicBezTo>
                    <a:pt x="22948" y="1573147"/>
                    <a:pt x="0" y="1550199"/>
                    <a:pt x="0" y="1521891"/>
                  </a:cubicBezTo>
                  <a:lnTo>
                    <a:pt x="0" y="51256"/>
                  </a:lnTo>
                  <a:cubicBezTo>
                    <a:pt x="0" y="37662"/>
                    <a:pt x="5400" y="24625"/>
                    <a:pt x="15013" y="15013"/>
                  </a:cubicBezTo>
                  <a:cubicBezTo>
                    <a:pt x="24625" y="5400"/>
                    <a:pt x="37662" y="0"/>
                    <a:pt x="51256" y="0"/>
                  </a:cubicBezTo>
                  <a:close/>
                </a:path>
              </a:pathLst>
            </a:custGeom>
            <a:blipFill>
              <a:blip r:embed="rId3"/>
              <a:stretch>
                <a:fillRect t="-8569" b="-8569"/>
              </a:stretch>
            </a:blipFill>
          </p:spPr>
          <p:txBody>
            <a:bodyPr/>
            <a:lstStyle/>
            <a:p>
              <a:endParaRPr lang="en-GB" sz="900"/>
            </a:p>
          </p:txBody>
        </p:sp>
      </p:grpSp>
      <p:sp>
        <p:nvSpPr>
          <p:cNvPr id="4" name="Freeform 4"/>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4"/>
            <a:stretch>
              <a:fillRect/>
            </a:stretch>
          </a:blipFill>
        </p:spPr>
        <p:txBody>
          <a:bodyPr/>
          <a:lstStyle/>
          <a:p>
            <a:endParaRPr lang="en-GB" sz="900"/>
          </a:p>
        </p:txBody>
      </p:sp>
      <p:sp>
        <p:nvSpPr>
          <p:cNvPr id="5" name="Freeform 5"/>
          <p:cNvSpPr/>
          <p:nvPr/>
        </p:nvSpPr>
        <p:spPr>
          <a:xfrm>
            <a:off x="3868495" y="2966563"/>
            <a:ext cx="4836049" cy="2430661"/>
          </a:xfrm>
          <a:custGeom>
            <a:avLst/>
            <a:gdLst/>
            <a:ahLst/>
            <a:cxnLst/>
            <a:rect l="l" t="t" r="r" b="b"/>
            <a:pathLst>
              <a:path w="9672097" h="4861321">
                <a:moveTo>
                  <a:pt x="0" y="0"/>
                </a:moveTo>
                <a:lnTo>
                  <a:pt x="9672098" y="0"/>
                </a:lnTo>
                <a:lnTo>
                  <a:pt x="9672098" y="4861321"/>
                </a:lnTo>
                <a:lnTo>
                  <a:pt x="0" y="4861321"/>
                </a:lnTo>
                <a:lnTo>
                  <a:pt x="0" y="0"/>
                </a:lnTo>
                <a:close/>
              </a:path>
            </a:pathLst>
          </a:custGeom>
          <a:blipFill>
            <a:blip r:embed="rId5"/>
            <a:stretch>
              <a:fillRect l="-4510" t="-28164" r="-2994" b="-14429"/>
            </a:stretch>
          </a:blipFill>
        </p:spPr>
        <p:txBody>
          <a:bodyPr/>
          <a:lstStyle/>
          <a:p>
            <a:endParaRPr lang="en-GB" sz="900"/>
          </a:p>
        </p:txBody>
      </p:sp>
      <p:sp>
        <p:nvSpPr>
          <p:cNvPr id="6" name="TextBox 6"/>
          <p:cNvSpPr txBox="1"/>
          <p:nvPr/>
        </p:nvSpPr>
        <p:spPr>
          <a:xfrm>
            <a:off x="3868495" y="982584"/>
            <a:ext cx="4686261" cy="1461939"/>
          </a:xfrm>
          <a:prstGeom prst="rect">
            <a:avLst/>
          </a:prstGeom>
        </p:spPr>
        <p:txBody>
          <a:bodyPr lIns="0" tIns="0" rIns="0" bIns="0" rtlCol="0" anchor="t">
            <a:spAutoFit/>
          </a:bodyPr>
          <a:lstStyle/>
          <a:p>
            <a:pPr>
              <a:lnSpc>
                <a:spcPts val="3776"/>
              </a:lnSpc>
            </a:pPr>
            <a:r>
              <a:rPr lang="en-US" sz="3666" b="1" spc="-136">
                <a:solidFill>
                  <a:srgbClr val="0A0A0A"/>
                </a:solidFill>
                <a:latin typeface="Avenir Ultra-Bold"/>
                <a:ea typeface="Avenir Ultra-Bold"/>
                <a:cs typeface="Avenir Ultra-Bold"/>
                <a:sym typeface="Avenir Ultra-Bold"/>
              </a:rPr>
              <a:t>HHSRS: A PRACTICAL ASSET TOOL?</a:t>
            </a:r>
          </a:p>
        </p:txBody>
      </p:sp>
      <p:sp>
        <p:nvSpPr>
          <p:cNvPr id="7" name="TextBox 7"/>
          <p:cNvSpPr txBox="1"/>
          <p:nvPr/>
        </p:nvSpPr>
        <p:spPr>
          <a:xfrm>
            <a:off x="3943389" y="2602620"/>
            <a:ext cx="4686261" cy="205184"/>
          </a:xfrm>
          <a:prstGeom prst="rect">
            <a:avLst/>
          </a:prstGeom>
        </p:spPr>
        <p:txBody>
          <a:bodyPr lIns="0" tIns="0" rIns="0" bIns="0" rtlCol="0" anchor="t">
            <a:spAutoFit/>
          </a:bodyPr>
          <a:lstStyle/>
          <a:p>
            <a:pPr>
              <a:lnSpc>
                <a:spcPts val="1561"/>
              </a:lnSpc>
            </a:pPr>
            <a:r>
              <a:rPr lang="en-US" sz="1516" i="1" spc="-56">
                <a:solidFill>
                  <a:srgbClr val="0A0A0A"/>
                </a:solidFill>
                <a:latin typeface="Avenir Italics"/>
                <a:ea typeface="Avenir Italics"/>
                <a:cs typeface="Avenir Italics"/>
                <a:sym typeface="Avenir Italics"/>
              </a:rPr>
              <a:t>Can we deliver three frameworks under one assessment?</a:t>
            </a:r>
          </a:p>
        </p:txBody>
      </p:sp>
    </p:spTree>
    <p:extLst>
      <p:ext uri="{BB962C8B-B14F-4D97-AF65-F5344CB8AC3E}">
        <p14:creationId xmlns:p14="http://schemas.microsoft.com/office/powerpoint/2010/main" val="361467313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066444" y="5509545"/>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3"/>
            <a:stretch>
              <a:fillRect/>
            </a:stretch>
          </a:blipFill>
        </p:spPr>
        <p:txBody>
          <a:bodyPr/>
          <a:lstStyle/>
          <a:p>
            <a:endParaRPr lang="en-GB" sz="900"/>
          </a:p>
        </p:txBody>
      </p:sp>
      <p:sp>
        <p:nvSpPr>
          <p:cNvPr id="3" name="Freeform 3"/>
          <p:cNvSpPr/>
          <p:nvPr/>
        </p:nvSpPr>
        <p:spPr>
          <a:xfrm>
            <a:off x="-58531" y="379343"/>
            <a:ext cx="9920429" cy="6613620"/>
          </a:xfrm>
          <a:custGeom>
            <a:avLst/>
            <a:gdLst/>
            <a:ahLst/>
            <a:cxnLst/>
            <a:rect l="l" t="t" r="r" b="b"/>
            <a:pathLst>
              <a:path w="19840858" h="13227239">
                <a:moveTo>
                  <a:pt x="0" y="0"/>
                </a:moveTo>
                <a:lnTo>
                  <a:pt x="19840858" y="0"/>
                </a:lnTo>
                <a:lnTo>
                  <a:pt x="19840858" y="13227239"/>
                </a:lnTo>
                <a:lnTo>
                  <a:pt x="0" y="13227239"/>
                </a:lnTo>
                <a:lnTo>
                  <a:pt x="0" y="0"/>
                </a:lnTo>
                <a:close/>
              </a:path>
            </a:pathLst>
          </a:custGeom>
          <a:blipFill>
            <a:blip r:embed="rId4">
              <a:alphaModFix amt="30000"/>
            </a:blip>
            <a:stretch>
              <a:fillRect/>
            </a:stretch>
          </a:blipFill>
        </p:spPr>
        <p:txBody>
          <a:bodyPr/>
          <a:lstStyle/>
          <a:p>
            <a:endParaRPr lang="en-GB" sz="900"/>
          </a:p>
        </p:txBody>
      </p:sp>
      <p:grpSp>
        <p:nvGrpSpPr>
          <p:cNvPr id="4" name="Group 4"/>
          <p:cNvGrpSpPr/>
          <p:nvPr/>
        </p:nvGrpSpPr>
        <p:grpSpPr>
          <a:xfrm>
            <a:off x="843911" y="2321763"/>
            <a:ext cx="3827036" cy="2979852"/>
            <a:chOff x="0" y="0"/>
            <a:chExt cx="10205430" cy="7946272"/>
          </a:xfrm>
        </p:grpSpPr>
        <p:grpSp>
          <p:nvGrpSpPr>
            <p:cNvPr id="5" name="Group 5"/>
            <p:cNvGrpSpPr/>
            <p:nvPr/>
          </p:nvGrpSpPr>
          <p:grpSpPr>
            <a:xfrm>
              <a:off x="0" y="0"/>
              <a:ext cx="10205430" cy="7946272"/>
              <a:chOff x="0" y="0"/>
              <a:chExt cx="2177693" cy="1695621"/>
            </a:xfrm>
          </p:grpSpPr>
          <p:sp>
            <p:nvSpPr>
              <p:cNvPr id="6" name="Freeform 6"/>
              <p:cNvSpPr/>
              <p:nvPr/>
            </p:nvSpPr>
            <p:spPr>
              <a:xfrm>
                <a:off x="0" y="0"/>
                <a:ext cx="2177693" cy="1695621"/>
              </a:xfrm>
              <a:custGeom>
                <a:avLst/>
                <a:gdLst/>
                <a:ahLst/>
                <a:cxnLst/>
                <a:rect l="l" t="t" r="r" b="b"/>
                <a:pathLst>
                  <a:path w="2177693" h="1695621">
                    <a:moveTo>
                      <a:pt x="0" y="0"/>
                    </a:moveTo>
                    <a:lnTo>
                      <a:pt x="2177693" y="0"/>
                    </a:lnTo>
                    <a:lnTo>
                      <a:pt x="2177693" y="1695621"/>
                    </a:lnTo>
                    <a:lnTo>
                      <a:pt x="0" y="1695621"/>
                    </a:lnTo>
                    <a:close/>
                  </a:path>
                </a:pathLst>
              </a:custGeom>
              <a:solidFill>
                <a:srgbClr val="6B7A84"/>
              </a:solidFill>
            </p:spPr>
            <p:txBody>
              <a:bodyPr/>
              <a:lstStyle/>
              <a:p>
                <a:endParaRPr lang="en-GB" sz="900"/>
              </a:p>
            </p:txBody>
          </p:sp>
          <p:sp>
            <p:nvSpPr>
              <p:cNvPr id="7" name="TextBox 7"/>
              <p:cNvSpPr txBox="1"/>
              <p:nvPr/>
            </p:nvSpPr>
            <p:spPr>
              <a:xfrm>
                <a:off x="0" y="-38100"/>
                <a:ext cx="2177693" cy="1733721"/>
              </a:xfrm>
              <a:prstGeom prst="rect">
                <a:avLst/>
              </a:prstGeom>
            </p:spPr>
            <p:txBody>
              <a:bodyPr lIns="25400" tIns="25400" rIns="25400" bIns="25400" rtlCol="0" anchor="ctr"/>
              <a:lstStyle/>
              <a:p>
                <a:pPr algn="ctr">
                  <a:lnSpc>
                    <a:spcPts val="1330"/>
                  </a:lnSpc>
                </a:pPr>
                <a:endParaRPr sz="900"/>
              </a:p>
            </p:txBody>
          </p:sp>
        </p:grpSp>
        <p:sp>
          <p:nvSpPr>
            <p:cNvPr id="8" name="Freeform 8"/>
            <p:cNvSpPr/>
            <p:nvPr/>
          </p:nvSpPr>
          <p:spPr>
            <a:xfrm>
              <a:off x="223381" y="209292"/>
              <a:ext cx="9712522" cy="7532030"/>
            </a:xfrm>
            <a:custGeom>
              <a:avLst/>
              <a:gdLst/>
              <a:ahLst/>
              <a:cxnLst/>
              <a:rect l="l" t="t" r="r" b="b"/>
              <a:pathLst>
                <a:path w="9712522" h="7532030">
                  <a:moveTo>
                    <a:pt x="0" y="0"/>
                  </a:moveTo>
                  <a:lnTo>
                    <a:pt x="9712522" y="0"/>
                  </a:lnTo>
                  <a:lnTo>
                    <a:pt x="9712522" y="7532029"/>
                  </a:lnTo>
                  <a:lnTo>
                    <a:pt x="0" y="7532029"/>
                  </a:lnTo>
                  <a:lnTo>
                    <a:pt x="0" y="0"/>
                  </a:lnTo>
                  <a:close/>
                </a:path>
              </a:pathLst>
            </a:custGeom>
            <a:blipFill>
              <a:blip r:embed="rId5"/>
              <a:stretch>
                <a:fillRect l="-32328" t="-42100" r="-32969"/>
              </a:stretch>
            </a:blipFill>
          </p:spPr>
          <p:txBody>
            <a:bodyPr/>
            <a:lstStyle/>
            <a:p>
              <a:endParaRPr lang="en-GB" sz="900"/>
            </a:p>
          </p:txBody>
        </p:sp>
      </p:grpSp>
      <p:grpSp>
        <p:nvGrpSpPr>
          <p:cNvPr id="9" name="Group 9"/>
          <p:cNvGrpSpPr/>
          <p:nvPr/>
        </p:nvGrpSpPr>
        <p:grpSpPr>
          <a:xfrm>
            <a:off x="5199978" y="1311167"/>
            <a:ext cx="3171931" cy="4068368"/>
            <a:chOff x="0" y="0"/>
            <a:chExt cx="1226515" cy="1573147"/>
          </a:xfrm>
        </p:grpSpPr>
        <p:sp>
          <p:nvSpPr>
            <p:cNvPr id="10" name="Freeform 10"/>
            <p:cNvSpPr/>
            <p:nvPr/>
          </p:nvSpPr>
          <p:spPr>
            <a:xfrm>
              <a:off x="0" y="0"/>
              <a:ext cx="1226515" cy="1573147"/>
            </a:xfrm>
            <a:custGeom>
              <a:avLst/>
              <a:gdLst/>
              <a:ahLst/>
              <a:cxnLst/>
              <a:rect l="l" t="t" r="r" b="b"/>
              <a:pathLst>
                <a:path w="1226515" h="1573147">
                  <a:moveTo>
                    <a:pt x="51256" y="0"/>
                  </a:moveTo>
                  <a:lnTo>
                    <a:pt x="1175259" y="0"/>
                  </a:lnTo>
                  <a:cubicBezTo>
                    <a:pt x="1203567" y="0"/>
                    <a:pt x="1226515" y="22948"/>
                    <a:pt x="1226515" y="51256"/>
                  </a:cubicBezTo>
                  <a:lnTo>
                    <a:pt x="1226515" y="1521891"/>
                  </a:lnTo>
                  <a:cubicBezTo>
                    <a:pt x="1226515" y="1535485"/>
                    <a:pt x="1221115" y="1548522"/>
                    <a:pt x="1211502" y="1558134"/>
                  </a:cubicBezTo>
                  <a:cubicBezTo>
                    <a:pt x="1201890" y="1567747"/>
                    <a:pt x="1188853" y="1573147"/>
                    <a:pt x="1175259" y="1573147"/>
                  </a:cubicBezTo>
                  <a:lnTo>
                    <a:pt x="51256" y="1573147"/>
                  </a:lnTo>
                  <a:cubicBezTo>
                    <a:pt x="22948" y="1573147"/>
                    <a:pt x="0" y="1550199"/>
                    <a:pt x="0" y="1521891"/>
                  </a:cubicBezTo>
                  <a:lnTo>
                    <a:pt x="0" y="51256"/>
                  </a:lnTo>
                  <a:cubicBezTo>
                    <a:pt x="0" y="37662"/>
                    <a:pt x="5400" y="24625"/>
                    <a:pt x="15013" y="15013"/>
                  </a:cubicBezTo>
                  <a:cubicBezTo>
                    <a:pt x="24625" y="5400"/>
                    <a:pt x="37662" y="0"/>
                    <a:pt x="51256" y="0"/>
                  </a:cubicBezTo>
                  <a:close/>
                </a:path>
              </a:pathLst>
            </a:custGeom>
            <a:blipFill>
              <a:blip r:embed="rId4"/>
              <a:stretch>
                <a:fillRect l="-76642" r="-15749"/>
              </a:stretch>
            </a:blipFill>
          </p:spPr>
          <p:txBody>
            <a:bodyPr/>
            <a:lstStyle/>
            <a:p>
              <a:endParaRPr lang="en-GB" sz="900"/>
            </a:p>
          </p:txBody>
        </p:sp>
      </p:grpSp>
      <p:sp>
        <p:nvSpPr>
          <p:cNvPr id="11" name="TextBox 11"/>
          <p:cNvSpPr txBox="1"/>
          <p:nvPr/>
        </p:nvSpPr>
        <p:spPr>
          <a:xfrm>
            <a:off x="772092" y="1254996"/>
            <a:ext cx="3898856" cy="923330"/>
          </a:xfrm>
          <a:prstGeom prst="rect">
            <a:avLst/>
          </a:prstGeom>
        </p:spPr>
        <p:txBody>
          <a:bodyPr lIns="0" tIns="0" rIns="0" bIns="0" rtlCol="0" anchor="t">
            <a:spAutoFit/>
          </a:bodyPr>
          <a:lstStyle/>
          <a:p>
            <a:pPr algn="ctr">
              <a:lnSpc>
                <a:spcPts val="3628"/>
              </a:lnSpc>
            </a:pPr>
            <a:r>
              <a:rPr lang="en-US" sz="3522" b="1" spc="-130">
                <a:solidFill>
                  <a:srgbClr val="6B7A84"/>
                </a:solidFill>
                <a:latin typeface="Avenir Ultra-Bold"/>
                <a:ea typeface="Avenir Ultra-Bold"/>
                <a:cs typeface="Avenir Ultra-Bold"/>
                <a:sym typeface="Avenir Ultra-Bold"/>
              </a:rPr>
              <a:t>ACCESS &amp; UNDERSTANDING</a:t>
            </a:r>
          </a:p>
        </p:txBody>
      </p:sp>
    </p:spTree>
    <p:extLst>
      <p:ext uri="{BB962C8B-B14F-4D97-AF65-F5344CB8AC3E}">
        <p14:creationId xmlns:p14="http://schemas.microsoft.com/office/powerpoint/2010/main" val="231473931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57250"/>
            <a:ext cx="9144000" cy="2996613"/>
            <a:chOff x="0" y="0"/>
            <a:chExt cx="2833290" cy="928507"/>
          </a:xfrm>
        </p:grpSpPr>
        <p:sp>
          <p:nvSpPr>
            <p:cNvPr id="3" name="Freeform 3"/>
            <p:cNvSpPr/>
            <p:nvPr/>
          </p:nvSpPr>
          <p:spPr>
            <a:xfrm>
              <a:off x="0" y="0"/>
              <a:ext cx="2833290" cy="928507"/>
            </a:xfrm>
            <a:custGeom>
              <a:avLst/>
              <a:gdLst/>
              <a:ahLst/>
              <a:cxnLst/>
              <a:rect l="l" t="t" r="r" b="b"/>
              <a:pathLst>
                <a:path w="2833290" h="928507">
                  <a:moveTo>
                    <a:pt x="0" y="0"/>
                  </a:moveTo>
                  <a:lnTo>
                    <a:pt x="2833290" y="0"/>
                  </a:lnTo>
                  <a:lnTo>
                    <a:pt x="2833290" y="928507"/>
                  </a:lnTo>
                  <a:lnTo>
                    <a:pt x="0" y="928507"/>
                  </a:lnTo>
                  <a:close/>
                </a:path>
              </a:pathLst>
            </a:custGeom>
            <a:blipFill>
              <a:blip r:embed="rId3"/>
              <a:stretch>
                <a:fillRect t="-35156" b="-35156"/>
              </a:stretch>
            </a:blipFill>
          </p:spPr>
          <p:txBody>
            <a:bodyPr/>
            <a:lstStyle/>
            <a:p>
              <a:endParaRPr lang="en-GB" sz="900"/>
            </a:p>
          </p:txBody>
        </p:sp>
      </p:grpSp>
      <p:sp>
        <p:nvSpPr>
          <p:cNvPr id="4" name="Freeform 4"/>
          <p:cNvSpPr/>
          <p:nvPr/>
        </p:nvSpPr>
        <p:spPr>
          <a:xfrm>
            <a:off x="425906" y="1086872"/>
            <a:ext cx="4257283" cy="4809878"/>
          </a:xfrm>
          <a:custGeom>
            <a:avLst/>
            <a:gdLst/>
            <a:ahLst/>
            <a:cxnLst/>
            <a:rect l="l" t="t" r="r" b="b"/>
            <a:pathLst>
              <a:path w="8514566" h="9619755">
                <a:moveTo>
                  <a:pt x="0" y="0"/>
                </a:moveTo>
                <a:lnTo>
                  <a:pt x="8514566" y="0"/>
                </a:lnTo>
                <a:lnTo>
                  <a:pt x="8514566" y="9619755"/>
                </a:lnTo>
                <a:lnTo>
                  <a:pt x="0" y="9619755"/>
                </a:lnTo>
                <a:lnTo>
                  <a:pt x="0" y="0"/>
                </a:lnTo>
                <a:close/>
              </a:path>
            </a:pathLst>
          </a:custGeom>
          <a:blipFill>
            <a:blip r:embed="rId4"/>
            <a:stretch>
              <a:fillRect t="-18015"/>
            </a:stretch>
          </a:blipFill>
        </p:spPr>
        <p:txBody>
          <a:bodyPr/>
          <a:lstStyle/>
          <a:p>
            <a:endParaRPr lang="en-GB" sz="900"/>
          </a:p>
        </p:txBody>
      </p:sp>
      <p:sp>
        <p:nvSpPr>
          <p:cNvPr id="5" name="Freeform 5"/>
          <p:cNvSpPr/>
          <p:nvPr/>
        </p:nvSpPr>
        <p:spPr>
          <a:xfrm>
            <a:off x="7914726" y="5391689"/>
            <a:ext cx="910026" cy="325283"/>
          </a:xfrm>
          <a:custGeom>
            <a:avLst/>
            <a:gdLst/>
            <a:ahLst/>
            <a:cxnLst/>
            <a:rect l="l" t="t" r="r" b="b"/>
            <a:pathLst>
              <a:path w="1820051" h="650565">
                <a:moveTo>
                  <a:pt x="0" y="0"/>
                </a:moveTo>
                <a:lnTo>
                  <a:pt x="1820052" y="0"/>
                </a:lnTo>
                <a:lnTo>
                  <a:pt x="1820052" y="650565"/>
                </a:lnTo>
                <a:lnTo>
                  <a:pt x="0" y="650565"/>
                </a:lnTo>
                <a:lnTo>
                  <a:pt x="0" y="0"/>
                </a:lnTo>
                <a:close/>
              </a:path>
            </a:pathLst>
          </a:custGeom>
          <a:blipFill>
            <a:blip r:embed="rId5"/>
            <a:stretch>
              <a:fillRect/>
            </a:stretch>
          </a:blipFill>
        </p:spPr>
        <p:txBody>
          <a:bodyPr/>
          <a:lstStyle/>
          <a:p>
            <a:endParaRPr lang="en-GB" sz="900"/>
          </a:p>
        </p:txBody>
      </p:sp>
      <p:sp>
        <p:nvSpPr>
          <p:cNvPr id="6" name="Freeform 6"/>
          <p:cNvSpPr/>
          <p:nvPr/>
        </p:nvSpPr>
        <p:spPr>
          <a:xfrm>
            <a:off x="6324927" y="4863263"/>
            <a:ext cx="971565" cy="971565"/>
          </a:xfrm>
          <a:custGeom>
            <a:avLst/>
            <a:gdLst/>
            <a:ahLst/>
            <a:cxnLst/>
            <a:rect l="l" t="t" r="r" b="b"/>
            <a:pathLst>
              <a:path w="1943130" h="1943130">
                <a:moveTo>
                  <a:pt x="0" y="0"/>
                </a:moveTo>
                <a:lnTo>
                  <a:pt x="1943130" y="0"/>
                </a:lnTo>
                <a:lnTo>
                  <a:pt x="1943130" y="1943130"/>
                </a:lnTo>
                <a:lnTo>
                  <a:pt x="0" y="1943130"/>
                </a:lnTo>
                <a:lnTo>
                  <a:pt x="0" y="0"/>
                </a:lnTo>
                <a:close/>
              </a:path>
            </a:pathLst>
          </a:custGeom>
          <a:blipFill>
            <a:blip r:embed="rId6"/>
            <a:stretch>
              <a:fillRect/>
            </a:stretch>
          </a:blipFill>
        </p:spPr>
        <p:txBody>
          <a:bodyPr/>
          <a:lstStyle/>
          <a:p>
            <a:endParaRPr lang="en-GB" sz="900"/>
          </a:p>
        </p:txBody>
      </p:sp>
      <p:sp>
        <p:nvSpPr>
          <p:cNvPr id="7" name="TextBox 7"/>
          <p:cNvSpPr txBox="1"/>
          <p:nvPr/>
        </p:nvSpPr>
        <p:spPr>
          <a:xfrm>
            <a:off x="4796668" y="3961635"/>
            <a:ext cx="4028083" cy="897682"/>
          </a:xfrm>
          <a:prstGeom prst="rect">
            <a:avLst/>
          </a:prstGeom>
        </p:spPr>
        <p:txBody>
          <a:bodyPr lIns="0" tIns="0" rIns="0" bIns="0" rtlCol="0" anchor="t">
            <a:spAutoFit/>
          </a:bodyPr>
          <a:lstStyle/>
          <a:p>
            <a:pPr algn="ctr">
              <a:lnSpc>
                <a:spcPts val="3543"/>
              </a:lnSpc>
            </a:pPr>
            <a:r>
              <a:rPr lang="en-US" sz="3029" b="1">
                <a:solidFill>
                  <a:srgbClr val="0A1F3F"/>
                </a:solidFill>
                <a:latin typeface="Avenir Ultra-Bold"/>
                <a:ea typeface="Avenir Ultra-Bold"/>
                <a:cs typeface="Avenir Ultra-Bold"/>
                <a:sym typeface="Avenir Ultra-Bold"/>
              </a:rPr>
              <a:t>TAKE-AWAYS &amp; NEXT STEPS</a:t>
            </a:r>
          </a:p>
        </p:txBody>
      </p:sp>
      <p:sp>
        <p:nvSpPr>
          <p:cNvPr id="8" name="Freeform 8"/>
          <p:cNvSpPr/>
          <p:nvPr/>
        </p:nvSpPr>
        <p:spPr>
          <a:xfrm>
            <a:off x="4982628" y="5283868"/>
            <a:ext cx="685892" cy="540924"/>
          </a:xfrm>
          <a:custGeom>
            <a:avLst/>
            <a:gdLst/>
            <a:ahLst/>
            <a:cxnLst/>
            <a:rect l="l" t="t" r="r" b="b"/>
            <a:pathLst>
              <a:path w="1371783" h="1081848">
                <a:moveTo>
                  <a:pt x="0" y="0"/>
                </a:moveTo>
                <a:lnTo>
                  <a:pt x="1371783" y="0"/>
                </a:lnTo>
                <a:lnTo>
                  <a:pt x="1371783" y="1081848"/>
                </a:lnTo>
                <a:lnTo>
                  <a:pt x="0" y="1081848"/>
                </a:lnTo>
                <a:lnTo>
                  <a:pt x="0" y="0"/>
                </a:lnTo>
                <a:close/>
              </a:path>
            </a:pathLst>
          </a:custGeom>
          <a:blipFill>
            <a:blip r:embed="rId7"/>
            <a:stretch>
              <a:fillRect/>
            </a:stretch>
          </a:blipFill>
        </p:spPr>
        <p:txBody>
          <a:bodyPr/>
          <a:lstStyle/>
          <a:p>
            <a:endParaRPr lang="en-GB" sz="900"/>
          </a:p>
        </p:txBody>
      </p:sp>
      <p:sp>
        <p:nvSpPr>
          <p:cNvPr id="9" name="TextBox 9"/>
          <p:cNvSpPr txBox="1"/>
          <p:nvPr/>
        </p:nvSpPr>
        <p:spPr>
          <a:xfrm>
            <a:off x="2169008" y="3336649"/>
            <a:ext cx="1419428" cy="141064"/>
          </a:xfrm>
          <a:prstGeom prst="rect">
            <a:avLst/>
          </a:prstGeom>
        </p:spPr>
        <p:txBody>
          <a:bodyPr lIns="0" tIns="0" rIns="0" bIns="0" rtlCol="0" anchor="t">
            <a:spAutoFit/>
          </a:bodyPr>
          <a:lstStyle/>
          <a:p>
            <a:pPr algn="ctr">
              <a:lnSpc>
                <a:spcPts val="1145"/>
              </a:lnSpc>
            </a:pPr>
            <a:r>
              <a:rPr lang="en-US" sz="979" b="1">
                <a:solidFill>
                  <a:srgbClr val="0A1F3F"/>
                </a:solidFill>
                <a:latin typeface="Avenir Ultra-Bold"/>
                <a:ea typeface="Avenir Ultra-Bold"/>
                <a:cs typeface="Avenir Ultra-Bold"/>
                <a:sym typeface="Avenir Ultra-Bold"/>
              </a:rPr>
              <a:t>‘                  ‘</a:t>
            </a:r>
          </a:p>
        </p:txBody>
      </p:sp>
    </p:spTree>
    <p:extLst>
      <p:ext uri="{BB962C8B-B14F-4D97-AF65-F5344CB8AC3E}">
        <p14:creationId xmlns:p14="http://schemas.microsoft.com/office/powerpoint/2010/main" val="268707338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522315" y="3884787"/>
            <a:ext cx="4102259" cy="427641"/>
            <a:chOff x="0" y="0"/>
            <a:chExt cx="3898502" cy="406400"/>
          </a:xfrm>
        </p:grpSpPr>
        <p:sp>
          <p:nvSpPr>
            <p:cNvPr id="3" name="Freeform 3"/>
            <p:cNvSpPr/>
            <p:nvPr/>
          </p:nvSpPr>
          <p:spPr>
            <a:xfrm>
              <a:off x="0" y="0"/>
              <a:ext cx="3898502" cy="406400"/>
            </a:xfrm>
            <a:custGeom>
              <a:avLst/>
              <a:gdLst/>
              <a:ahLst/>
              <a:cxnLst/>
              <a:rect l="l" t="t" r="r" b="b"/>
              <a:pathLst>
                <a:path w="3898502" h="406400">
                  <a:moveTo>
                    <a:pt x="3695302" y="0"/>
                  </a:moveTo>
                  <a:cubicBezTo>
                    <a:pt x="3807527" y="0"/>
                    <a:pt x="3898502" y="90976"/>
                    <a:pt x="3898502" y="203200"/>
                  </a:cubicBezTo>
                  <a:cubicBezTo>
                    <a:pt x="3898502" y="315424"/>
                    <a:pt x="3807527" y="406400"/>
                    <a:pt x="3695302" y="406400"/>
                  </a:cubicBezTo>
                  <a:lnTo>
                    <a:pt x="203200" y="406400"/>
                  </a:lnTo>
                  <a:cubicBezTo>
                    <a:pt x="90976" y="406400"/>
                    <a:pt x="0" y="315424"/>
                    <a:pt x="0" y="203200"/>
                  </a:cubicBezTo>
                  <a:cubicBezTo>
                    <a:pt x="0" y="90976"/>
                    <a:pt x="90976" y="0"/>
                    <a:pt x="203200" y="0"/>
                  </a:cubicBezTo>
                  <a:close/>
                </a:path>
              </a:pathLst>
            </a:custGeom>
            <a:solidFill>
              <a:srgbClr val="374331">
                <a:alpha val="37647"/>
              </a:srgbClr>
            </a:solidFill>
            <a:ln w="38100" cap="sq">
              <a:solidFill>
                <a:srgbClr val="FFFFFF">
                  <a:alpha val="37647"/>
                </a:srgbClr>
              </a:solidFill>
              <a:prstDash val="solid"/>
              <a:miter/>
            </a:ln>
          </p:spPr>
          <p:txBody>
            <a:bodyPr/>
            <a:lstStyle/>
            <a:p>
              <a:endParaRPr lang="en-GB" sz="900"/>
            </a:p>
          </p:txBody>
        </p:sp>
        <p:sp>
          <p:nvSpPr>
            <p:cNvPr id="4" name="TextBox 4"/>
            <p:cNvSpPr txBox="1"/>
            <p:nvPr/>
          </p:nvSpPr>
          <p:spPr>
            <a:xfrm>
              <a:off x="0" y="-76200"/>
              <a:ext cx="3898502" cy="482600"/>
            </a:xfrm>
            <a:prstGeom prst="rect">
              <a:avLst/>
            </a:prstGeom>
          </p:spPr>
          <p:txBody>
            <a:bodyPr lIns="25400" tIns="25400" rIns="25400" bIns="25400" rtlCol="0" anchor="ctr"/>
            <a:lstStyle/>
            <a:p>
              <a:pPr algn="ctr">
                <a:lnSpc>
                  <a:spcPts val="1330"/>
                </a:lnSpc>
                <a:spcBef>
                  <a:spcPct val="0"/>
                </a:spcBef>
              </a:pPr>
              <a:r>
                <a:rPr lang="en-US" sz="949">
                  <a:solidFill>
                    <a:srgbClr val="000000">
                      <a:alpha val="37647"/>
                    </a:srgbClr>
                  </a:solidFill>
                  <a:latin typeface="Avenir"/>
                  <a:ea typeface="Avenir"/>
                  <a:cs typeface="Avenir"/>
                  <a:sym typeface="Avenir"/>
                </a:rPr>
                <a:t>Be</a:t>
              </a:r>
            </a:p>
          </p:txBody>
        </p:sp>
      </p:grpSp>
      <p:grpSp>
        <p:nvGrpSpPr>
          <p:cNvPr id="5" name="Group 5"/>
          <p:cNvGrpSpPr/>
          <p:nvPr/>
        </p:nvGrpSpPr>
        <p:grpSpPr>
          <a:xfrm>
            <a:off x="-142841" y="1371600"/>
            <a:ext cx="1009680" cy="321472"/>
            <a:chOff x="0" y="0"/>
            <a:chExt cx="2692479" cy="857258"/>
          </a:xfrm>
        </p:grpSpPr>
        <p:grpSp>
          <p:nvGrpSpPr>
            <p:cNvPr id="6" name="Group 6"/>
            <p:cNvGrpSpPr/>
            <p:nvPr/>
          </p:nvGrpSpPr>
          <p:grpSpPr>
            <a:xfrm>
              <a:off x="544544" y="0"/>
              <a:ext cx="346338" cy="34633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8" name="TextBox 8"/>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9" name="Group 9"/>
            <p:cNvGrpSpPr/>
            <p:nvPr/>
          </p:nvGrpSpPr>
          <p:grpSpPr>
            <a:xfrm>
              <a:off x="1145464" y="0"/>
              <a:ext cx="346338" cy="34633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11" name="TextBox 11"/>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2" name="Group 12"/>
            <p:cNvGrpSpPr/>
            <p:nvPr/>
          </p:nvGrpSpPr>
          <p:grpSpPr>
            <a:xfrm>
              <a:off x="1745802" y="0"/>
              <a:ext cx="346338" cy="346338"/>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14" name="TextBox 14"/>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5" name="Group 15"/>
            <p:cNvGrpSpPr/>
            <p:nvPr/>
          </p:nvGrpSpPr>
          <p:grpSpPr>
            <a:xfrm>
              <a:off x="2346141" y="0"/>
              <a:ext cx="346338" cy="346338"/>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17" name="TextBox 17"/>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18" name="Group 18"/>
            <p:cNvGrpSpPr/>
            <p:nvPr/>
          </p:nvGrpSpPr>
          <p:grpSpPr>
            <a:xfrm>
              <a:off x="0" y="510919"/>
              <a:ext cx="346338" cy="346338"/>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0" name="TextBox 20"/>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1" name="Group 21"/>
            <p:cNvGrpSpPr/>
            <p:nvPr/>
          </p:nvGrpSpPr>
          <p:grpSpPr>
            <a:xfrm>
              <a:off x="600919" y="510919"/>
              <a:ext cx="346338" cy="346338"/>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3" name="TextBox 23"/>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4" name="Group 24"/>
            <p:cNvGrpSpPr/>
            <p:nvPr/>
          </p:nvGrpSpPr>
          <p:grpSpPr>
            <a:xfrm>
              <a:off x="1201258" y="510919"/>
              <a:ext cx="346338" cy="346338"/>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6" name="TextBox 26"/>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27" name="Group 27"/>
            <p:cNvGrpSpPr/>
            <p:nvPr/>
          </p:nvGrpSpPr>
          <p:grpSpPr>
            <a:xfrm>
              <a:off x="1801596" y="510919"/>
              <a:ext cx="346338" cy="346338"/>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29" name="TextBox 29"/>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grpSp>
        <p:nvGrpSpPr>
          <p:cNvPr id="30" name="Group 30"/>
          <p:cNvGrpSpPr/>
          <p:nvPr/>
        </p:nvGrpSpPr>
        <p:grpSpPr>
          <a:xfrm>
            <a:off x="8277162" y="5134070"/>
            <a:ext cx="1009680" cy="321472"/>
            <a:chOff x="0" y="0"/>
            <a:chExt cx="2692479" cy="857258"/>
          </a:xfrm>
        </p:grpSpPr>
        <p:grpSp>
          <p:nvGrpSpPr>
            <p:cNvPr id="31" name="Group 31"/>
            <p:cNvGrpSpPr/>
            <p:nvPr/>
          </p:nvGrpSpPr>
          <p:grpSpPr>
            <a:xfrm>
              <a:off x="544544" y="0"/>
              <a:ext cx="346338" cy="346338"/>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33" name="TextBox 33"/>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34" name="Group 34"/>
            <p:cNvGrpSpPr/>
            <p:nvPr/>
          </p:nvGrpSpPr>
          <p:grpSpPr>
            <a:xfrm>
              <a:off x="1145464" y="0"/>
              <a:ext cx="346338" cy="346338"/>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36" name="TextBox 36"/>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37" name="Group 37"/>
            <p:cNvGrpSpPr/>
            <p:nvPr/>
          </p:nvGrpSpPr>
          <p:grpSpPr>
            <a:xfrm>
              <a:off x="1745802" y="0"/>
              <a:ext cx="346338" cy="346338"/>
              <a:chOff x="0" y="0"/>
              <a:chExt cx="812800" cy="812800"/>
            </a:xfrm>
          </p:grpSpPr>
          <p:sp>
            <p:nvSpPr>
              <p:cNvPr id="38" name="Freeform 3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39" name="TextBox 39"/>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0" name="Group 40"/>
            <p:cNvGrpSpPr/>
            <p:nvPr/>
          </p:nvGrpSpPr>
          <p:grpSpPr>
            <a:xfrm>
              <a:off x="2346141" y="0"/>
              <a:ext cx="346338" cy="346338"/>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42" name="TextBox 42"/>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3" name="Group 43"/>
            <p:cNvGrpSpPr/>
            <p:nvPr/>
          </p:nvGrpSpPr>
          <p:grpSpPr>
            <a:xfrm>
              <a:off x="0" y="510919"/>
              <a:ext cx="346338" cy="346338"/>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45" name="TextBox 45"/>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6" name="Group 46"/>
            <p:cNvGrpSpPr/>
            <p:nvPr/>
          </p:nvGrpSpPr>
          <p:grpSpPr>
            <a:xfrm>
              <a:off x="600919" y="510919"/>
              <a:ext cx="346338" cy="346338"/>
              <a:chOff x="0" y="0"/>
              <a:chExt cx="812800" cy="812800"/>
            </a:xfrm>
          </p:grpSpPr>
          <p:sp>
            <p:nvSpPr>
              <p:cNvPr id="47" name="Freeform 4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48" name="TextBox 48"/>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49" name="Group 49"/>
            <p:cNvGrpSpPr/>
            <p:nvPr/>
          </p:nvGrpSpPr>
          <p:grpSpPr>
            <a:xfrm>
              <a:off x="1201258" y="510919"/>
              <a:ext cx="346338" cy="346338"/>
              <a:chOff x="0" y="0"/>
              <a:chExt cx="812800" cy="812800"/>
            </a:xfrm>
          </p:grpSpPr>
          <p:sp>
            <p:nvSpPr>
              <p:cNvPr id="50" name="Freeform 5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51" name="TextBox 51"/>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nvGrpSpPr>
            <p:cNvPr id="52" name="Group 52"/>
            <p:cNvGrpSpPr/>
            <p:nvPr/>
          </p:nvGrpSpPr>
          <p:grpSpPr>
            <a:xfrm>
              <a:off x="1801596" y="510919"/>
              <a:ext cx="346338" cy="346338"/>
              <a:chOff x="0" y="0"/>
              <a:chExt cx="812800" cy="812800"/>
            </a:xfrm>
          </p:grpSpPr>
          <p:sp>
            <p:nvSpPr>
              <p:cNvPr id="53" name="Freeform 5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sz="900"/>
              </a:p>
            </p:txBody>
          </p:sp>
          <p:sp>
            <p:nvSpPr>
              <p:cNvPr id="54" name="TextBox 54"/>
              <p:cNvSpPr txBox="1"/>
              <p:nvPr/>
            </p:nvSpPr>
            <p:spPr>
              <a:xfrm>
                <a:off x="76200" y="38100"/>
                <a:ext cx="660400" cy="698500"/>
              </a:xfrm>
              <a:prstGeom prst="rect">
                <a:avLst/>
              </a:prstGeom>
            </p:spPr>
            <p:txBody>
              <a:bodyPr lIns="25400" tIns="25400" rIns="25400" bIns="25400" rtlCol="0" anchor="ctr"/>
              <a:lstStyle/>
              <a:p>
                <a:pPr algn="ctr">
                  <a:lnSpc>
                    <a:spcPts val="1330"/>
                  </a:lnSpc>
                </a:pPr>
                <a:endParaRPr sz="900"/>
              </a:p>
            </p:txBody>
          </p:sp>
        </p:grpSp>
      </p:grpSp>
      <p:sp>
        <p:nvSpPr>
          <p:cNvPr id="55" name="Freeform 55"/>
          <p:cNvSpPr/>
          <p:nvPr/>
        </p:nvSpPr>
        <p:spPr>
          <a:xfrm>
            <a:off x="-64011" y="857250"/>
            <a:ext cx="9274910" cy="5286699"/>
          </a:xfrm>
          <a:custGeom>
            <a:avLst/>
            <a:gdLst/>
            <a:ahLst/>
            <a:cxnLst/>
            <a:rect l="l" t="t" r="r" b="b"/>
            <a:pathLst>
              <a:path w="18549820" h="10573397">
                <a:moveTo>
                  <a:pt x="0" y="0"/>
                </a:moveTo>
                <a:lnTo>
                  <a:pt x="18549819" y="0"/>
                </a:lnTo>
                <a:lnTo>
                  <a:pt x="18549819" y="10573397"/>
                </a:lnTo>
                <a:lnTo>
                  <a:pt x="0" y="10573397"/>
                </a:lnTo>
                <a:lnTo>
                  <a:pt x="0" y="0"/>
                </a:lnTo>
                <a:close/>
              </a:path>
            </a:pathLst>
          </a:custGeom>
          <a:blipFill>
            <a:blip r:embed="rId3"/>
            <a:stretch>
              <a:fillRect/>
            </a:stretch>
          </a:blipFill>
        </p:spPr>
        <p:txBody>
          <a:bodyPr/>
          <a:lstStyle/>
          <a:p>
            <a:endParaRPr lang="en-GB" sz="900"/>
          </a:p>
        </p:txBody>
      </p:sp>
      <p:sp>
        <p:nvSpPr>
          <p:cNvPr id="56" name="Freeform 56"/>
          <p:cNvSpPr/>
          <p:nvPr/>
        </p:nvSpPr>
        <p:spPr>
          <a:xfrm>
            <a:off x="7381801" y="938497"/>
            <a:ext cx="1679197" cy="600218"/>
          </a:xfrm>
          <a:custGeom>
            <a:avLst/>
            <a:gdLst/>
            <a:ahLst/>
            <a:cxnLst/>
            <a:rect l="l" t="t" r="r" b="b"/>
            <a:pathLst>
              <a:path w="3358394" h="1200435">
                <a:moveTo>
                  <a:pt x="0" y="0"/>
                </a:moveTo>
                <a:lnTo>
                  <a:pt x="3358394" y="0"/>
                </a:lnTo>
                <a:lnTo>
                  <a:pt x="3358394" y="1200435"/>
                </a:lnTo>
                <a:lnTo>
                  <a:pt x="0" y="1200435"/>
                </a:lnTo>
                <a:lnTo>
                  <a:pt x="0" y="0"/>
                </a:lnTo>
                <a:close/>
              </a:path>
            </a:pathLst>
          </a:custGeom>
          <a:blipFill>
            <a:blip r:embed="rId4"/>
            <a:stretch>
              <a:fillRect/>
            </a:stretch>
          </a:blipFill>
        </p:spPr>
        <p:txBody>
          <a:bodyPr/>
          <a:lstStyle/>
          <a:p>
            <a:endParaRPr lang="en-GB" sz="900"/>
          </a:p>
        </p:txBody>
      </p:sp>
      <p:sp>
        <p:nvSpPr>
          <p:cNvPr id="57" name="Freeform 57"/>
          <p:cNvSpPr/>
          <p:nvPr/>
        </p:nvSpPr>
        <p:spPr>
          <a:xfrm>
            <a:off x="148636" y="938497"/>
            <a:ext cx="1098350" cy="866207"/>
          </a:xfrm>
          <a:custGeom>
            <a:avLst/>
            <a:gdLst/>
            <a:ahLst/>
            <a:cxnLst/>
            <a:rect l="l" t="t" r="r" b="b"/>
            <a:pathLst>
              <a:path w="2196700" h="1732413">
                <a:moveTo>
                  <a:pt x="0" y="0"/>
                </a:moveTo>
                <a:lnTo>
                  <a:pt x="2196700" y="0"/>
                </a:lnTo>
                <a:lnTo>
                  <a:pt x="2196700" y="1732412"/>
                </a:lnTo>
                <a:lnTo>
                  <a:pt x="0" y="1732412"/>
                </a:lnTo>
                <a:lnTo>
                  <a:pt x="0" y="0"/>
                </a:lnTo>
                <a:close/>
              </a:path>
            </a:pathLst>
          </a:custGeom>
          <a:blipFill>
            <a:blip r:embed="rId5"/>
            <a:stretch>
              <a:fillRect/>
            </a:stretch>
          </a:blipFill>
        </p:spPr>
        <p:txBody>
          <a:bodyPr/>
          <a:lstStyle/>
          <a:p>
            <a:endParaRPr lang="en-GB" sz="900"/>
          </a:p>
        </p:txBody>
      </p:sp>
      <p:sp>
        <p:nvSpPr>
          <p:cNvPr id="58" name="Freeform 58"/>
          <p:cNvSpPr/>
          <p:nvPr/>
        </p:nvSpPr>
        <p:spPr>
          <a:xfrm>
            <a:off x="7657791" y="5001532"/>
            <a:ext cx="1238741" cy="770890"/>
          </a:xfrm>
          <a:custGeom>
            <a:avLst/>
            <a:gdLst/>
            <a:ahLst/>
            <a:cxnLst/>
            <a:rect l="l" t="t" r="r" b="b"/>
            <a:pathLst>
              <a:path w="2477481" h="1541780">
                <a:moveTo>
                  <a:pt x="0" y="0"/>
                </a:moveTo>
                <a:lnTo>
                  <a:pt x="2477481" y="0"/>
                </a:lnTo>
                <a:lnTo>
                  <a:pt x="2477481" y="1541780"/>
                </a:lnTo>
                <a:lnTo>
                  <a:pt x="0" y="1541780"/>
                </a:lnTo>
                <a:lnTo>
                  <a:pt x="0" y="0"/>
                </a:lnTo>
                <a:close/>
              </a:path>
            </a:pathLst>
          </a:custGeom>
          <a:blipFill>
            <a:blip r:embed="rId6"/>
            <a:stretch>
              <a:fillRect/>
            </a:stretch>
          </a:blipFill>
        </p:spPr>
        <p:txBody>
          <a:bodyPr/>
          <a:lstStyle/>
          <a:p>
            <a:endParaRPr lang="en-GB" sz="900"/>
          </a:p>
        </p:txBody>
      </p:sp>
      <p:sp>
        <p:nvSpPr>
          <p:cNvPr id="59" name="TextBox 59"/>
          <p:cNvSpPr txBox="1"/>
          <p:nvPr/>
        </p:nvSpPr>
        <p:spPr>
          <a:xfrm>
            <a:off x="1826426" y="1994832"/>
            <a:ext cx="5563721" cy="923330"/>
          </a:xfrm>
          <a:prstGeom prst="rect">
            <a:avLst/>
          </a:prstGeom>
        </p:spPr>
        <p:txBody>
          <a:bodyPr lIns="0" tIns="0" rIns="0" bIns="0" rtlCol="0" anchor="t">
            <a:spAutoFit/>
          </a:bodyPr>
          <a:lstStyle/>
          <a:p>
            <a:pPr algn="ctr">
              <a:lnSpc>
                <a:spcPts val="3601"/>
              </a:lnSpc>
              <a:spcBef>
                <a:spcPct val="0"/>
              </a:spcBef>
            </a:pPr>
            <a:r>
              <a:rPr lang="en-US" sz="3000" b="1" i="1" spc="33">
                <a:solidFill>
                  <a:srgbClr val="91928B"/>
                </a:solidFill>
                <a:latin typeface="Avenir Bold Italics"/>
                <a:ea typeface="Avenir Bold Italics"/>
                <a:cs typeface="Avenir Bold Italics"/>
                <a:sym typeface="Avenir Bold Italics"/>
              </a:rPr>
              <a:t>COMPLIANCE AS THE FLOOR</a:t>
            </a:r>
          </a:p>
        </p:txBody>
      </p:sp>
      <p:sp>
        <p:nvSpPr>
          <p:cNvPr id="60" name="TextBox 60"/>
          <p:cNvSpPr txBox="1"/>
          <p:nvPr/>
        </p:nvSpPr>
        <p:spPr>
          <a:xfrm>
            <a:off x="1825337" y="2966015"/>
            <a:ext cx="5563721" cy="923330"/>
          </a:xfrm>
          <a:prstGeom prst="rect">
            <a:avLst/>
          </a:prstGeom>
        </p:spPr>
        <p:txBody>
          <a:bodyPr lIns="0" tIns="0" rIns="0" bIns="0" rtlCol="0" anchor="t">
            <a:spAutoFit/>
          </a:bodyPr>
          <a:lstStyle/>
          <a:p>
            <a:pPr algn="ctr">
              <a:lnSpc>
                <a:spcPts val="3601"/>
              </a:lnSpc>
              <a:spcBef>
                <a:spcPct val="0"/>
              </a:spcBef>
            </a:pPr>
            <a:r>
              <a:rPr lang="en-US" sz="3000" b="1" i="1" spc="33">
                <a:solidFill>
                  <a:srgbClr val="91928B"/>
                </a:solidFill>
                <a:latin typeface="Avenir Bold Italics"/>
                <a:ea typeface="Avenir Bold Italics"/>
                <a:cs typeface="Avenir Bold Italics"/>
                <a:sym typeface="Avenir Bold Italics"/>
              </a:rPr>
              <a:t>DECENCY AS THE STANDARD</a:t>
            </a:r>
          </a:p>
        </p:txBody>
      </p:sp>
      <p:sp>
        <p:nvSpPr>
          <p:cNvPr id="61" name="TextBox 61"/>
          <p:cNvSpPr txBox="1"/>
          <p:nvPr/>
        </p:nvSpPr>
        <p:spPr>
          <a:xfrm>
            <a:off x="2388408" y="1159747"/>
            <a:ext cx="4228909" cy="746871"/>
          </a:xfrm>
          <a:prstGeom prst="rect">
            <a:avLst/>
          </a:prstGeom>
        </p:spPr>
        <p:txBody>
          <a:bodyPr lIns="0" tIns="0" rIns="0" bIns="0" rtlCol="0" anchor="t">
            <a:spAutoFit/>
          </a:bodyPr>
          <a:lstStyle/>
          <a:p>
            <a:pPr algn="ctr">
              <a:lnSpc>
                <a:spcPts val="6187"/>
              </a:lnSpc>
              <a:spcBef>
                <a:spcPct val="0"/>
              </a:spcBef>
            </a:pPr>
            <a:r>
              <a:rPr lang="en-US" sz="5156" b="1" spc="56">
                <a:solidFill>
                  <a:srgbClr val="38321B"/>
                </a:solidFill>
                <a:latin typeface="Avenir Ultra-Bold"/>
                <a:ea typeface="Avenir Ultra-Bold"/>
                <a:cs typeface="Avenir Ultra-Bold"/>
                <a:sym typeface="Avenir Ultra-Bold"/>
              </a:rPr>
              <a:t>THANK YOU</a:t>
            </a:r>
          </a:p>
        </p:txBody>
      </p:sp>
      <p:sp>
        <p:nvSpPr>
          <p:cNvPr id="62" name="Freeform 62"/>
          <p:cNvSpPr/>
          <p:nvPr/>
        </p:nvSpPr>
        <p:spPr>
          <a:xfrm>
            <a:off x="244287" y="5001532"/>
            <a:ext cx="205115" cy="205115"/>
          </a:xfrm>
          <a:custGeom>
            <a:avLst/>
            <a:gdLst/>
            <a:ahLst/>
            <a:cxnLst/>
            <a:rect l="l" t="t" r="r" b="b"/>
            <a:pathLst>
              <a:path w="410230" h="410230">
                <a:moveTo>
                  <a:pt x="0" y="0"/>
                </a:moveTo>
                <a:lnTo>
                  <a:pt x="410230" y="0"/>
                </a:lnTo>
                <a:lnTo>
                  <a:pt x="410230" y="410230"/>
                </a:lnTo>
                <a:lnTo>
                  <a:pt x="0" y="41023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sz="900"/>
          </a:p>
        </p:txBody>
      </p:sp>
      <p:sp>
        <p:nvSpPr>
          <p:cNvPr id="63" name="Freeform 63"/>
          <p:cNvSpPr/>
          <p:nvPr/>
        </p:nvSpPr>
        <p:spPr>
          <a:xfrm>
            <a:off x="244287" y="5263960"/>
            <a:ext cx="205115" cy="205115"/>
          </a:xfrm>
          <a:custGeom>
            <a:avLst/>
            <a:gdLst/>
            <a:ahLst/>
            <a:cxnLst/>
            <a:rect l="l" t="t" r="r" b="b"/>
            <a:pathLst>
              <a:path w="410230" h="410230">
                <a:moveTo>
                  <a:pt x="0" y="0"/>
                </a:moveTo>
                <a:lnTo>
                  <a:pt x="410230" y="0"/>
                </a:lnTo>
                <a:lnTo>
                  <a:pt x="410230" y="410230"/>
                </a:lnTo>
                <a:lnTo>
                  <a:pt x="0" y="41023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900"/>
          </a:p>
        </p:txBody>
      </p:sp>
      <p:sp>
        <p:nvSpPr>
          <p:cNvPr id="64" name="Freeform 64"/>
          <p:cNvSpPr/>
          <p:nvPr/>
        </p:nvSpPr>
        <p:spPr>
          <a:xfrm>
            <a:off x="244287" y="5524574"/>
            <a:ext cx="205115" cy="241312"/>
          </a:xfrm>
          <a:custGeom>
            <a:avLst/>
            <a:gdLst/>
            <a:ahLst/>
            <a:cxnLst/>
            <a:rect l="l" t="t" r="r" b="b"/>
            <a:pathLst>
              <a:path w="410230" h="482624">
                <a:moveTo>
                  <a:pt x="0" y="0"/>
                </a:moveTo>
                <a:lnTo>
                  <a:pt x="410230" y="0"/>
                </a:lnTo>
                <a:lnTo>
                  <a:pt x="410230" y="482624"/>
                </a:lnTo>
                <a:lnTo>
                  <a:pt x="0" y="482624"/>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sz="900"/>
          </a:p>
        </p:txBody>
      </p:sp>
      <p:sp>
        <p:nvSpPr>
          <p:cNvPr id="65" name="TextBox 65"/>
          <p:cNvSpPr txBox="1"/>
          <p:nvPr/>
        </p:nvSpPr>
        <p:spPr>
          <a:xfrm>
            <a:off x="482506" y="4910428"/>
            <a:ext cx="5276126" cy="822597"/>
          </a:xfrm>
          <a:prstGeom prst="rect">
            <a:avLst/>
          </a:prstGeom>
        </p:spPr>
        <p:txBody>
          <a:bodyPr lIns="0" tIns="0" rIns="0" bIns="0" rtlCol="0" anchor="t">
            <a:spAutoFit/>
          </a:bodyPr>
          <a:lstStyle/>
          <a:p>
            <a:pPr>
              <a:lnSpc>
                <a:spcPts val="2196"/>
              </a:lnSpc>
            </a:pPr>
            <a:r>
              <a:rPr lang="en-US" sz="1602" b="1">
                <a:solidFill>
                  <a:srgbClr val="FFFFFF"/>
                </a:solidFill>
                <a:latin typeface="Avenir Ultra-Bold"/>
                <a:ea typeface="Avenir Ultra-Bold"/>
                <a:cs typeface="Avenir Ultra-Bold"/>
                <a:sym typeface="Avenir Ultra-Bold"/>
              </a:rPr>
              <a:t>@cihpolicy.bsky.social</a:t>
            </a:r>
          </a:p>
          <a:p>
            <a:pPr>
              <a:lnSpc>
                <a:spcPts val="2196"/>
              </a:lnSpc>
            </a:pPr>
            <a:r>
              <a:rPr lang="en-US" sz="1602" b="1">
                <a:solidFill>
                  <a:srgbClr val="FFFFFF"/>
                </a:solidFill>
                <a:latin typeface="Avenir Ultra-Bold"/>
                <a:ea typeface="Avenir Ultra-Bold"/>
                <a:cs typeface="Avenir Ultra-Bold"/>
                <a:sym typeface="Avenir Ultra-Bold"/>
              </a:rPr>
              <a:t>policyandpractice@cih.org</a:t>
            </a:r>
          </a:p>
          <a:p>
            <a:pPr>
              <a:lnSpc>
                <a:spcPts val="2196"/>
              </a:lnSpc>
            </a:pPr>
            <a:r>
              <a:rPr lang="en-US" sz="1602" b="1">
                <a:solidFill>
                  <a:srgbClr val="FFFFFF"/>
                </a:solidFill>
                <a:latin typeface="Avenir Ultra-Bold"/>
                <a:ea typeface="Avenir Ultra-Bold"/>
                <a:cs typeface="Avenir Ultra-Bold"/>
                <a:sym typeface="Avenir Ultra-Bold"/>
              </a:rPr>
              <a:t>https://www.cih.org/policy/our-policy-team/</a:t>
            </a:r>
          </a:p>
        </p:txBody>
      </p:sp>
    </p:spTree>
    <p:extLst>
      <p:ext uri="{BB962C8B-B14F-4D97-AF65-F5344CB8AC3E}">
        <p14:creationId xmlns:p14="http://schemas.microsoft.com/office/powerpoint/2010/main" val="1806601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455" y="785651"/>
            <a:ext cx="9274910" cy="5286699"/>
          </a:xfrm>
          <a:custGeom>
            <a:avLst/>
            <a:gdLst/>
            <a:ahLst/>
            <a:cxnLst/>
            <a:rect l="l" t="t" r="r" b="b"/>
            <a:pathLst>
              <a:path w="18549820" h="10573397">
                <a:moveTo>
                  <a:pt x="0" y="0"/>
                </a:moveTo>
                <a:lnTo>
                  <a:pt x="18549820" y="0"/>
                </a:lnTo>
                <a:lnTo>
                  <a:pt x="18549820" y="10573398"/>
                </a:lnTo>
                <a:lnTo>
                  <a:pt x="0" y="10573398"/>
                </a:lnTo>
                <a:lnTo>
                  <a:pt x="0" y="0"/>
                </a:lnTo>
                <a:close/>
              </a:path>
            </a:pathLst>
          </a:custGeom>
          <a:blipFill>
            <a:blip r:embed="rId3">
              <a:alphaModFix amt="19999"/>
            </a:blip>
            <a:stretch>
              <a:fillRect/>
            </a:stretch>
          </a:blipFill>
        </p:spPr>
        <p:txBody>
          <a:bodyPr/>
          <a:lstStyle/>
          <a:p>
            <a:endParaRPr lang="en-GB" sz="900"/>
          </a:p>
        </p:txBody>
      </p:sp>
      <p:sp>
        <p:nvSpPr>
          <p:cNvPr id="3" name="TextBox 3"/>
          <p:cNvSpPr txBox="1"/>
          <p:nvPr/>
        </p:nvSpPr>
        <p:spPr>
          <a:xfrm>
            <a:off x="-488484" y="776288"/>
            <a:ext cx="8211760" cy="641201"/>
          </a:xfrm>
          <a:prstGeom prst="rect">
            <a:avLst/>
          </a:prstGeom>
        </p:spPr>
        <p:txBody>
          <a:bodyPr lIns="0" tIns="0" rIns="0" bIns="0" rtlCol="0" anchor="t">
            <a:spAutoFit/>
          </a:bodyPr>
          <a:lstStyle/>
          <a:p>
            <a:pPr algn="ctr">
              <a:lnSpc>
                <a:spcPts val="5020"/>
              </a:lnSpc>
              <a:spcBef>
                <a:spcPct val="0"/>
              </a:spcBef>
            </a:pPr>
            <a:r>
              <a:rPr lang="en-US" sz="4183" b="1" spc="46">
                <a:solidFill>
                  <a:srgbClr val="38321B"/>
                </a:solidFill>
                <a:latin typeface="Avenir Ultra-Bold"/>
                <a:ea typeface="Avenir Ultra-Bold"/>
                <a:cs typeface="Avenir Ultra-Bold"/>
                <a:sym typeface="Avenir Ultra-Bold"/>
              </a:rPr>
              <a:t>REFERENCES &amp; SOURCES</a:t>
            </a:r>
          </a:p>
        </p:txBody>
      </p:sp>
      <p:grpSp>
        <p:nvGrpSpPr>
          <p:cNvPr id="4" name="Group 4"/>
          <p:cNvGrpSpPr/>
          <p:nvPr/>
        </p:nvGrpSpPr>
        <p:grpSpPr>
          <a:xfrm>
            <a:off x="7625726" y="1594080"/>
            <a:ext cx="1349396" cy="1921449"/>
            <a:chOff x="0" y="0"/>
            <a:chExt cx="3598388" cy="5123864"/>
          </a:xfrm>
        </p:grpSpPr>
        <p:sp>
          <p:nvSpPr>
            <p:cNvPr id="5" name="Freeform 5"/>
            <p:cNvSpPr/>
            <p:nvPr/>
          </p:nvSpPr>
          <p:spPr>
            <a:xfrm>
              <a:off x="0" y="0"/>
              <a:ext cx="3587368" cy="3587368"/>
            </a:xfrm>
            <a:custGeom>
              <a:avLst/>
              <a:gdLst/>
              <a:ahLst/>
              <a:cxnLst/>
              <a:rect l="l" t="t" r="r" b="b"/>
              <a:pathLst>
                <a:path w="3587368" h="3587368">
                  <a:moveTo>
                    <a:pt x="0" y="0"/>
                  </a:moveTo>
                  <a:lnTo>
                    <a:pt x="3587368" y="0"/>
                  </a:lnTo>
                  <a:lnTo>
                    <a:pt x="3587368" y="3587368"/>
                  </a:lnTo>
                  <a:lnTo>
                    <a:pt x="0" y="3587368"/>
                  </a:lnTo>
                  <a:lnTo>
                    <a:pt x="0" y="0"/>
                  </a:lnTo>
                  <a:close/>
                </a:path>
              </a:pathLst>
            </a:custGeom>
            <a:blipFill>
              <a:blip r:embed="rId4"/>
              <a:stretch>
                <a:fillRect/>
              </a:stretch>
            </a:blipFill>
          </p:spPr>
          <p:txBody>
            <a:bodyPr/>
            <a:lstStyle/>
            <a:p>
              <a:endParaRPr lang="en-GB" sz="900"/>
            </a:p>
          </p:txBody>
        </p:sp>
        <p:sp>
          <p:nvSpPr>
            <p:cNvPr id="6" name="Freeform 6"/>
            <p:cNvSpPr/>
            <p:nvPr/>
          </p:nvSpPr>
          <p:spPr>
            <a:xfrm>
              <a:off x="0" y="3498699"/>
              <a:ext cx="3598388" cy="1625164"/>
            </a:xfrm>
            <a:custGeom>
              <a:avLst/>
              <a:gdLst/>
              <a:ahLst/>
              <a:cxnLst/>
              <a:rect l="l" t="t" r="r" b="b"/>
              <a:pathLst>
                <a:path w="3598388" h="1625164">
                  <a:moveTo>
                    <a:pt x="0" y="0"/>
                  </a:moveTo>
                  <a:lnTo>
                    <a:pt x="3598388" y="0"/>
                  </a:lnTo>
                  <a:lnTo>
                    <a:pt x="3598388" y="1625165"/>
                  </a:lnTo>
                  <a:lnTo>
                    <a:pt x="0" y="1625165"/>
                  </a:lnTo>
                  <a:lnTo>
                    <a:pt x="0" y="0"/>
                  </a:lnTo>
                  <a:close/>
                </a:path>
              </a:pathLst>
            </a:custGeom>
            <a:blipFill>
              <a:blip r:embed="rId5"/>
              <a:stretch>
                <a:fillRect t="-56463" b="-64953"/>
              </a:stretch>
            </a:blipFill>
          </p:spPr>
          <p:txBody>
            <a:bodyPr/>
            <a:lstStyle/>
            <a:p>
              <a:endParaRPr lang="en-GB" sz="900"/>
            </a:p>
          </p:txBody>
        </p:sp>
      </p:grpSp>
      <p:sp>
        <p:nvSpPr>
          <p:cNvPr id="7" name="TextBox 7"/>
          <p:cNvSpPr txBox="1"/>
          <p:nvPr/>
        </p:nvSpPr>
        <p:spPr>
          <a:xfrm>
            <a:off x="332447" y="1402825"/>
            <a:ext cx="7271000" cy="4295407"/>
          </a:xfrm>
          <a:prstGeom prst="rect">
            <a:avLst/>
          </a:prstGeom>
        </p:spPr>
        <p:txBody>
          <a:bodyPr lIns="0" tIns="0" rIns="0" bIns="0" rtlCol="0" anchor="t">
            <a:spAutoFit/>
          </a:bodyPr>
          <a:lstStyle/>
          <a:p>
            <a:pPr>
              <a:lnSpc>
                <a:spcPts val="1197"/>
              </a:lnSpc>
              <a:spcBef>
                <a:spcPct val="0"/>
              </a:spcBef>
            </a:pPr>
            <a:r>
              <a:rPr lang="en-US" sz="855">
                <a:solidFill>
                  <a:srgbClr val="38321B"/>
                </a:solidFill>
                <a:latin typeface="Avenir"/>
                <a:ea typeface="Avenir"/>
                <a:cs typeface="Avenir"/>
                <a:sym typeface="Avenir"/>
              </a:rPr>
              <a:t>L</a:t>
            </a:r>
            <a:r>
              <a:rPr lang="en-US" sz="855" b="1">
                <a:solidFill>
                  <a:srgbClr val="38321B"/>
                </a:solidFill>
                <a:latin typeface="Avenir Bold"/>
                <a:ea typeface="Avenir Bold"/>
                <a:cs typeface="Avenir Bold"/>
                <a:sym typeface="Avenir Bold"/>
              </a:rPr>
              <a:t>egislation &amp; guidance</a:t>
            </a:r>
          </a:p>
          <a:p>
            <a:pPr>
              <a:lnSpc>
                <a:spcPts val="1197"/>
              </a:lnSpc>
              <a:spcBef>
                <a:spcPct val="0"/>
              </a:spcBef>
            </a:pPr>
            <a:r>
              <a:rPr lang="en-US" sz="855">
                <a:solidFill>
                  <a:srgbClr val="38321B"/>
                </a:solidFill>
                <a:latin typeface="Avenir"/>
                <a:ea typeface="Avenir"/>
                <a:cs typeface="Avenir"/>
                <a:sym typeface="Avenir"/>
              </a:rPr>
              <a:t>• Social Housing (Regulation) Act 2023 — https://www.legislation.gov.uk/ukpga/2023/36</a:t>
            </a:r>
          </a:p>
          <a:p>
            <a:pPr>
              <a:lnSpc>
                <a:spcPts val="1197"/>
              </a:lnSpc>
              <a:spcBef>
                <a:spcPct val="0"/>
              </a:spcBef>
            </a:pPr>
            <a:r>
              <a:rPr lang="en-US" sz="855">
                <a:solidFill>
                  <a:srgbClr val="38321B"/>
                </a:solidFill>
                <a:latin typeface="Avenir"/>
                <a:ea typeface="Avenir"/>
                <a:cs typeface="Avenir"/>
                <a:sym typeface="Avenir"/>
              </a:rPr>
              <a:t>• Awaab's Law: Guidance for Social Landlords (GOV.UK) — https://www.gov.uk/government/publications/awaabs-law-guidance-for-social-landlords/awaabs-law-guidance-for-social-landlords-timeframes-for-repairs-in-the-social-rented-sector</a:t>
            </a:r>
          </a:p>
          <a:p>
            <a:pPr>
              <a:lnSpc>
                <a:spcPts val="1197"/>
              </a:lnSpc>
              <a:spcBef>
                <a:spcPct val="0"/>
              </a:spcBef>
            </a:pPr>
            <a:r>
              <a:rPr lang="en-US" sz="855">
                <a:solidFill>
                  <a:srgbClr val="38321B"/>
                </a:solidFill>
                <a:latin typeface="Avenir"/>
                <a:ea typeface="Avenir"/>
                <a:cs typeface="Avenir"/>
                <a:sym typeface="Avenir"/>
              </a:rPr>
              <a:t>• Hazards in Social Housing (Prescribed Requirements) (England) Regulations 2025 — https://www.legislation.gov.uk/uksi/2025/1042/contents/made</a:t>
            </a:r>
          </a:p>
          <a:p>
            <a:pPr>
              <a:lnSpc>
                <a:spcPts val="1197"/>
              </a:lnSpc>
              <a:spcBef>
                <a:spcPct val="0"/>
              </a:spcBef>
            </a:pPr>
            <a:r>
              <a:rPr lang="en-US" sz="855">
                <a:solidFill>
                  <a:srgbClr val="38321B"/>
                </a:solidFill>
                <a:latin typeface="Avenir"/>
                <a:ea typeface="Avenir"/>
                <a:cs typeface="Avenir"/>
                <a:sym typeface="Avenir"/>
              </a:rPr>
              <a:t>• Housing Health and Safety Rating System guidance (GOV.UK) — https://www.gov.uk/government/publications/housing-health-and-safety-rating-system-guidance-for-landlords-and-property-related-professionals</a:t>
            </a:r>
          </a:p>
          <a:p>
            <a:pPr>
              <a:lnSpc>
                <a:spcPts val="1197"/>
              </a:lnSpc>
              <a:spcBef>
                <a:spcPct val="0"/>
              </a:spcBef>
            </a:pPr>
            <a:r>
              <a:rPr lang="en-US" sz="855">
                <a:solidFill>
                  <a:srgbClr val="38321B"/>
                </a:solidFill>
                <a:latin typeface="Avenir"/>
                <a:ea typeface="Avenir"/>
                <a:cs typeface="Avenir"/>
                <a:sym typeface="Avenir"/>
              </a:rPr>
              <a:t>• The New Decent Homes Standard: policy statement (GOV.UK) — https://www.gov.uk/government/consultations/consultation-on-a-reformed-decent-homes-standard-for-social-and-privately-rented-homes/outcome/the-new-decent-homes-standard-policy-statement</a:t>
            </a:r>
          </a:p>
          <a:p>
            <a:pPr>
              <a:lnSpc>
                <a:spcPts val="1197"/>
              </a:lnSpc>
              <a:spcBef>
                <a:spcPct val="0"/>
              </a:spcBef>
            </a:pPr>
            <a:r>
              <a:rPr lang="en-US" sz="855" b="1">
                <a:solidFill>
                  <a:srgbClr val="38321B"/>
                </a:solidFill>
                <a:latin typeface="Avenir Bold"/>
                <a:ea typeface="Avenir Bold"/>
                <a:cs typeface="Avenir Bold"/>
                <a:sym typeface="Avenir Bold"/>
              </a:rPr>
              <a:t>Sector research &amp; evidence</a:t>
            </a:r>
          </a:p>
          <a:p>
            <a:pPr>
              <a:lnSpc>
                <a:spcPts val="1197"/>
              </a:lnSpc>
              <a:spcBef>
                <a:spcPct val="0"/>
              </a:spcBef>
            </a:pPr>
            <a:r>
              <a:rPr lang="en-US" sz="855">
                <a:solidFill>
                  <a:srgbClr val="38321B"/>
                </a:solidFill>
                <a:latin typeface="Avenir"/>
                <a:ea typeface="Avenir"/>
                <a:cs typeface="Avenir"/>
                <a:sym typeface="Avenir"/>
              </a:rPr>
              <a:t>• HQN research: Awaab's Law and access challenges — https://www.cih.org/news/cih-welcomes-new-research-highlighting-no-access-challenges-amid-tightened-safety-regime/</a:t>
            </a:r>
          </a:p>
          <a:p>
            <a:pPr>
              <a:lnSpc>
                <a:spcPts val="1197"/>
              </a:lnSpc>
              <a:spcBef>
                <a:spcPct val="0"/>
              </a:spcBef>
            </a:pPr>
            <a:r>
              <a:rPr lang="en-US" sz="855">
                <a:solidFill>
                  <a:srgbClr val="38321B"/>
                </a:solidFill>
                <a:latin typeface="Avenir"/>
                <a:ea typeface="Avenir"/>
                <a:cs typeface="Avenir"/>
                <a:sym typeface="Avenir"/>
              </a:rPr>
              <a:t>• Greater Manchester Social Housing Quality Fund (GMCA) — https://www.gmgoodlandlord.org.uk/</a:t>
            </a:r>
          </a:p>
          <a:p>
            <a:pPr>
              <a:lnSpc>
                <a:spcPts val="1197"/>
              </a:lnSpc>
              <a:spcBef>
                <a:spcPct val="0"/>
              </a:spcBef>
            </a:pPr>
            <a:r>
              <a:rPr lang="en-US" sz="855">
                <a:solidFill>
                  <a:srgbClr val="38321B"/>
                </a:solidFill>
                <a:latin typeface="Avenir"/>
                <a:ea typeface="Avenir"/>
                <a:cs typeface="Avenir"/>
                <a:sym typeface="Avenir"/>
              </a:rPr>
              <a:t>• University of Salford evaluation: GM Social Housing Quality Fund Tenant Research — https://hub.salford.ac.uk/inclusive-society/environment-place-and-society/greater-manchester-social-housing-quality-fund-tenant-research/</a:t>
            </a:r>
          </a:p>
          <a:p>
            <a:pPr>
              <a:lnSpc>
                <a:spcPts val="1197"/>
              </a:lnSpc>
              <a:spcBef>
                <a:spcPct val="0"/>
              </a:spcBef>
            </a:pPr>
            <a:r>
              <a:rPr lang="en-US" sz="855">
                <a:solidFill>
                  <a:srgbClr val="38321B"/>
                </a:solidFill>
                <a:latin typeface="Avenir"/>
                <a:ea typeface="Avenir"/>
                <a:cs typeface="Avenir"/>
                <a:sym typeface="Avenir"/>
              </a:rPr>
              <a:t>• Housing, Communities and Local Government Committee: Housing Conditions in England inquiry — https://committees.parliament.uk/work/9221/housing-conditions-in-england/publications/</a:t>
            </a:r>
          </a:p>
          <a:p>
            <a:pPr>
              <a:lnSpc>
                <a:spcPts val="1197"/>
              </a:lnSpc>
              <a:spcBef>
                <a:spcPct val="0"/>
              </a:spcBef>
            </a:pPr>
            <a:r>
              <a:rPr lang="en-US" sz="855" b="1">
                <a:solidFill>
                  <a:srgbClr val="38321B"/>
                </a:solidFill>
                <a:latin typeface="Avenir Bold"/>
                <a:ea typeface="Avenir Bold"/>
                <a:cs typeface="Avenir Bold"/>
                <a:sym typeface="Avenir Bold"/>
              </a:rPr>
              <a:t> Case studies referenced</a:t>
            </a:r>
          </a:p>
          <a:p>
            <a:pPr>
              <a:lnSpc>
                <a:spcPts val="1197"/>
              </a:lnSpc>
              <a:spcBef>
                <a:spcPct val="0"/>
              </a:spcBef>
            </a:pPr>
            <a:r>
              <a:rPr lang="en-US" sz="855">
                <a:solidFill>
                  <a:srgbClr val="38321B"/>
                </a:solidFill>
                <a:latin typeface="Avenir"/>
                <a:ea typeface="Avenir"/>
                <a:cs typeface="Avenir"/>
                <a:sym typeface="Avenir"/>
              </a:rPr>
              <a:t>• Den Haag, Netherlands — independent Moisture and Mould Expert scheme (since 2017) — https://www.denhaag.nl/</a:t>
            </a:r>
          </a:p>
          <a:p>
            <a:pPr>
              <a:lnSpc>
                <a:spcPts val="1197"/>
              </a:lnSpc>
              <a:spcBef>
                <a:spcPct val="0"/>
              </a:spcBef>
            </a:pPr>
            <a:r>
              <a:rPr lang="en-US" sz="855">
                <a:solidFill>
                  <a:srgbClr val="38321B"/>
                </a:solidFill>
                <a:latin typeface="Avenir"/>
                <a:ea typeface="Avenir"/>
                <a:cs typeface="Avenir"/>
                <a:sym typeface="Avenir"/>
              </a:rPr>
              <a:t>• ACE Programme, Walsall Housing Group — housing and health partnership — https://www.whg.uk.com/new-partnership-to-improve-health-of-social-housing-residents-launched/</a:t>
            </a:r>
          </a:p>
          <a:p>
            <a:pPr>
              <a:lnSpc>
                <a:spcPts val="1197"/>
              </a:lnSpc>
              <a:spcBef>
                <a:spcPct val="0"/>
              </a:spcBef>
            </a:pPr>
            <a:r>
              <a:rPr lang="en-US" sz="855">
                <a:solidFill>
                  <a:srgbClr val="38321B"/>
                </a:solidFill>
                <a:latin typeface="Avenir"/>
                <a:ea typeface="Avenir"/>
                <a:cs typeface="Avenir"/>
                <a:sym typeface="Avenir"/>
              </a:rPr>
              <a:t>CIH Materials </a:t>
            </a:r>
          </a:p>
          <a:p>
            <a:pPr>
              <a:lnSpc>
                <a:spcPts val="1197"/>
              </a:lnSpc>
              <a:spcBef>
                <a:spcPct val="0"/>
              </a:spcBef>
            </a:pPr>
            <a:r>
              <a:rPr lang="en-US" sz="855">
                <a:solidFill>
                  <a:srgbClr val="38321B"/>
                </a:solidFill>
                <a:latin typeface="Avenir"/>
                <a:ea typeface="Avenir"/>
                <a:cs typeface="Avenir"/>
                <a:sym typeface="Avenir"/>
              </a:rPr>
              <a:t>• CIH "What You Need to Know": the updated HHSRS (2026) — https://www.cih.org/knowledge-hub/housing-quality/wyntk-about-the-updated-hhsrs/</a:t>
            </a:r>
          </a:p>
          <a:p>
            <a:pPr>
              <a:lnSpc>
                <a:spcPts val="1197"/>
              </a:lnSpc>
              <a:spcBef>
                <a:spcPct val="0"/>
              </a:spcBef>
            </a:pPr>
            <a:r>
              <a:rPr lang="en-US" sz="855">
                <a:solidFill>
                  <a:srgbClr val="38321B"/>
                </a:solidFill>
                <a:latin typeface="Avenir"/>
                <a:ea typeface="Avenir"/>
                <a:cs typeface="Avenir"/>
                <a:sym typeface="Avenir"/>
              </a:rPr>
              <a:t>• CIH response to the Decent Homes Standard consultation — https://www.cih.org/news/cih-consultation-responses-decent-homes-standard-and-minimum-energy-efficiency-standards/</a:t>
            </a:r>
          </a:p>
          <a:p>
            <a:pPr>
              <a:lnSpc>
                <a:spcPts val="1197"/>
              </a:lnSpc>
              <a:spcBef>
                <a:spcPct val="0"/>
              </a:spcBef>
            </a:pPr>
            <a:r>
              <a:rPr lang="en-US" sz="855">
                <a:solidFill>
                  <a:srgbClr val="38321B"/>
                </a:solidFill>
                <a:latin typeface="Avenir"/>
                <a:ea typeface="Avenir"/>
                <a:cs typeface="Avenir"/>
                <a:sym typeface="Avenir"/>
              </a:rPr>
              <a:t>• RECAP: Repairs Culture, Accountability and Participation (CIH, funded by NHMF, with TPAS) — https://www.cih.org/policy/our-policy-team/</a:t>
            </a:r>
          </a:p>
          <a:p>
            <a:pPr>
              <a:lnSpc>
                <a:spcPts val="1197"/>
              </a:lnSpc>
              <a:spcBef>
                <a:spcPct val="0"/>
              </a:spcBef>
            </a:pPr>
            <a:r>
              <a:rPr lang="en-US" sz="855">
                <a:solidFill>
                  <a:srgbClr val="38321B"/>
                </a:solidFill>
                <a:latin typeface="Avenir"/>
                <a:ea typeface="Avenir"/>
                <a:cs typeface="Avenir"/>
                <a:sym typeface="Avenir"/>
              </a:rPr>
              <a:t>• Measuring What Matters: Tackling Structural Stigma in Social Housing (Thinkhouse ECRP, runner-up 2025) — https://thinkhouse.org.uk/site/assets/files/3287/ecrp25_runner-up_v2.pdf</a:t>
            </a:r>
          </a:p>
        </p:txBody>
      </p:sp>
      <p:sp>
        <p:nvSpPr>
          <p:cNvPr id="8" name="TextBox 8"/>
          <p:cNvSpPr txBox="1"/>
          <p:nvPr/>
        </p:nvSpPr>
        <p:spPr>
          <a:xfrm>
            <a:off x="647700" y="5824307"/>
            <a:ext cx="7244121" cy="148374"/>
          </a:xfrm>
          <a:prstGeom prst="rect">
            <a:avLst/>
          </a:prstGeom>
        </p:spPr>
        <p:txBody>
          <a:bodyPr wrap="square" lIns="0" tIns="0" rIns="0" bIns="0" rtlCol="0" anchor="t">
            <a:spAutoFit/>
          </a:bodyPr>
          <a:lstStyle/>
          <a:p>
            <a:pPr algn="ctr">
              <a:lnSpc>
                <a:spcPts val="1337"/>
              </a:lnSpc>
              <a:spcBef>
                <a:spcPct val="0"/>
              </a:spcBef>
            </a:pPr>
            <a:r>
              <a:rPr lang="en-US" sz="800" b="1" dirty="0">
                <a:solidFill>
                  <a:srgbClr val="38321B"/>
                </a:solidFill>
                <a:latin typeface="Avenir"/>
                <a:ea typeface="Avenir"/>
                <a:cs typeface="Avenir"/>
                <a:sym typeface="Avenir"/>
              </a:rPr>
              <a:t>Full references and links available on request — get in touch via CIH Policy and Practice: policyandpractice@cih.org</a:t>
            </a:r>
          </a:p>
        </p:txBody>
      </p:sp>
      <p:sp>
        <p:nvSpPr>
          <p:cNvPr id="9" name="Freeform 9">
            <a:hlinkClick r:id="rId6" tooltip="https://www.linkedin.com/in/eve-blezard/"/>
          </p:cNvPr>
          <p:cNvSpPr/>
          <p:nvPr/>
        </p:nvSpPr>
        <p:spPr>
          <a:xfrm>
            <a:off x="7625726" y="3751583"/>
            <a:ext cx="1327117" cy="2102884"/>
          </a:xfrm>
          <a:custGeom>
            <a:avLst/>
            <a:gdLst/>
            <a:ahLst/>
            <a:cxnLst/>
            <a:rect l="l" t="t" r="r" b="b"/>
            <a:pathLst>
              <a:path w="2654233" h="4205768">
                <a:moveTo>
                  <a:pt x="0" y="0"/>
                </a:moveTo>
                <a:lnTo>
                  <a:pt x="2654233" y="0"/>
                </a:lnTo>
                <a:lnTo>
                  <a:pt x="2654233" y="4205769"/>
                </a:lnTo>
                <a:lnTo>
                  <a:pt x="0" y="4205769"/>
                </a:lnTo>
                <a:lnTo>
                  <a:pt x="0" y="0"/>
                </a:lnTo>
                <a:close/>
              </a:path>
            </a:pathLst>
          </a:custGeom>
          <a:blipFill>
            <a:blip r:embed="rId7"/>
            <a:stretch>
              <a:fillRect l="-41176" t="-6664" r="-39572" b="-13567"/>
            </a:stretch>
          </a:blipFill>
        </p:spPr>
        <p:txBody>
          <a:bodyPr/>
          <a:lstStyle/>
          <a:p>
            <a:endParaRPr lang="en-GB" sz="900"/>
          </a:p>
        </p:txBody>
      </p:sp>
    </p:spTree>
    <p:extLst>
      <p:ext uri="{BB962C8B-B14F-4D97-AF65-F5344CB8AC3E}">
        <p14:creationId xmlns:p14="http://schemas.microsoft.com/office/powerpoint/2010/main" val="56926954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3" name="Text 0"/>
          <p:cNvSpPr/>
          <p:nvPr/>
        </p:nvSpPr>
        <p:spPr>
          <a:xfrm>
            <a:off x="534924" y="1371600"/>
            <a:ext cx="6172200" cy="342900"/>
          </a:xfrm>
          <a:prstGeom prst="rect">
            <a:avLst/>
          </a:prstGeom>
          <a:noFill/>
          <a:ln/>
        </p:spPr>
        <p:txBody>
          <a:bodyPr wrap="square" lIns="0" tIns="0" rIns="0" bIns="0" rtlCol="0" anchor="ctr"/>
          <a:lstStyle/>
          <a:p>
            <a:r>
              <a:rPr lang="en-US" sz="1050" b="1" kern="0" spc="225" dirty="0">
                <a:solidFill>
                  <a:srgbClr val="E6007E"/>
                </a:solidFill>
                <a:latin typeface="Calibri" pitchFamily="34" charset="0"/>
                <a:ea typeface="Calibri" pitchFamily="34" charset="-122"/>
                <a:cs typeface="Calibri" pitchFamily="34" charset="-120"/>
              </a:rPr>
              <a:t>NEXT SESSION</a:t>
            </a:r>
            <a:endParaRPr lang="en-US" sz="1050" dirty="0"/>
          </a:p>
        </p:txBody>
      </p:sp>
      <p:sp>
        <p:nvSpPr>
          <p:cNvPr id="4" name="Text 1"/>
          <p:cNvSpPr/>
          <p:nvPr/>
        </p:nvSpPr>
        <p:spPr>
          <a:xfrm>
            <a:off x="534924" y="1714500"/>
            <a:ext cx="6172200" cy="377190"/>
          </a:xfrm>
          <a:prstGeom prst="rect">
            <a:avLst/>
          </a:prstGeom>
          <a:noFill/>
          <a:ln/>
        </p:spPr>
        <p:txBody>
          <a:bodyPr wrap="square" lIns="0" tIns="0" rIns="0" bIns="0" rtlCol="0" anchor="ctr"/>
          <a:lstStyle/>
          <a:p>
            <a:r>
              <a:rPr lang="en-US" sz="1500" b="1" dirty="0">
                <a:solidFill>
                  <a:srgbClr val="3E8B2E"/>
                </a:solidFill>
                <a:latin typeface="Calibri" pitchFamily="34" charset="0"/>
                <a:ea typeface="Calibri" pitchFamily="34" charset="-122"/>
                <a:cs typeface="Calibri" pitchFamily="34" charset="-120"/>
              </a:rPr>
              <a:t>11.40 – 12.25</a:t>
            </a:r>
            <a:endParaRPr lang="en-US" sz="1500" dirty="0"/>
          </a:p>
        </p:txBody>
      </p:sp>
      <p:sp>
        <p:nvSpPr>
          <p:cNvPr id="5" name="Text 2"/>
          <p:cNvSpPr/>
          <p:nvPr/>
        </p:nvSpPr>
        <p:spPr>
          <a:xfrm>
            <a:off x="534925" y="2091690"/>
            <a:ext cx="8073923" cy="1508760"/>
          </a:xfrm>
          <a:prstGeom prst="rect">
            <a:avLst/>
          </a:prstGeom>
          <a:noFill/>
          <a:ln/>
        </p:spPr>
        <p:txBody>
          <a:bodyPr wrap="square" lIns="0" tIns="0" rIns="0" bIns="0" rtlCol="0" anchor="t"/>
          <a:lstStyle/>
          <a:p>
            <a:r>
              <a:rPr lang="en-US" sz="3000" b="1" dirty="0">
                <a:solidFill>
                  <a:srgbClr val="2E4076"/>
                </a:solidFill>
                <a:latin typeface="Calibri" pitchFamily="34" charset="0"/>
                <a:ea typeface="Calibri" pitchFamily="34" charset="-122"/>
                <a:cs typeface="Calibri" pitchFamily="34" charset="-120"/>
              </a:rPr>
              <a:t>Post-Retrofit Resident Engagement / Energy Advice</a:t>
            </a:r>
            <a:endParaRPr lang="en-US" sz="3000" dirty="0"/>
          </a:p>
        </p:txBody>
      </p:sp>
      <p:sp>
        <p:nvSpPr>
          <p:cNvPr id="6" name="Text 3"/>
          <p:cNvSpPr/>
          <p:nvPr/>
        </p:nvSpPr>
        <p:spPr>
          <a:xfrm>
            <a:off x="534925" y="3909060"/>
            <a:ext cx="8073923" cy="2400300"/>
          </a:xfrm>
          <a:prstGeom prst="rect">
            <a:avLst/>
          </a:prstGeom>
          <a:noFill/>
          <a:ln/>
        </p:spPr>
        <p:txBody>
          <a:bodyPr wrap="square" lIns="0" tIns="0" rIns="0" bIns="0" rtlCol="0" anchor="t"/>
          <a:lstStyle/>
          <a:p>
            <a:pPr>
              <a:lnSpc>
                <a:spcPct val="105000"/>
              </a:lnSpc>
              <a:spcAft>
                <a:spcPts val="750"/>
              </a:spcAft>
            </a:pPr>
            <a:r>
              <a:rPr lang="en-US" sz="1350" i="1" dirty="0">
                <a:solidFill>
                  <a:srgbClr val="2A2A2A"/>
                </a:solidFill>
              </a:rPr>
              <a:t>Presented by</a:t>
            </a:r>
            <a:endParaRPr lang="en-US" sz="1350" dirty="0"/>
          </a:p>
          <a:p>
            <a:pPr>
              <a:lnSpc>
                <a:spcPct val="105000"/>
              </a:lnSpc>
            </a:pPr>
            <a:r>
              <a:rPr lang="en-US" sz="1650" b="1" dirty="0">
                <a:solidFill>
                  <a:srgbClr val="B00063"/>
                </a:solidFill>
              </a:rPr>
              <a:t>Rory Henderson</a:t>
            </a:r>
            <a:endParaRPr lang="en-US" sz="1350" dirty="0"/>
          </a:p>
          <a:p>
            <a:pPr>
              <a:lnSpc>
                <a:spcPct val="105000"/>
              </a:lnSpc>
              <a:spcBef>
                <a:spcPts val="75"/>
              </a:spcBef>
            </a:pPr>
            <a:r>
              <a:rPr lang="en-US" sz="1125" dirty="0">
                <a:solidFill>
                  <a:srgbClr val="2E4076"/>
                </a:solidFill>
              </a:rPr>
              <a:t>Head of Net Zero, Rand Associates</a:t>
            </a:r>
            <a:endParaRPr lang="en-US" sz="1350" dirty="0"/>
          </a:p>
          <a:p>
            <a:pPr>
              <a:lnSpc>
                <a:spcPct val="105000"/>
              </a:lnSpc>
              <a:spcBef>
                <a:spcPts val="600"/>
              </a:spcBef>
            </a:pPr>
            <a:r>
              <a:rPr lang="en-US" sz="1650" b="1" dirty="0">
                <a:solidFill>
                  <a:srgbClr val="B00063"/>
                </a:solidFill>
              </a:rPr>
              <a:t>Patrick Diskin-Barr</a:t>
            </a:r>
            <a:endParaRPr lang="en-US" sz="1350" dirty="0"/>
          </a:p>
          <a:p>
            <a:pPr>
              <a:lnSpc>
                <a:spcPct val="105000"/>
              </a:lnSpc>
              <a:spcBef>
                <a:spcPts val="75"/>
              </a:spcBef>
            </a:pPr>
            <a:r>
              <a:rPr lang="en-US" sz="1125" dirty="0">
                <a:solidFill>
                  <a:srgbClr val="2E4076"/>
                </a:solidFill>
              </a:rPr>
              <a:t>Retrofit Assessor &amp; Energy Advisor, Rand Associates</a:t>
            </a:r>
            <a:endParaRPr lang="en-US" sz="135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857250"/>
            <a:ext cx="3429000" cy="5143500"/>
          </a:xfrm>
          <a:prstGeom prst="rect">
            <a:avLst/>
          </a:prstGeom>
        </p:spPr>
      </p:pic>
      <p:sp>
        <p:nvSpPr>
          <p:cNvPr id="4" name="Text 0"/>
          <p:cNvSpPr/>
          <p:nvPr/>
        </p:nvSpPr>
        <p:spPr>
          <a:xfrm>
            <a:off x="356622" y="3498480"/>
            <a:ext cx="4051623" cy="440011"/>
          </a:xfrm>
          <a:prstGeom prst="rect">
            <a:avLst/>
          </a:prstGeom>
          <a:noFill/>
          <a:ln/>
        </p:spPr>
        <p:txBody>
          <a:bodyPr wrap="none" lIns="0" tIns="0" rIns="0" bIns="0" rtlCol="0" anchor="t"/>
          <a:lstStyle/>
          <a:p>
            <a:pPr>
              <a:lnSpc>
                <a:spcPts val="3438"/>
              </a:lnSpc>
            </a:pPr>
            <a:r>
              <a:rPr lang="en-GB" sz="2750" dirty="0">
                <a:solidFill>
                  <a:srgbClr val="FFFFFF"/>
                </a:solidFill>
                <a:latin typeface="Libre Franklin" pitchFamily="34" charset="0"/>
                <a:ea typeface="Libre Franklin" pitchFamily="34" charset="-122"/>
                <a:cs typeface="Libre Franklin" pitchFamily="34" charset="-120"/>
              </a:rPr>
              <a:t>Retrofit &amp; Energy Advice</a:t>
            </a:r>
            <a:endParaRPr lang="en-GB" sz="2750" dirty="0"/>
          </a:p>
        </p:txBody>
      </p:sp>
      <p:sp>
        <p:nvSpPr>
          <p:cNvPr id="5" name="Text 1"/>
          <p:cNvSpPr/>
          <p:nvPr/>
        </p:nvSpPr>
        <p:spPr>
          <a:xfrm>
            <a:off x="356622" y="4118409"/>
            <a:ext cx="4667846" cy="718170"/>
          </a:xfrm>
          <a:prstGeom prst="rect">
            <a:avLst/>
          </a:prstGeom>
          <a:noFill/>
          <a:ln/>
        </p:spPr>
        <p:txBody>
          <a:bodyPr wrap="square" lIns="0" tIns="0" rIns="0" bIns="0" rtlCol="0" anchor="t"/>
          <a:lstStyle/>
          <a:p>
            <a:pPr>
              <a:lnSpc>
                <a:spcPts val="1875"/>
              </a:lnSpc>
            </a:pPr>
            <a:r>
              <a:rPr lang="en-GB" sz="1156" dirty="0">
                <a:solidFill>
                  <a:srgbClr val="F9EEE7"/>
                </a:solidFill>
                <a:latin typeface="Libre Franklin" pitchFamily="34" charset="0"/>
                <a:ea typeface="Libre Franklin" pitchFamily="34" charset="-122"/>
                <a:cs typeface="Libre Franklin" pitchFamily="34" charset="-120"/>
              </a:rPr>
              <a:t>Supporting social housing providers and residents through the transition to low-carbon, energy-efficient homes. </a:t>
            </a:r>
            <a:endParaRPr lang="en-GB" sz="1156" dirty="0"/>
          </a:p>
        </p:txBody>
      </p:sp>
      <p:pic>
        <p:nvPicPr>
          <p:cNvPr id="6" name="Picture 5">
            <a:extLst>
              <a:ext uri="{FF2B5EF4-FFF2-40B4-BE49-F238E27FC236}">
                <a16:creationId xmlns:a16="http://schemas.microsoft.com/office/drawing/2014/main" id="{74C68A87-CCC1-4A63-E69C-2016517300BF}"/>
              </a:ext>
            </a:extLst>
          </p:cNvPr>
          <p:cNvPicPr>
            <a:picLocks noChangeAspect="1"/>
          </p:cNvPicPr>
          <p:nvPr/>
        </p:nvPicPr>
        <p:blipFill>
          <a:blip r:embed="rId4"/>
          <a:stretch>
            <a:fillRect/>
          </a:stretch>
        </p:blipFill>
        <p:spPr>
          <a:xfrm>
            <a:off x="-160721" y="1161683"/>
            <a:ext cx="5290985" cy="2556802"/>
          </a:xfrm>
          <a:prstGeom prst="rect">
            <a:avLst/>
          </a:prstGeom>
        </p:spPr>
      </p:pic>
    </p:spTree>
    <p:extLst>
      <p:ext uri="{BB962C8B-B14F-4D97-AF65-F5344CB8AC3E}">
        <p14:creationId xmlns:p14="http://schemas.microsoft.com/office/powerpoint/2010/main" val="16844543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3E89652F-A6D1-02DA-E88B-8FAC683E931D}"/>
              </a:ext>
            </a:extLst>
          </p:cNvPr>
          <p:cNvGrpSpPr/>
          <p:nvPr/>
        </p:nvGrpSpPr>
        <p:grpSpPr>
          <a:xfrm>
            <a:off x="511114" y="1201751"/>
            <a:ext cx="1066874" cy="236264"/>
            <a:chOff x="837724" y="710446"/>
            <a:chExt cx="1706999" cy="378023"/>
          </a:xfrm>
        </p:grpSpPr>
        <p:sp>
          <p:nvSpPr>
            <p:cNvPr id="2" name="Shape 0"/>
            <p:cNvSpPr/>
            <p:nvPr/>
          </p:nvSpPr>
          <p:spPr>
            <a:xfrm>
              <a:off x="837724" y="710446"/>
              <a:ext cx="1706999" cy="378023"/>
            </a:xfrm>
            <a:prstGeom prst="roundRect">
              <a:avLst>
                <a:gd name="adj" fmla="val 6459"/>
              </a:avLst>
            </a:prstGeom>
            <a:noFill/>
            <a:ln w="7620">
              <a:solidFill>
                <a:schemeClr val="bg1"/>
              </a:solidFill>
              <a:prstDash val="solid"/>
            </a:ln>
          </p:spPr>
          <p:txBody>
            <a:bodyPr/>
            <a:lstStyle/>
            <a:p>
              <a:endParaRPr lang="en-GB" sz="1125" dirty="0"/>
            </a:p>
          </p:txBody>
        </p:sp>
        <p:sp>
          <p:nvSpPr>
            <p:cNvPr id="3" name="Text 1"/>
            <p:cNvSpPr/>
            <p:nvPr/>
          </p:nvSpPr>
          <p:spPr>
            <a:xfrm>
              <a:off x="967383" y="779026"/>
              <a:ext cx="1447681" cy="240863"/>
            </a:xfrm>
            <a:prstGeom prst="rect">
              <a:avLst/>
            </a:prstGeom>
            <a:noFill/>
            <a:ln/>
          </p:spPr>
          <p:txBody>
            <a:bodyPr wrap="none" lIns="0" tIns="0" rIns="0" bIns="0" rtlCol="0" anchor="t"/>
            <a:lstStyle/>
            <a:p>
              <a:pPr>
                <a:lnSpc>
                  <a:spcPts val="1156"/>
                </a:lnSpc>
              </a:pPr>
              <a:r>
                <a:rPr lang="en-GB" sz="781" dirty="0">
                  <a:solidFill>
                    <a:schemeClr val="bg1"/>
                  </a:solidFill>
                  <a:latin typeface="Libre Franklin" pitchFamily="34" charset="0"/>
                  <a:ea typeface="Libre Franklin" pitchFamily="34" charset="-122"/>
                  <a:cs typeface="Libre Franklin" pitchFamily="34" charset="-120"/>
                </a:rPr>
                <a:t>MY BACKGROUND</a:t>
              </a:r>
              <a:endParaRPr lang="en-GB" sz="781" dirty="0">
                <a:solidFill>
                  <a:schemeClr val="bg1"/>
                </a:solidFill>
              </a:endParaRPr>
            </a:p>
          </p:txBody>
        </p:sp>
      </p:grpSp>
      <p:sp>
        <p:nvSpPr>
          <p:cNvPr id="4" name="Text 2"/>
          <p:cNvSpPr/>
          <p:nvPr/>
        </p:nvSpPr>
        <p:spPr>
          <a:xfrm>
            <a:off x="523578" y="1580778"/>
            <a:ext cx="5142309" cy="374005"/>
          </a:xfrm>
          <a:prstGeom prst="rect">
            <a:avLst/>
          </a:prstGeom>
          <a:noFill/>
          <a:ln/>
        </p:spPr>
        <p:txBody>
          <a:bodyPr wrap="none" lIns="0" tIns="0" rIns="0" bIns="0" rtlCol="0" anchor="t"/>
          <a:lstStyle/>
          <a:p>
            <a:pPr>
              <a:lnSpc>
                <a:spcPts val="2938"/>
              </a:lnSpc>
            </a:pPr>
            <a:r>
              <a:rPr lang="en-GB" sz="2344" dirty="0">
                <a:solidFill>
                  <a:srgbClr val="FFFFFF"/>
                </a:solidFill>
                <a:latin typeface="Libre Franklin" pitchFamily="34" charset="0"/>
                <a:ea typeface="Libre Franklin" pitchFamily="34" charset="-122"/>
                <a:cs typeface="Libre Franklin" pitchFamily="34" charset="-120"/>
              </a:rPr>
              <a:t>Patrick Diskin-Barr — Energy Advisor</a:t>
            </a:r>
            <a:endParaRPr lang="en-GB" sz="2344" dirty="0"/>
          </a:p>
        </p:txBody>
      </p:sp>
      <p:sp>
        <p:nvSpPr>
          <p:cNvPr id="5" name="Shape 3"/>
          <p:cNvSpPr/>
          <p:nvPr/>
        </p:nvSpPr>
        <p:spPr>
          <a:xfrm>
            <a:off x="2827511" y="2238450"/>
            <a:ext cx="14288" cy="3093467"/>
          </a:xfrm>
          <a:prstGeom prst="roundRect">
            <a:avLst>
              <a:gd name="adj" fmla="val 133513"/>
            </a:avLst>
          </a:prstGeom>
          <a:solidFill>
            <a:srgbClr val="4166A6"/>
          </a:solidFill>
          <a:ln/>
        </p:spPr>
        <p:txBody>
          <a:bodyPr/>
          <a:lstStyle/>
          <a:p>
            <a:endParaRPr lang="en-GB" sz="1125" dirty="0"/>
          </a:p>
        </p:txBody>
      </p:sp>
      <p:sp>
        <p:nvSpPr>
          <p:cNvPr id="6" name="Shape 4"/>
          <p:cNvSpPr/>
          <p:nvPr/>
        </p:nvSpPr>
        <p:spPr>
          <a:xfrm>
            <a:off x="2594670" y="2374329"/>
            <a:ext cx="254273" cy="14288"/>
          </a:xfrm>
          <a:prstGeom prst="roundRect">
            <a:avLst>
              <a:gd name="adj" fmla="val 133513"/>
            </a:avLst>
          </a:prstGeom>
          <a:solidFill>
            <a:srgbClr val="4166A6"/>
          </a:solidFill>
          <a:ln/>
        </p:spPr>
        <p:txBody>
          <a:bodyPr/>
          <a:lstStyle/>
          <a:p>
            <a:endParaRPr lang="en-GB" sz="1125" dirty="0"/>
          </a:p>
        </p:txBody>
      </p:sp>
      <p:sp>
        <p:nvSpPr>
          <p:cNvPr id="7" name="Shape 5"/>
          <p:cNvSpPr/>
          <p:nvPr/>
        </p:nvSpPr>
        <p:spPr>
          <a:xfrm>
            <a:off x="2786993" y="2333812"/>
            <a:ext cx="95324" cy="95324"/>
          </a:xfrm>
          <a:prstGeom prst="roundRect">
            <a:avLst>
              <a:gd name="adj" fmla="val 299766"/>
            </a:avLst>
          </a:prstGeom>
          <a:solidFill>
            <a:srgbClr val="097B88"/>
          </a:solidFill>
          <a:ln/>
        </p:spPr>
        <p:txBody>
          <a:bodyPr/>
          <a:lstStyle/>
          <a:p>
            <a:endParaRPr lang="en-GB" sz="1125" dirty="0"/>
          </a:p>
        </p:txBody>
      </p:sp>
      <p:sp>
        <p:nvSpPr>
          <p:cNvPr id="8" name="Text 6"/>
          <p:cNvSpPr/>
          <p:nvPr/>
        </p:nvSpPr>
        <p:spPr>
          <a:xfrm>
            <a:off x="829940" y="2282130"/>
            <a:ext cx="1496095" cy="187003"/>
          </a:xfrm>
          <a:prstGeom prst="rect">
            <a:avLst/>
          </a:prstGeom>
          <a:noFill/>
          <a:ln/>
        </p:spPr>
        <p:txBody>
          <a:bodyPr wrap="none" lIns="0" tIns="0" rIns="0" bIns="0" rtlCol="0" anchor="t"/>
          <a:lstStyle/>
          <a:p>
            <a:pPr algn="r">
              <a:lnSpc>
                <a:spcPts val="1469"/>
              </a:lnSpc>
            </a:pPr>
            <a:r>
              <a:rPr lang="en-GB" sz="1156" dirty="0">
                <a:solidFill>
                  <a:srgbClr val="F9EEE7"/>
                </a:solidFill>
                <a:latin typeface="Libre Franklin" pitchFamily="34" charset="0"/>
                <a:ea typeface="Libre Franklin" pitchFamily="34" charset="-122"/>
                <a:cs typeface="Libre Franklin" pitchFamily="34" charset="-120"/>
              </a:rPr>
              <a:t>2021</a:t>
            </a:r>
            <a:endParaRPr lang="en-GB" sz="1156" dirty="0"/>
          </a:p>
        </p:txBody>
      </p:sp>
      <p:sp>
        <p:nvSpPr>
          <p:cNvPr id="9" name="Text 7"/>
          <p:cNvSpPr/>
          <p:nvPr/>
        </p:nvSpPr>
        <p:spPr>
          <a:xfrm>
            <a:off x="523577" y="2577183"/>
            <a:ext cx="1802458" cy="376386"/>
          </a:xfrm>
          <a:prstGeom prst="rect">
            <a:avLst/>
          </a:prstGeom>
          <a:noFill/>
          <a:ln/>
        </p:spPr>
        <p:txBody>
          <a:bodyPr wrap="square" lIns="0" tIns="0" rIns="0" bIns="0" rtlCol="0" anchor="t"/>
          <a:lstStyle/>
          <a:p>
            <a:pPr algn="r">
              <a:lnSpc>
                <a:spcPts val="1469"/>
              </a:lnSpc>
            </a:pPr>
            <a:r>
              <a:rPr lang="en-GB" sz="1000" dirty="0">
                <a:solidFill>
                  <a:srgbClr val="F9EEE7"/>
                </a:solidFill>
                <a:latin typeface="Libre Franklin" pitchFamily="34" charset="0"/>
                <a:ea typeface="Libre Franklin" pitchFamily="34" charset="-122"/>
                <a:cs typeface="Libre Franklin" pitchFamily="34" charset="-120"/>
              </a:rPr>
              <a:t>NEA Level 3 Energy Awareness qualification</a:t>
            </a:r>
            <a:endParaRPr lang="en-GB" sz="1000" dirty="0"/>
          </a:p>
        </p:txBody>
      </p:sp>
      <p:sp>
        <p:nvSpPr>
          <p:cNvPr id="10" name="Shape 8"/>
          <p:cNvSpPr/>
          <p:nvPr/>
        </p:nvSpPr>
        <p:spPr>
          <a:xfrm>
            <a:off x="2820368" y="3099122"/>
            <a:ext cx="254273" cy="14288"/>
          </a:xfrm>
          <a:prstGeom prst="roundRect">
            <a:avLst>
              <a:gd name="adj" fmla="val 133513"/>
            </a:avLst>
          </a:prstGeom>
          <a:solidFill>
            <a:srgbClr val="4166A6"/>
          </a:solidFill>
          <a:ln/>
        </p:spPr>
        <p:txBody>
          <a:bodyPr/>
          <a:lstStyle/>
          <a:p>
            <a:endParaRPr lang="en-GB" sz="1125" dirty="0"/>
          </a:p>
        </p:txBody>
      </p:sp>
      <p:sp>
        <p:nvSpPr>
          <p:cNvPr id="11" name="Shape 9"/>
          <p:cNvSpPr/>
          <p:nvPr/>
        </p:nvSpPr>
        <p:spPr>
          <a:xfrm>
            <a:off x="2786993" y="3058604"/>
            <a:ext cx="95324" cy="95324"/>
          </a:xfrm>
          <a:prstGeom prst="roundRect">
            <a:avLst>
              <a:gd name="adj" fmla="val 299766"/>
            </a:avLst>
          </a:prstGeom>
          <a:solidFill>
            <a:srgbClr val="097B88"/>
          </a:solidFill>
          <a:ln/>
        </p:spPr>
        <p:txBody>
          <a:bodyPr/>
          <a:lstStyle/>
          <a:p>
            <a:endParaRPr lang="en-GB" sz="1125" dirty="0"/>
          </a:p>
        </p:txBody>
      </p:sp>
      <p:sp>
        <p:nvSpPr>
          <p:cNvPr id="12" name="Text 10"/>
          <p:cNvSpPr/>
          <p:nvPr/>
        </p:nvSpPr>
        <p:spPr>
          <a:xfrm>
            <a:off x="3343275" y="3006924"/>
            <a:ext cx="1496095" cy="187003"/>
          </a:xfrm>
          <a:prstGeom prst="rect">
            <a:avLst/>
          </a:prstGeom>
          <a:noFill/>
          <a:ln/>
        </p:spPr>
        <p:txBody>
          <a:bodyPr wrap="none" lIns="0" tIns="0" rIns="0" bIns="0" rtlCol="0" anchor="t"/>
          <a:lstStyle/>
          <a:p>
            <a:pPr>
              <a:lnSpc>
                <a:spcPts val="1469"/>
              </a:lnSpc>
            </a:pPr>
            <a:r>
              <a:rPr lang="en-GB" sz="1156" dirty="0">
                <a:solidFill>
                  <a:srgbClr val="F9EEE7"/>
                </a:solidFill>
                <a:latin typeface="Libre Franklin" pitchFamily="34" charset="0"/>
                <a:ea typeface="Libre Franklin" pitchFamily="34" charset="-122"/>
                <a:cs typeface="Libre Franklin" pitchFamily="34" charset="-120"/>
              </a:rPr>
              <a:t>2021–2023</a:t>
            </a:r>
            <a:endParaRPr lang="en-GB" sz="1156" dirty="0"/>
          </a:p>
        </p:txBody>
      </p:sp>
      <p:sp>
        <p:nvSpPr>
          <p:cNvPr id="13" name="Text 11"/>
          <p:cNvSpPr/>
          <p:nvPr/>
        </p:nvSpPr>
        <p:spPr>
          <a:xfrm>
            <a:off x="3343275" y="3301976"/>
            <a:ext cx="1802532" cy="564579"/>
          </a:xfrm>
          <a:prstGeom prst="rect">
            <a:avLst/>
          </a:prstGeom>
          <a:noFill/>
          <a:ln/>
        </p:spPr>
        <p:txBody>
          <a:bodyPr wrap="square" lIns="0" tIns="0" rIns="0" bIns="0" rtlCol="0" anchor="t"/>
          <a:lstStyle/>
          <a:p>
            <a:pPr>
              <a:lnSpc>
                <a:spcPts val="1469"/>
              </a:lnSpc>
            </a:pPr>
            <a:r>
              <a:rPr lang="en-GB" sz="1000" dirty="0">
                <a:solidFill>
                  <a:srgbClr val="F9EEE7"/>
                </a:solidFill>
                <a:latin typeface="Libre Franklin" pitchFamily="34" charset="0"/>
                <a:ea typeface="Libre Franklin" pitchFamily="34" charset="-122"/>
                <a:cs typeface="Libre Franklin" pitchFamily="34" charset="-120"/>
              </a:rPr>
              <a:t>Energy advisory roles at Ridgewater Energy (Dorset) </a:t>
            </a:r>
            <a:endParaRPr lang="en-GB" sz="1000" dirty="0"/>
          </a:p>
          <a:p>
            <a:pPr>
              <a:lnSpc>
                <a:spcPts val="1469"/>
              </a:lnSpc>
            </a:pPr>
            <a:r>
              <a:rPr lang="en-GB" sz="1000" dirty="0">
                <a:solidFill>
                  <a:srgbClr val="F9EEE7"/>
                </a:solidFill>
                <a:latin typeface="Libre Franklin" pitchFamily="34" charset="0"/>
                <a:ea typeface="Libre Franklin" pitchFamily="34" charset="-122"/>
                <a:cs typeface="Libre Franklin" pitchFamily="34" charset="-120"/>
              </a:rPr>
              <a:t>&amp; LEAP/Agility Eco</a:t>
            </a:r>
            <a:endParaRPr lang="en-GB" sz="1000" dirty="0"/>
          </a:p>
        </p:txBody>
      </p:sp>
      <p:sp>
        <p:nvSpPr>
          <p:cNvPr id="14" name="Shape 12"/>
          <p:cNvSpPr/>
          <p:nvPr/>
        </p:nvSpPr>
        <p:spPr>
          <a:xfrm>
            <a:off x="2594670" y="3737669"/>
            <a:ext cx="254273" cy="14288"/>
          </a:xfrm>
          <a:prstGeom prst="roundRect">
            <a:avLst>
              <a:gd name="adj" fmla="val 133513"/>
            </a:avLst>
          </a:prstGeom>
          <a:solidFill>
            <a:srgbClr val="4166A6"/>
          </a:solidFill>
          <a:ln/>
        </p:spPr>
        <p:txBody>
          <a:bodyPr/>
          <a:lstStyle/>
          <a:p>
            <a:endParaRPr lang="en-GB" sz="1125" dirty="0"/>
          </a:p>
        </p:txBody>
      </p:sp>
      <p:sp>
        <p:nvSpPr>
          <p:cNvPr id="15" name="Shape 13"/>
          <p:cNvSpPr/>
          <p:nvPr/>
        </p:nvSpPr>
        <p:spPr>
          <a:xfrm>
            <a:off x="2786993" y="3697152"/>
            <a:ext cx="95324" cy="95324"/>
          </a:xfrm>
          <a:prstGeom prst="roundRect">
            <a:avLst>
              <a:gd name="adj" fmla="val 299766"/>
            </a:avLst>
          </a:prstGeom>
          <a:solidFill>
            <a:srgbClr val="097B88"/>
          </a:solidFill>
          <a:ln/>
        </p:spPr>
        <p:txBody>
          <a:bodyPr/>
          <a:lstStyle/>
          <a:p>
            <a:endParaRPr lang="en-GB" sz="1125" dirty="0"/>
          </a:p>
        </p:txBody>
      </p:sp>
      <p:sp>
        <p:nvSpPr>
          <p:cNvPr id="16" name="Text 14"/>
          <p:cNvSpPr/>
          <p:nvPr/>
        </p:nvSpPr>
        <p:spPr>
          <a:xfrm>
            <a:off x="829940" y="3645470"/>
            <a:ext cx="1496095" cy="187003"/>
          </a:xfrm>
          <a:prstGeom prst="rect">
            <a:avLst/>
          </a:prstGeom>
          <a:noFill/>
          <a:ln/>
        </p:spPr>
        <p:txBody>
          <a:bodyPr wrap="none" lIns="0" tIns="0" rIns="0" bIns="0" rtlCol="0" anchor="t"/>
          <a:lstStyle/>
          <a:p>
            <a:pPr algn="r">
              <a:lnSpc>
                <a:spcPts val="1469"/>
              </a:lnSpc>
            </a:pPr>
            <a:r>
              <a:rPr lang="en-GB" sz="1156" dirty="0">
                <a:solidFill>
                  <a:srgbClr val="F9EEE7"/>
                </a:solidFill>
                <a:latin typeface="Libre Franklin" pitchFamily="34" charset="0"/>
                <a:ea typeface="Libre Franklin" pitchFamily="34" charset="-122"/>
                <a:cs typeface="Libre Franklin" pitchFamily="34" charset="-120"/>
              </a:rPr>
              <a:t>2024</a:t>
            </a:r>
            <a:endParaRPr lang="en-GB" sz="1156" dirty="0"/>
          </a:p>
        </p:txBody>
      </p:sp>
      <p:sp>
        <p:nvSpPr>
          <p:cNvPr id="17" name="Text 15"/>
          <p:cNvSpPr/>
          <p:nvPr/>
        </p:nvSpPr>
        <p:spPr>
          <a:xfrm>
            <a:off x="523577" y="3940522"/>
            <a:ext cx="1802458" cy="752773"/>
          </a:xfrm>
          <a:prstGeom prst="rect">
            <a:avLst/>
          </a:prstGeom>
          <a:noFill/>
          <a:ln/>
        </p:spPr>
        <p:txBody>
          <a:bodyPr wrap="square" lIns="0" tIns="0" rIns="0" bIns="0" rtlCol="0" anchor="t"/>
          <a:lstStyle/>
          <a:p>
            <a:pPr algn="r">
              <a:lnSpc>
                <a:spcPts val="1469"/>
              </a:lnSpc>
            </a:pPr>
            <a:r>
              <a:rPr lang="en-GB" sz="1000" dirty="0" err="1">
                <a:solidFill>
                  <a:srgbClr val="F9EEE7"/>
                </a:solidFill>
                <a:latin typeface="Libre Franklin" pitchFamily="34" charset="0"/>
                <a:ea typeface="Libre Franklin" pitchFamily="34" charset="-122"/>
                <a:cs typeface="Libre Franklin" pitchFamily="34" charset="-120"/>
              </a:rPr>
              <a:t>PgDip</a:t>
            </a:r>
            <a:r>
              <a:rPr lang="en-GB" sz="1000" dirty="0">
                <a:solidFill>
                  <a:srgbClr val="F9EEE7"/>
                </a:solidFill>
                <a:latin typeface="Libre Franklin" pitchFamily="34" charset="0"/>
                <a:ea typeface="Libre Franklin" pitchFamily="34" charset="-122"/>
                <a:cs typeface="Libre Franklin" pitchFamily="34" charset="-120"/>
              </a:rPr>
              <a:t> Building Surveying, Domestic Energy Assessor (DEA) &amp; Retrofit Assessor (RFA)</a:t>
            </a:r>
            <a:endParaRPr lang="en-GB" sz="1000" dirty="0"/>
          </a:p>
        </p:txBody>
      </p:sp>
      <p:sp>
        <p:nvSpPr>
          <p:cNvPr id="18" name="Shape 16"/>
          <p:cNvSpPr/>
          <p:nvPr/>
        </p:nvSpPr>
        <p:spPr>
          <a:xfrm>
            <a:off x="2820368" y="4391471"/>
            <a:ext cx="254273" cy="14288"/>
          </a:xfrm>
          <a:prstGeom prst="roundRect">
            <a:avLst>
              <a:gd name="adj" fmla="val 133513"/>
            </a:avLst>
          </a:prstGeom>
          <a:solidFill>
            <a:srgbClr val="4166A6"/>
          </a:solidFill>
          <a:ln/>
        </p:spPr>
        <p:txBody>
          <a:bodyPr/>
          <a:lstStyle/>
          <a:p>
            <a:endParaRPr lang="en-GB" sz="1125" dirty="0"/>
          </a:p>
        </p:txBody>
      </p:sp>
      <p:sp>
        <p:nvSpPr>
          <p:cNvPr id="19" name="Shape 17"/>
          <p:cNvSpPr/>
          <p:nvPr/>
        </p:nvSpPr>
        <p:spPr>
          <a:xfrm>
            <a:off x="2786993" y="4350954"/>
            <a:ext cx="95324" cy="95324"/>
          </a:xfrm>
          <a:prstGeom prst="roundRect">
            <a:avLst>
              <a:gd name="adj" fmla="val 299766"/>
            </a:avLst>
          </a:prstGeom>
          <a:solidFill>
            <a:srgbClr val="097B88"/>
          </a:solidFill>
          <a:ln/>
        </p:spPr>
        <p:txBody>
          <a:bodyPr/>
          <a:lstStyle/>
          <a:p>
            <a:endParaRPr lang="en-GB" sz="1125" dirty="0"/>
          </a:p>
        </p:txBody>
      </p:sp>
      <p:sp>
        <p:nvSpPr>
          <p:cNvPr id="20" name="Text 18"/>
          <p:cNvSpPr/>
          <p:nvPr/>
        </p:nvSpPr>
        <p:spPr>
          <a:xfrm>
            <a:off x="3343275" y="4299272"/>
            <a:ext cx="1496095" cy="187003"/>
          </a:xfrm>
          <a:prstGeom prst="rect">
            <a:avLst/>
          </a:prstGeom>
          <a:noFill/>
          <a:ln/>
        </p:spPr>
        <p:txBody>
          <a:bodyPr wrap="none" lIns="0" tIns="0" rIns="0" bIns="0" rtlCol="0" anchor="t"/>
          <a:lstStyle/>
          <a:p>
            <a:pPr>
              <a:lnSpc>
                <a:spcPts val="1469"/>
              </a:lnSpc>
            </a:pPr>
            <a:r>
              <a:rPr lang="en-GB" sz="1156" dirty="0">
                <a:solidFill>
                  <a:srgbClr val="F9EEE7"/>
                </a:solidFill>
                <a:latin typeface="Libre Franklin" pitchFamily="34" charset="0"/>
                <a:ea typeface="Libre Franklin" pitchFamily="34" charset="-122"/>
                <a:cs typeface="Libre Franklin" pitchFamily="34" charset="-120"/>
              </a:rPr>
              <a:t>2025</a:t>
            </a:r>
            <a:endParaRPr lang="en-GB" sz="1156" dirty="0"/>
          </a:p>
        </p:txBody>
      </p:sp>
      <p:sp>
        <p:nvSpPr>
          <p:cNvPr id="21" name="Text 19"/>
          <p:cNvSpPr/>
          <p:nvPr/>
        </p:nvSpPr>
        <p:spPr>
          <a:xfrm>
            <a:off x="3343275" y="4594325"/>
            <a:ext cx="1802532" cy="564579"/>
          </a:xfrm>
          <a:prstGeom prst="rect">
            <a:avLst/>
          </a:prstGeom>
          <a:noFill/>
          <a:ln/>
        </p:spPr>
        <p:txBody>
          <a:bodyPr wrap="square" lIns="0" tIns="0" rIns="0" bIns="0" rtlCol="0" anchor="t"/>
          <a:lstStyle/>
          <a:p>
            <a:pPr>
              <a:lnSpc>
                <a:spcPts val="1469"/>
              </a:lnSpc>
            </a:pPr>
            <a:r>
              <a:rPr lang="en-GB" sz="1000" dirty="0">
                <a:solidFill>
                  <a:srgbClr val="F9EEE7"/>
                </a:solidFill>
                <a:latin typeface="Libre Franklin" pitchFamily="34" charset="0"/>
                <a:ea typeface="Libre Franklin" pitchFamily="34" charset="-122"/>
                <a:cs typeface="Libre Franklin" pitchFamily="34" charset="-120"/>
              </a:rPr>
              <a:t>Joined Rand Associates — Introduced Retrofit Energy Advice </a:t>
            </a:r>
            <a:endParaRPr lang="en-GB" sz="1000" dirty="0"/>
          </a:p>
        </p:txBody>
      </p:sp>
      <p:pic>
        <p:nvPicPr>
          <p:cNvPr id="23" name="Picture 22">
            <a:extLst>
              <a:ext uri="{FF2B5EF4-FFF2-40B4-BE49-F238E27FC236}">
                <a16:creationId xmlns:a16="http://schemas.microsoft.com/office/drawing/2014/main" id="{C564C6DB-85A8-E774-27EA-5D6087C08F54}"/>
              </a:ext>
            </a:extLst>
          </p:cNvPr>
          <p:cNvPicPr>
            <a:picLocks noChangeAspect="1"/>
          </p:cNvPicPr>
          <p:nvPr/>
        </p:nvPicPr>
        <p:blipFill>
          <a:blip r:embed="rId3"/>
          <a:srcRect l="22190" t="257" r="8514" b="-257"/>
          <a:stretch>
            <a:fillRect/>
          </a:stretch>
        </p:blipFill>
        <p:spPr>
          <a:xfrm>
            <a:off x="5606765" y="2356019"/>
            <a:ext cx="2892638" cy="2777589"/>
          </a:xfrm>
          <a:custGeom>
            <a:avLst/>
            <a:gdLst>
              <a:gd name="csX0" fmla="*/ 1788160 w 3576320"/>
              <a:gd name="csY0" fmla="*/ 0 h 3434080"/>
              <a:gd name="csX1" fmla="*/ 3576320 w 3576320"/>
              <a:gd name="csY1" fmla="*/ 1717040 h 3434080"/>
              <a:gd name="csX2" fmla="*/ 1788160 w 3576320"/>
              <a:gd name="csY2" fmla="*/ 3434080 h 3434080"/>
              <a:gd name="csX3" fmla="*/ 0 w 3576320"/>
              <a:gd name="csY3" fmla="*/ 1717040 h 3434080"/>
              <a:gd name="csX4" fmla="*/ 1788160 w 3576320"/>
              <a:gd name="csY4" fmla="*/ 0 h 3434080"/>
            </a:gdLst>
            <a:ahLst/>
            <a:cxnLst>
              <a:cxn ang="0">
                <a:pos x="csX0" y="csY0"/>
              </a:cxn>
              <a:cxn ang="0">
                <a:pos x="csX1" y="csY1"/>
              </a:cxn>
              <a:cxn ang="0">
                <a:pos x="csX2" y="csY2"/>
              </a:cxn>
              <a:cxn ang="0">
                <a:pos x="csX3" y="csY3"/>
              </a:cxn>
              <a:cxn ang="0">
                <a:pos x="csX4" y="csY4"/>
              </a:cxn>
            </a:cxnLst>
            <a:rect l="l" t="t" r="r" b="b"/>
            <a:pathLst>
              <a:path w="3576320" h="3434080">
                <a:moveTo>
                  <a:pt x="1788160" y="0"/>
                </a:moveTo>
                <a:cubicBezTo>
                  <a:pt x="2775733" y="0"/>
                  <a:pt x="3576320" y="768745"/>
                  <a:pt x="3576320" y="1717040"/>
                </a:cubicBezTo>
                <a:cubicBezTo>
                  <a:pt x="3576320" y="2665335"/>
                  <a:pt x="2775733" y="3434080"/>
                  <a:pt x="1788160" y="3434080"/>
                </a:cubicBezTo>
                <a:cubicBezTo>
                  <a:pt x="800587" y="3434080"/>
                  <a:pt x="0" y="2665335"/>
                  <a:pt x="0" y="1717040"/>
                </a:cubicBezTo>
                <a:cubicBezTo>
                  <a:pt x="0" y="768745"/>
                  <a:pt x="800587" y="0"/>
                  <a:pt x="1788160" y="0"/>
                </a:cubicBezTo>
                <a:close/>
              </a:path>
            </a:pathLst>
          </a:custGeom>
          <a:ln>
            <a:solidFill>
              <a:schemeClr val="bg1"/>
            </a:solidFill>
          </a:ln>
          <a:effectLst/>
        </p:spPr>
      </p:pic>
      <p:sp>
        <p:nvSpPr>
          <p:cNvPr id="24" name="Rectangle 23">
            <a:extLst>
              <a:ext uri="{FF2B5EF4-FFF2-40B4-BE49-F238E27FC236}">
                <a16:creationId xmlns:a16="http://schemas.microsoft.com/office/drawing/2014/main" id="{ACC757B1-786A-C104-8377-A73FF6081969}"/>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25" name="Picture 24">
            <a:extLst>
              <a:ext uri="{FF2B5EF4-FFF2-40B4-BE49-F238E27FC236}">
                <a16:creationId xmlns:a16="http://schemas.microsoft.com/office/drawing/2014/main" id="{A2922727-360E-D693-023B-E10D975660A9}"/>
              </a:ext>
            </a:extLst>
          </p:cNvPr>
          <p:cNvPicPr>
            <a:picLocks noChangeAspect="1"/>
          </p:cNvPicPr>
          <p:nvPr/>
        </p:nvPicPr>
        <p:blipFill>
          <a:blip r:embed="rId4">
            <a:alphaModFix amt="70000"/>
            <a:biLevel thresh="25000"/>
          </a:blip>
          <a:stretch>
            <a:fillRect/>
          </a:stretch>
        </p:blipFill>
        <p:spPr>
          <a:xfrm>
            <a:off x="8445010" y="1183931"/>
            <a:ext cx="350826" cy="374381"/>
          </a:xfrm>
          <a:prstGeom prst="rect">
            <a:avLst/>
          </a:prstGeom>
        </p:spPr>
      </p:pic>
    </p:spTree>
    <p:extLst>
      <p:ext uri="{BB962C8B-B14F-4D97-AF65-F5344CB8AC3E}">
        <p14:creationId xmlns:p14="http://schemas.microsoft.com/office/powerpoint/2010/main" val="16217885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50586EF-DE0D-6830-5DB7-9487C2F1F3CE}"/>
              </a:ext>
            </a:extLst>
          </p:cNvPr>
          <p:cNvGrpSpPr/>
          <p:nvPr/>
        </p:nvGrpSpPr>
        <p:grpSpPr>
          <a:xfrm>
            <a:off x="523578" y="1276134"/>
            <a:ext cx="887090" cy="236264"/>
            <a:chOff x="837724" y="799386"/>
            <a:chExt cx="1419344" cy="378023"/>
          </a:xfrm>
        </p:grpSpPr>
        <p:sp>
          <p:nvSpPr>
            <p:cNvPr id="2" name="Shape 0"/>
            <p:cNvSpPr/>
            <p:nvPr/>
          </p:nvSpPr>
          <p:spPr>
            <a:xfrm>
              <a:off x="837724" y="799386"/>
              <a:ext cx="1419344" cy="378023"/>
            </a:xfrm>
            <a:prstGeom prst="roundRect">
              <a:avLst>
                <a:gd name="adj" fmla="val 6459"/>
              </a:avLst>
            </a:prstGeom>
            <a:noFill/>
            <a:ln w="7620">
              <a:solidFill>
                <a:schemeClr val="bg1"/>
              </a:solidFill>
              <a:prstDash val="solid"/>
            </a:ln>
          </p:spPr>
          <p:txBody>
            <a:bodyPr/>
            <a:lstStyle/>
            <a:p>
              <a:endParaRPr lang="en-GB" sz="1125" dirty="0"/>
            </a:p>
          </p:txBody>
        </p:sp>
        <p:sp>
          <p:nvSpPr>
            <p:cNvPr id="3" name="Text 1"/>
            <p:cNvSpPr/>
            <p:nvPr/>
          </p:nvSpPr>
          <p:spPr>
            <a:xfrm>
              <a:off x="967383" y="867966"/>
              <a:ext cx="1160026" cy="240863"/>
            </a:xfrm>
            <a:prstGeom prst="rect">
              <a:avLst/>
            </a:prstGeom>
            <a:noFill/>
            <a:ln/>
          </p:spPr>
          <p:txBody>
            <a:bodyPr wrap="none" lIns="0" tIns="0" rIns="0" bIns="0" rtlCol="0" anchor="t"/>
            <a:lstStyle/>
            <a:p>
              <a:pPr>
                <a:lnSpc>
                  <a:spcPts val="1156"/>
                </a:lnSpc>
              </a:pPr>
              <a:r>
                <a:rPr lang="en-GB" sz="781" dirty="0">
                  <a:solidFill>
                    <a:schemeClr val="bg1"/>
                  </a:solidFill>
                  <a:latin typeface="Libre Franklin" pitchFamily="34" charset="0"/>
                  <a:ea typeface="Libre Franklin" pitchFamily="34" charset="-122"/>
                  <a:cs typeface="Libre Franklin" pitchFamily="34" charset="-120"/>
                </a:rPr>
                <a:t>OUR PROCESS</a:t>
              </a:r>
              <a:endParaRPr lang="en-GB" sz="781" dirty="0">
                <a:solidFill>
                  <a:schemeClr val="bg1"/>
                </a:solidFill>
              </a:endParaRPr>
            </a:p>
          </p:txBody>
        </p:sp>
      </p:grpSp>
      <p:sp>
        <p:nvSpPr>
          <p:cNvPr id="4" name="Text 2"/>
          <p:cNvSpPr/>
          <p:nvPr/>
        </p:nvSpPr>
        <p:spPr>
          <a:xfrm>
            <a:off x="523577" y="1636365"/>
            <a:ext cx="3762673" cy="374005"/>
          </a:xfrm>
          <a:prstGeom prst="rect">
            <a:avLst/>
          </a:prstGeom>
          <a:noFill/>
          <a:ln/>
        </p:spPr>
        <p:txBody>
          <a:bodyPr wrap="none" lIns="0" tIns="0" rIns="0" bIns="0" rtlCol="0" anchor="t"/>
          <a:lstStyle/>
          <a:p>
            <a:pPr>
              <a:lnSpc>
                <a:spcPts val="2938"/>
              </a:lnSpc>
            </a:pPr>
            <a:r>
              <a:rPr lang="en-GB" sz="2344" dirty="0">
                <a:solidFill>
                  <a:srgbClr val="FFFFFF"/>
                </a:solidFill>
                <a:latin typeface="Libre Franklin" pitchFamily="34" charset="0"/>
                <a:ea typeface="Libre Franklin" pitchFamily="34" charset="-122"/>
                <a:cs typeface="Libre Franklin" pitchFamily="34" charset="-120"/>
              </a:rPr>
              <a:t>The RAND Retrofit Journey</a:t>
            </a:r>
            <a:endParaRPr lang="en-GB" sz="2344" dirty="0"/>
          </a:p>
        </p:txBody>
      </p:sp>
      <p:pic>
        <p:nvPicPr>
          <p:cNvPr id="5" name="Image 0" descr="preencoded.png"/>
          <p:cNvPicPr>
            <a:picLocks noChangeAspect="1"/>
          </p:cNvPicPr>
          <p:nvPr/>
        </p:nvPicPr>
        <p:blipFill>
          <a:blip r:embed="rId3"/>
          <a:stretch>
            <a:fillRect/>
          </a:stretch>
        </p:blipFill>
        <p:spPr>
          <a:xfrm>
            <a:off x="1060949" y="2134338"/>
            <a:ext cx="6882259" cy="3018904"/>
          </a:xfrm>
          <a:prstGeom prst="rect">
            <a:avLst/>
          </a:prstGeom>
        </p:spPr>
      </p:pic>
      <p:sp>
        <p:nvSpPr>
          <p:cNvPr id="6" name="Text 3"/>
          <p:cNvSpPr/>
          <p:nvPr/>
        </p:nvSpPr>
        <p:spPr>
          <a:xfrm>
            <a:off x="3086070" y="3987010"/>
            <a:ext cx="1200181" cy="381643"/>
          </a:xfrm>
          <a:prstGeom prst="rect">
            <a:avLst/>
          </a:prstGeom>
          <a:noFill/>
          <a:ln/>
        </p:spPr>
        <p:txBody>
          <a:bodyPr wrap="square" lIns="0" tIns="0" rIns="0" bIns="0" rtlCol="0" anchor="t"/>
          <a:lstStyle/>
          <a:p>
            <a:pPr algn="ctr">
              <a:lnSpc>
                <a:spcPts val="1375"/>
              </a:lnSpc>
            </a:pPr>
            <a:r>
              <a:rPr lang="en-GB" sz="1250" dirty="0">
                <a:solidFill>
                  <a:srgbClr val="FFFFFF"/>
                </a:solidFill>
                <a:latin typeface="Libre Franklin" pitchFamily="34" charset="0"/>
                <a:ea typeface="Libre Franklin" pitchFamily="34" charset="-122"/>
                <a:cs typeface="Libre Franklin" pitchFamily="34" charset="-120"/>
              </a:rPr>
              <a:t>Coordination &amp; Design</a:t>
            </a:r>
            <a:endParaRPr lang="en-GB" sz="1250" dirty="0"/>
          </a:p>
        </p:txBody>
      </p:sp>
      <p:sp>
        <p:nvSpPr>
          <p:cNvPr id="7" name="Text 4"/>
          <p:cNvSpPr/>
          <p:nvPr/>
        </p:nvSpPr>
        <p:spPr>
          <a:xfrm>
            <a:off x="2983329" y="4481990"/>
            <a:ext cx="1425539" cy="381643"/>
          </a:xfrm>
          <a:prstGeom prst="rect">
            <a:avLst/>
          </a:prstGeom>
          <a:noFill/>
          <a:ln/>
        </p:spPr>
        <p:txBody>
          <a:bodyPr wrap="square" lIns="0" tIns="0" rIns="0" bIns="0" rtlCol="0" anchor="t"/>
          <a:lstStyle/>
          <a:p>
            <a:pPr algn="ctr">
              <a:lnSpc>
                <a:spcPts val="1063"/>
              </a:lnSpc>
            </a:pPr>
            <a:r>
              <a:rPr lang="en-GB" sz="1125" dirty="0">
                <a:solidFill>
                  <a:srgbClr val="F9EEE7"/>
                </a:solidFill>
                <a:latin typeface="Libre Franklin" pitchFamily="34" charset="0"/>
                <a:ea typeface="Libre Franklin" pitchFamily="34" charset="-122"/>
                <a:cs typeface="Libre Franklin" pitchFamily="34" charset="-120"/>
              </a:rPr>
              <a:t>Plan and oversee installation works</a:t>
            </a:r>
            <a:endParaRPr lang="en-GB" sz="1125" dirty="0"/>
          </a:p>
        </p:txBody>
      </p:sp>
      <p:sp>
        <p:nvSpPr>
          <p:cNvPr id="8" name="Text 5"/>
          <p:cNvSpPr/>
          <p:nvPr/>
        </p:nvSpPr>
        <p:spPr>
          <a:xfrm>
            <a:off x="6383099" y="3987010"/>
            <a:ext cx="1200181" cy="350339"/>
          </a:xfrm>
          <a:prstGeom prst="rect">
            <a:avLst/>
          </a:prstGeom>
          <a:noFill/>
          <a:ln/>
        </p:spPr>
        <p:txBody>
          <a:bodyPr wrap="square" lIns="0" tIns="0" rIns="0" bIns="0" rtlCol="0" anchor="t"/>
          <a:lstStyle/>
          <a:p>
            <a:pPr algn="ctr">
              <a:lnSpc>
                <a:spcPts val="1375"/>
              </a:lnSpc>
            </a:pPr>
            <a:r>
              <a:rPr lang="en-GB" sz="1250" dirty="0">
                <a:solidFill>
                  <a:srgbClr val="FFFFFF"/>
                </a:solidFill>
                <a:latin typeface="Libre Franklin" pitchFamily="34" charset="0"/>
                <a:ea typeface="Libre Franklin" pitchFamily="34" charset="-122"/>
                <a:cs typeface="Libre Franklin" pitchFamily="34" charset="-120"/>
              </a:rPr>
              <a:t>Evaluation &amp; Energy Advice</a:t>
            </a:r>
            <a:endParaRPr lang="en-GB" sz="1250" dirty="0"/>
          </a:p>
        </p:txBody>
      </p:sp>
      <p:sp>
        <p:nvSpPr>
          <p:cNvPr id="9" name="Text 6"/>
          <p:cNvSpPr/>
          <p:nvPr/>
        </p:nvSpPr>
        <p:spPr>
          <a:xfrm>
            <a:off x="6331246" y="4534994"/>
            <a:ext cx="1300243" cy="275635"/>
          </a:xfrm>
          <a:prstGeom prst="rect">
            <a:avLst/>
          </a:prstGeom>
          <a:noFill/>
          <a:ln/>
        </p:spPr>
        <p:txBody>
          <a:bodyPr wrap="square" lIns="0" tIns="0" rIns="0" bIns="0" rtlCol="0" anchor="t"/>
          <a:lstStyle/>
          <a:p>
            <a:pPr algn="ctr">
              <a:lnSpc>
                <a:spcPts val="1063"/>
              </a:lnSpc>
            </a:pPr>
            <a:r>
              <a:rPr lang="en-GB" sz="1125" dirty="0">
                <a:solidFill>
                  <a:srgbClr val="F9EEE7"/>
                </a:solidFill>
                <a:latin typeface="Libre Franklin" pitchFamily="34" charset="0"/>
                <a:ea typeface="Libre Franklin" pitchFamily="34" charset="-122"/>
                <a:cs typeface="Libre Franklin" pitchFamily="34" charset="-120"/>
              </a:rPr>
              <a:t>Resident visit and ongoing guidance</a:t>
            </a:r>
            <a:endParaRPr lang="en-GB" sz="1125" dirty="0"/>
          </a:p>
        </p:txBody>
      </p:sp>
      <p:sp>
        <p:nvSpPr>
          <p:cNvPr id="10" name="Text 7"/>
          <p:cNvSpPr/>
          <p:nvPr/>
        </p:nvSpPr>
        <p:spPr>
          <a:xfrm>
            <a:off x="1483331" y="2443775"/>
            <a:ext cx="1157675" cy="493082"/>
          </a:xfrm>
          <a:prstGeom prst="rect">
            <a:avLst/>
          </a:prstGeom>
          <a:noFill/>
          <a:ln/>
        </p:spPr>
        <p:txBody>
          <a:bodyPr wrap="square" lIns="0" tIns="0" rIns="0" bIns="0" rtlCol="0" anchor="t"/>
          <a:lstStyle/>
          <a:p>
            <a:pPr algn="ctr">
              <a:lnSpc>
                <a:spcPts val="1375"/>
              </a:lnSpc>
            </a:pPr>
            <a:r>
              <a:rPr lang="en-GB" sz="1500" dirty="0">
                <a:solidFill>
                  <a:srgbClr val="FFFFFF"/>
                </a:solidFill>
                <a:latin typeface="Libre Franklin" pitchFamily="34" charset="0"/>
                <a:ea typeface="Libre Franklin" pitchFamily="34" charset="-122"/>
                <a:cs typeface="Libre Franklin" pitchFamily="34" charset="-120"/>
              </a:rPr>
              <a:t>Retrofit Assessment</a:t>
            </a:r>
            <a:endParaRPr lang="en-GB" sz="1500" dirty="0"/>
          </a:p>
        </p:txBody>
      </p:sp>
      <p:sp>
        <p:nvSpPr>
          <p:cNvPr id="11" name="Text 8"/>
          <p:cNvSpPr/>
          <p:nvPr/>
        </p:nvSpPr>
        <p:spPr>
          <a:xfrm>
            <a:off x="1483331" y="2955337"/>
            <a:ext cx="1157675" cy="581912"/>
          </a:xfrm>
          <a:prstGeom prst="rect">
            <a:avLst/>
          </a:prstGeom>
          <a:noFill/>
          <a:ln/>
        </p:spPr>
        <p:txBody>
          <a:bodyPr wrap="square" lIns="0" tIns="0" rIns="0" bIns="0" rtlCol="0" anchor="t"/>
          <a:lstStyle/>
          <a:p>
            <a:pPr algn="ctr">
              <a:lnSpc>
                <a:spcPts val="1063"/>
              </a:lnSpc>
            </a:pPr>
            <a:r>
              <a:rPr lang="en-GB" sz="1250" dirty="0">
                <a:solidFill>
                  <a:srgbClr val="F9EEE7"/>
                </a:solidFill>
                <a:latin typeface="Libre Franklin" pitchFamily="34" charset="0"/>
                <a:ea typeface="Libre Franklin" pitchFamily="34" charset="-122"/>
                <a:cs typeface="Libre Franklin" pitchFamily="34" charset="-120"/>
              </a:rPr>
              <a:t>Confirm export meter and baseline data</a:t>
            </a:r>
            <a:endParaRPr lang="en-GB" sz="1250" dirty="0"/>
          </a:p>
        </p:txBody>
      </p:sp>
      <p:sp>
        <p:nvSpPr>
          <p:cNvPr id="12" name="Text 9"/>
          <p:cNvSpPr/>
          <p:nvPr/>
        </p:nvSpPr>
        <p:spPr>
          <a:xfrm>
            <a:off x="4786059" y="2467477"/>
            <a:ext cx="1157675" cy="350339"/>
          </a:xfrm>
          <a:prstGeom prst="rect">
            <a:avLst/>
          </a:prstGeom>
          <a:noFill/>
          <a:ln/>
        </p:spPr>
        <p:txBody>
          <a:bodyPr wrap="square" lIns="0" tIns="0" rIns="0" bIns="0" rtlCol="0" anchor="t"/>
          <a:lstStyle/>
          <a:p>
            <a:pPr algn="ctr">
              <a:lnSpc>
                <a:spcPts val="1375"/>
              </a:lnSpc>
            </a:pPr>
            <a:r>
              <a:rPr lang="en-GB" sz="1500" dirty="0">
                <a:solidFill>
                  <a:srgbClr val="FFFFFF"/>
                </a:solidFill>
                <a:latin typeface="Libre Franklin" pitchFamily="34" charset="0"/>
                <a:ea typeface="Libre Franklin" pitchFamily="34" charset="-122"/>
                <a:cs typeface="Libre Franklin" pitchFamily="34" charset="-120"/>
              </a:rPr>
              <a:t>Post-Works Verification</a:t>
            </a:r>
            <a:endParaRPr lang="en-GB" sz="1500" dirty="0"/>
          </a:p>
        </p:txBody>
      </p:sp>
      <p:sp>
        <p:nvSpPr>
          <p:cNvPr id="13" name="Text 10"/>
          <p:cNvSpPr/>
          <p:nvPr/>
        </p:nvSpPr>
        <p:spPr>
          <a:xfrm>
            <a:off x="4738955" y="3044167"/>
            <a:ext cx="1251883" cy="493082"/>
          </a:xfrm>
          <a:prstGeom prst="rect">
            <a:avLst/>
          </a:prstGeom>
          <a:noFill/>
          <a:ln/>
        </p:spPr>
        <p:txBody>
          <a:bodyPr wrap="square" lIns="0" tIns="0" rIns="0" bIns="0" rtlCol="0" anchor="t"/>
          <a:lstStyle/>
          <a:p>
            <a:pPr algn="ctr">
              <a:lnSpc>
                <a:spcPts val="1063"/>
              </a:lnSpc>
            </a:pPr>
            <a:r>
              <a:rPr lang="en-GB" sz="1250" dirty="0">
                <a:solidFill>
                  <a:srgbClr val="F9EEE7"/>
                </a:solidFill>
                <a:latin typeface="Libre Franklin" pitchFamily="34" charset="0"/>
                <a:ea typeface="Libre Franklin" pitchFamily="34" charset="-122"/>
                <a:cs typeface="Libre Franklin" pitchFamily="34" charset="-120"/>
              </a:rPr>
              <a:t>Clerk of Works and update EPC</a:t>
            </a:r>
            <a:endParaRPr lang="en-GB" sz="1250" dirty="0"/>
          </a:p>
        </p:txBody>
      </p:sp>
      <p:sp>
        <p:nvSpPr>
          <p:cNvPr id="15" name="Rectangle 14">
            <a:extLst>
              <a:ext uri="{FF2B5EF4-FFF2-40B4-BE49-F238E27FC236}">
                <a16:creationId xmlns:a16="http://schemas.microsoft.com/office/drawing/2014/main" id="{42203D9C-DB70-BC0E-479C-D6F6105AE36A}"/>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6" name="Picture 15">
            <a:extLst>
              <a:ext uri="{FF2B5EF4-FFF2-40B4-BE49-F238E27FC236}">
                <a16:creationId xmlns:a16="http://schemas.microsoft.com/office/drawing/2014/main" id="{B2E7E672-0C26-5E68-60D5-E914F192764C}"/>
              </a:ext>
            </a:extLst>
          </p:cNvPr>
          <p:cNvPicPr>
            <a:picLocks noChangeAspect="1"/>
          </p:cNvPicPr>
          <p:nvPr/>
        </p:nvPicPr>
        <p:blipFill>
          <a:blip r:embed="rId4">
            <a:alphaModFix amt="70000"/>
            <a:biLevel thresh="25000"/>
          </a:blip>
          <a:stretch>
            <a:fillRect/>
          </a:stretch>
        </p:blipFill>
        <p:spPr>
          <a:xfrm>
            <a:off x="8445010" y="1183931"/>
            <a:ext cx="350826" cy="374381"/>
          </a:xfrm>
          <a:prstGeom prst="rect">
            <a:avLst/>
          </a:prstGeom>
        </p:spPr>
      </p:pic>
    </p:spTree>
    <p:extLst>
      <p:ext uri="{BB962C8B-B14F-4D97-AF65-F5344CB8AC3E}">
        <p14:creationId xmlns:p14="http://schemas.microsoft.com/office/powerpoint/2010/main" val="28230438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523565" y="1273895"/>
            <a:ext cx="1148626" cy="182686"/>
          </a:xfrm>
          <a:prstGeom prst="roundRect">
            <a:avLst>
              <a:gd name="adj" fmla="val 7063"/>
            </a:avLst>
          </a:prstGeom>
          <a:noFill/>
          <a:ln/>
          <a:effectLst>
            <a:outerShdw blurRad="101600" dist="50800" dir="16200000" algn="bl" rotWithShape="0">
              <a:srgbClr val="097B88">
                <a:alpha val="100000"/>
              </a:srgbClr>
            </a:outerShdw>
          </a:effectLst>
        </p:spPr>
        <p:txBody>
          <a:bodyPr/>
          <a:lstStyle/>
          <a:p>
            <a:endParaRPr lang="en-GB" sz="1350" dirty="0"/>
          </a:p>
        </p:txBody>
      </p:sp>
      <p:sp>
        <p:nvSpPr>
          <p:cNvPr id="4" name="Text 2"/>
          <p:cNvSpPr/>
          <p:nvPr/>
        </p:nvSpPr>
        <p:spPr>
          <a:xfrm>
            <a:off x="523565" y="1487463"/>
            <a:ext cx="3372956" cy="316260"/>
          </a:xfrm>
          <a:prstGeom prst="rect">
            <a:avLst/>
          </a:prstGeom>
          <a:noFill/>
          <a:ln/>
        </p:spPr>
        <p:txBody>
          <a:bodyPr wrap="none" lIns="0" tIns="0" rIns="0" bIns="0" rtlCol="0" anchor="t"/>
          <a:lstStyle/>
          <a:p>
            <a:pPr>
              <a:lnSpc>
                <a:spcPct val="104000"/>
              </a:lnSpc>
            </a:pPr>
            <a:r>
              <a:rPr lang="en-GB" sz="1988" dirty="0">
                <a:solidFill>
                  <a:srgbClr val="FFFFFF"/>
                </a:solidFill>
                <a:latin typeface="Libre Franklin" pitchFamily="34" charset="0"/>
                <a:ea typeface="Libre Franklin" pitchFamily="34" charset="-122"/>
                <a:cs typeface="Libre Franklin" pitchFamily="34" charset="-120"/>
              </a:rPr>
              <a:t>The Communication Gap</a:t>
            </a:r>
            <a:endParaRPr lang="en-GB" sz="1988" dirty="0"/>
          </a:p>
        </p:txBody>
      </p:sp>
      <p:sp>
        <p:nvSpPr>
          <p:cNvPr id="5" name="Text 3"/>
          <p:cNvSpPr/>
          <p:nvPr/>
        </p:nvSpPr>
        <p:spPr>
          <a:xfrm>
            <a:off x="523565" y="1919585"/>
            <a:ext cx="8096643" cy="295573"/>
          </a:xfrm>
          <a:prstGeom prst="rect">
            <a:avLst/>
          </a:prstGeom>
          <a:noFill/>
          <a:ln/>
        </p:spPr>
        <p:txBody>
          <a:bodyPr wrap="square" lIns="0" tIns="0" rIns="0" bIns="0" rtlCol="0" anchor="t">
            <a:normAutofit/>
          </a:bodyPr>
          <a:lstStyle/>
          <a:p>
            <a:pPr>
              <a:lnSpc>
                <a:spcPct val="115000"/>
              </a:lnSpc>
            </a:pPr>
            <a:r>
              <a:rPr lang="en-GB" sz="1000" dirty="0">
                <a:solidFill>
                  <a:srgbClr val="F9EEE7"/>
                </a:solidFill>
                <a:latin typeface="Libre Franklin" pitchFamily="34" charset="0"/>
                <a:ea typeface="Libre Franklin" pitchFamily="34" charset="-122"/>
                <a:cs typeface="Libre Franklin" pitchFamily="34" charset="-120"/>
              </a:rPr>
              <a:t>In practice, the ecosystem is fragmented. The energy supplier sits in isolation, leaving the </a:t>
            </a:r>
            <a:r>
              <a:rPr lang="en-GB" sz="1000" b="1" dirty="0">
                <a:solidFill>
                  <a:srgbClr val="F9EEE7"/>
                </a:solidFill>
                <a:latin typeface="Libre Franklin Bold" pitchFamily="34" charset="0"/>
                <a:ea typeface="Libre Franklin Bold" pitchFamily="34" charset="-122"/>
                <a:cs typeface="Libre Franklin Bold" pitchFamily="34" charset="-120"/>
              </a:rPr>
              <a:t>resident to bridge the gap alone</a:t>
            </a:r>
            <a:r>
              <a:rPr lang="en-GB" sz="1000" dirty="0">
                <a:solidFill>
                  <a:srgbClr val="F9EEE7"/>
                </a:solidFill>
                <a:latin typeface="Libre Franklin" pitchFamily="34" charset="0"/>
                <a:ea typeface="Libre Franklin" pitchFamily="34" charset="-122"/>
                <a:cs typeface="Libre Franklin" pitchFamily="34" charset="-120"/>
              </a:rPr>
              <a:t>.</a:t>
            </a:r>
            <a:endParaRPr lang="en-GB" sz="1000" dirty="0"/>
          </a:p>
        </p:txBody>
      </p:sp>
      <p:sp>
        <p:nvSpPr>
          <p:cNvPr id="6" name="Shape 4"/>
          <p:cNvSpPr/>
          <p:nvPr/>
        </p:nvSpPr>
        <p:spPr>
          <a:xfrm>
            <a:off x="446176" y="2302074"/>
            <a:ext cx="3403242" cy="2472109"/>
          </a:xfrm>
          <a:prstGeom prst="roundRect">
            <a:avLst>
              <a:gd name="adj" fmla="val 652"/>
            </a:avLst>
          </a:prstGeom>
          <a:solidFill>
            <a:srgbClr val="1A6B3C"/>
          </a:solidFill>
          <a:ln/>
        </p:spPr>
        <p:txBody>
          <a:bodyPr/>
          <a:lstStyle/>
          <a:p>
            <a:endParaRPr lang="en-GB" sz="1350" dirty="0"/>
          </a:p>
        </p:txBody>
      </p:sp>
      <p:sp>
        <p:nvSpPr>
          <p:cNvPr id="7" name="Text 5"/>
          <p:cNvSpPr/>
          <p:nvPr/>
        </p:nvSpPr>
        <p:spPr>
          <a:xfrm>
            <a:off x="943994" y="2379315"/>
            <a:ext cx="2407533" cy="158130"/>
          </a:xfrm>
          <a:prstGeom prst="rect">
            <a:avLst/>
          </a:prstGeom>
          <a:noFill/>
          <a:ln/>
        </p:spPr>
        <p:txBody>
          <a:bodyPr wrap="none" lIns="0" tIns="0" rIns="0" bIns="0" rtlCol="0" anchor="t"/>
          <a:lstStyle/>
          <a:p>
            <a:pPr algn="ctr">
              <a:lnSpc>
                <a:spcPct val="104000"/>
              </a:lnSpc>
            </a:pPr>
            <a:r>
              <a:rPr lang="en-GB" sz="975" dirty="0">
                <a:solidFill>
                  <a:srgbClr val="000000"/>
                </a:solidFill>
                <a:latin typeface="Libre Franklin" pitchFamily="34" charset="0"/>
                <a:ea typeface="Libre Franklin" pitchFamily="34" charset="-122"/>
                <a:cs typeface="Libre Franklin" pitchFamily="34" charset="-120"/>
              </a:rPr>
              <a:t>🏠</a:t>
            </a:r>
            <a:r>
              <a:rPr lang="en-GB" sz="975" dirty="0">
                <a:solidFill>
                  <a:srgbClr val="FFFFFF"/>
                </a:solidFill>
                <a:latin typeface="Libre Franklin" pitchFamily="34" charset="0"/>
                <a:ea typeface="Libre Franklin" pitchFamily="34" charset="-122"/>
                <a:cs typeface="Libre Franklin" pitchFamily="34" charset="-120"/>
              </a:rPr>
              <a:t> Retrofit &amp; Housing Ecosystem</a:t>
            </a:r>
            <a:endParaRPr lang="en-GB" sz="975" dirty="0"/>
          </a:p>
        </p:txBody>
      </p:sp>
      <p:sp>
        <p:nvSpPr>
          <p:cNvPr id="8" name="Shape 6"/>
          <p:cNvSpPr/>
          <p:nvPr/>
        </p:nvSpPr>
        <p:spPr>
          <a:xfrm>
            <a:off x="553701" y="2624362"/>
            <a:ext cx="1555439" cy="1051917"/>
          </a:xfrm>
          <a:prstGeom prst="roundRect">
            <a:avLst>
              <a:gd name="adj" fmla="val 1533"/>
            </a:avLst>
          </a:prstGeom>
          <a:solidFill>
            <a:srgbClr val="284D8D"/>
          </a:solidFill>
          <a:ln/>
        </p:spPr>
        <p:txBody>
          <a:bodyPr/>
          <a:lstStyle/>
          <a:p>
            <a:endParaRPr lang="en-GB" sz="1350" dirty="0"/>
          </a:p>
        </p:txBody>
      </p:sp>
      <p:sp>
        <p:nvSpPr>
          <p:cNvPr id="9" name="Text 7"/>
          <p:cNvSpPr/>
          <p:nvPr/>
        </p:nvSpPr>
        <p:spPr>
          <a:xfrm>
            <a:off x="661227" y="2731889"/>
            <a:ext cx="1340388" cy="316260"/>
          </a:xfrm>
          <a:prstGeom prst="rect">
            <a:avLst/>
          </a:prstGeom>
          <a:noFill/>
          <a:ln/>
        </p:spPr>
        <p:txBody>
          <a:bodyPr wrap="square" lIns="0" tIns="0" rIns="0" bIns="0" rtlCol="0" anchor="t">
            <a:normAutofit/>
          </a:bodyPr>
          <a:lstStyle/>
          <a:p>
            <a:pPr>
              <a:lnSpc>
                <a:spcPct val="104000"/>
              </a:lnSpc>
            </a:pPr>
            <a:r>
              <a:rPr lang="en-GB" sz="975" dirty="0">
                <a:solidFill>
                  <a:srgbClr val="FFFFFF"/>
                </a:solidFill>
                <a:latin typeface="Libre Franklin" pitchFamily="34" charset="0"/>
                <a:ea typeface="Libre Franklin" pitchFamily="34" charset="-122"/>
                <a:cs typeface="Libre Franklin" pitchFamily="34" charset="-120"/>
              </a:rPr>
              <a:t>Client / Housing Provider</a:t>
            </a:r>
            <a:endParaRPr lang="en-GB" sz="975" dirty="0"/>
          </a:p>
        </p:txBody>
      </p:sp>
      <p:sp>
        <p:nvSpPr>
          <p:cNvPr id="10" name="Text 8"/>
          <p:cNvSpPr/>
          <p:nvPr/>
        </p:nvSpPr>
        <p:spPr>
          <a:xfrm>
            <a:off x="661227" y="3125391"/>
            <a:ext cx="1340388" cy="443359"/>
          </a:xfrm>
          <a:prstGeom prst="rect">
            <a:avLst/>
          </a:prstGeom>
          <a:noFill/>
          <a:ln/>
        </p:spPr>
        <p:txBody>
          <a:bodyPr wrap="square" lIns="0" tIns="0" rIns="0" bIns="0" rtlCol="0" anchor="t">
            <a:normAutofit/>
          </a:bodyPr>
          <a:lstStyle/>
          <a:p>
            <a:pPr>
              <a:lnSpc>
                <a:spcPct val="115000"/>
              </a:lnSpc>
            </a:pPr>
            <a:r>
              <a:rPr lang="en-GB" sz="825" dirty="0">
                <a:solidFill>
                  <a:srgbClr val="FFFFFF"/>
                </a:solidFill>
                <a:latin typeface="Libre Franklin" pitchFamily="34" charset="0"/>
                <a:ea typeface="Libre Franklin" pitchFamily="34" charset="-122"/>
                <a:cs typeface="Libre Franklin" pitchFamily="34" charset="-120"/>
              </a:rPr>
              <a:t>Commissions retrofit programme and sets tenant outcomes</a:t>
            </a:r>
            <a:endParaRPr lang="en-GB" sz="825" dirty="0"/>
          </a:p>
        </p:txBody>
      </p:sp>
      <p:sp>
        <p:nvSpPr>
          <p:cNvPr id="11" name="Shape 9"/>
          <p:cNvSpPr/>
          <p:nvPr/>
        </p:nvSpPr>
        <p:spPr>
          <a:xfrm>
            <a:off x="2186379" y="2624362"/>
            <a:ext cx="1555513" cy="1051917"/>
          </a:xfrm>
          <a:prstGeom prst="roundRect">
            <a:avLst>
              <a:gd name="adj" fmla="val 1533"/>
            </a:avLst>
          </a:prstGeom>
          <a:solidFill>
            <a:srgbClr val="284D8D"/>
          </a:solidFill>
          <a:ln/>
        </p:spPr>
        <p:txBody>
          <a:bodyPr/>
          <a:lstStyle/>
          <a:p>
            <a:endParaRPr lang="en-GB" sz="1350" dirty="0"/>
          </a:p>
        </p:txBody>
      </p:sp>
      <p:sp>
        <p:nvSpPr>
          <p:cNvPr id="12" name="Text 10"/>
          <p:cNvSpPr/>
          <p:nvPr/>
        </p:nvSpPr>
        <p:spPr>
          <a:xfrm>
            <a:off x="2293905" y="2731889"/>
            <a:ext cx="1340461" cy="316260"/>
          </a:xfrm>
          <a:prstGeom prst="rect">
            <a:avLst/>
          </a:prstGeom>
          <a:noFill/>
          <a:ln/>
        </p:spPr>
        <p:txBody>
          <a:bodyPr wrap="square" lIns="0" tIns="0" rIns="0" bIns="0" rtlCol="0" anchor="t">
            <a:normAutofit/>
          </a:bodyPr>
          <a:lstStyle/>
          <a:p>
            <a:pPr>
              <a:lnSpc>
                <a:spcPct val="104000"/>
              </a:lnSpc>
            </a:pPr>
            <a:r>
              <a:rPr lang="en-GB" sz="975" dirty="0">
                <a:solidFill>
                  <a:srgbClr val="FFFFFF"/>
                </a:solidFill>
                <a:latin typeface="Libre Franklin" pitchFamily="34" charset="0"/>
                <a:ea typeface="Libre Franklin" pitchFamily="34" charset="-122"/>
                <a:cs typeface="Libre Franklin" pitchFamily="34" charset="-120"/>
              </a:rPr>
              <a:t>Retrofit Team/ Contractor</a:t>
            </a:r>
            <a:endParaRPr lang="en-GB" sz="975" dirty="0"/>
          </a:p>
        </p:txBody>
      </p:sp>
      <p:sp>
        <p:nvSpPr>
          <p:cNvPr id="13" name="Text 11"/>
          <p:cNvSpPr/>
          <p:nvPr/>
        </p:nvSpPr>
        <p:spPr>
          <a:xfrm>
            <a:off x="2293905" y="3125391"/>
            <a:ext cx="1340461" cy="295573"/>
          </a:xfrm>
          <a:prstGeom prst="rect">
            <a:avLst/>
          </a:prstGeom>
          <a:noFill/>
          <a:ln/>
        </p:spPr>
        <p:txBody>
          <a:bodyPr wrap="square" lIns="0" tIns="0" rIns="0" bIns="0" rtlCol="0" anchor="t">
            <a:normAutofit/>
          </a:bodyPr>
          <a:lstStyle/>
          <a:p>
            <a:pPr>
              <a:lnSpc>
                <a:spcPct val="115000"/>
              </a:lnSpc>
            </a:pPr>
            <a:r>
              <a:rPr lang="en-GB" sz="825" dirty="0">
                <a:solidFill>
                  <a:srgbClr val="FFFFFF"/>
                </a:solidFill>
                <a:latin typeface="Libre Franklin" pitchFamily="34" charset="0"/>
                <a:ea typeface="Libre Franklin" pitchFamily="34" charset="-122"/>
                <a:cs typeface="Libre Franklin" pitchFamily="34" charset="-120"/>
              </a:rPr>
              <a:t>Delivers installations with clear handover guidance</a:t>
            </a:r>
            <a:endParaRPr lang="en-GB" sz="825" dirty="0"/>
          </a:p>
        </p:txBody>
      </p:sp>
      <p:sp>
        <p:nvSpPr>
          <p:cNvPr id="14" name="Shape 12"/>
          <p:cNvSpPr/>
          <p:nvPr/>
        </p:nvSpPr>
        <p:spPr>
          <a:xfrm>
            <a:off x="553665" y="3759956"/>
            <a:ext cx="3188191" cy="746001"/>
          </a:xfrm>
          <a:prstGeom prst="roundRect">
            <a:avLst>
              <a:gd name="adj" fmla="val 2162"/>
            </a:avLst>
          </a:prstGeom>
          <a:solidFill>
            <a:srgbClr val="284D8D"/>
          </a:solidFill>
          <a:ln/>
        </p:spPr>
        <p:txBody>
          <a:bodyPr/>
          <a:lstStyle/>
          <a:p>
            <a:endParaRPr lang="en-GB" sz="1350" dirty="0"/>
          </a:p>
        </p:txBody>
      </p:sp>
      <p:sp>
        <p:nvSpPr>
          <p:cNvPr id="15" name="Text 13"/>
          <p:cNvSpPr/>
          <p:nvPr/>
        </p:nvSpPr>
        <p:spPr>
          <a:xfrm>
            <a:off x="661227" y="3841477"/>
            <a:ext cx="1265008" cy="158130"/>
          </a:xfrm>
          <a:prstGeom prst="rect">
            <a:avLst/>
          </a:prstGeom>
          <a:noFill/>
          <a:ln/>
        </p:spPr>
        <p:txBody>
          <a:bodyPr wrap="none" lIns="0" tIns="0" rIns="0" bIns="0" rtlCol="0" anchor="t"/>
          <a:lstStyle/>
          <a:p>
            <a:pPr>
              <a:lnSpc>
                <a:spcPct val="104000"/>
              </a:lnSpc>
            </a:pPr>
            <a:r>
              <a:rPr lang="en-GB" sz="975" dirty="0">
                <a:solidFill>
                  <a:srgbClr val="FFFFFF"/>
                </a:solidFill>
                <a:latin typeface="Libre Franklin" pitchFamily="34" charset="0"/>
                <a:ea typeface="Libre Franklin" pitchFamily="34" charset="-122"/>
                <a:cs typeface="Libre Franklin" pitchFamily="34" charset="-120"/>
              </a:rPr>
              <a:t>Resident</a:t>
            </a:r>
            <a:endParaRPr lang="en-GB" sz="975" dirty="0"/>
          </a:p>
        </p:txBody>
      </p:sp>
      <p:sp>
        <p:nvSpPr>
          <p:cNvPr id="16" name="Text 14"/>
          <p:cNvSpPr/>
          <p:nvPr/>
        </p:nvSpPr>
        <p:spPr>
          <a:xfrm>
            <a:off x="668421" y="4035549"/>
            <a:ext cx="2973139" cy="378693"/>
          </a:xfrm>
          <a:prstGeom prst="rect">
            <a:avLst/>
          </a:prstGeom>
          <a:noFill/>
          <a:ln/>
        </p:spPr>
        <p:txBody>
          <a:bodyPr wrap="square" lIns="0" tIns="0" rIns="0" bIns="0" rtlCol="0" anchor="t">
            <a:normAutofit fontScale="92500" lnSpcReduction="10000"/>
          </a:bodyPr>
          <a:lstStyle/>
          <a:p>
            <a:pPr>
              <a:lnSpc>
                <a:spcPct val="115000"/>
              </a:lnSpc>
            </a:pPr>
            <a:r>
              <a:rPr lang="en-GB" sz="825" dirty="0">
                <a:solidFill>
                  <a:srgbClr val="FFFFFF"/>
                </a:solidFill>
                <a:latin typeface="Libre Franklin" pitchFamily="34" charset="0"/>
                <a:ea typeface="Libre Franklin" pitchFamily="34" charset="-122"/>
                <a:cs typeface="Libre Franklin" pitchFamily="34" charset="-120"/>
              </a:rPr>
              <a:t>Receives new measures, briefed by Contractor Tenant Liaison</a:t>
            </a:r>
            <a:br>
              <a:rPr lang="en-GB" sz="825" dirty="0">
                <a:solidFill>
                  <a:srgbClr val="FFFFFF"/>
                </a:solidFill>
                <a:latin typeface="Libre Franklin" pitchFamily="34" charset="0"/>
                <a:ea typeface="Libre Franklin" pitchFamily="34" charset="-122"/>
                <a:cs typeface="Libre Franklin" pitchFamily="34" charset="-120"/>
              </a:rPr>
            </a:br>
            <a:r>
              <a:rPr lang="en-GB" sz="825" dirty="0">
                <a:solidFill>
                  <a:srgbClr val="FFFFFF"/>
                </a:solidFill>
                <a:latin typeface="Libre Franklin" pitchFamily="34" charset="0"/>
                <a:ea typeface="Libre Franklin" pitchFamily="34" charset="-122"/>
                <a:cs typeface="Libre Franklin" pitchFamily="34" charset="-120"/>
              </a:rPr>
              <a:t>but must now reach out independently to their energy supplier to benefit from works</a:t>
            </a:r>
            <a:endParaRPr lang="en-GB" sz="825" dirty="0"/>
          </a:p>
        </p:txBody>
      </p:sp>
      <p:sp>
        <p:nvSpPr>
          <p:cNvPr id="17" name="Text 15"/>
          <p:cNvSpPr/>
          <p:nvPr/>
        </p:nvSpPr>
        <p:spPr>
          <a:xfrm>
            <a:off x="325107" y="4586437"/>
            <a:ext cx="3645379" cy="118244"/>
          </a:xfrm>
          <a:prstGeom prst="rect">
            <a:avLst/>
          </a:prstGeom>
          <a:noFill/>
          <a:ln/>
        </p:spPr>
        <p:txBody>
          <a:bodyPr wrap="none" lIns="0" tIns="0" rIns="0" bIns="0" rtlCol="0" anchor="t"/>
          <a:lstStyle/>
          <a:p>
            <a:pPr algn="ctr">
              <a:lnSpc>
                <a:spcPct val="115000"/>
              </a:lnSpc>
            </a:pPr>
            <a:r>
              <a:rPr lang="en-GB" sz="688" dirty="0">
                <a:solidFill>
                  <a:srgbClr val="000000"/>
                </a:solidFill>
                <a:latin typeface="Libre Franklin" pitchFamily="34" charset="0"/>
                <a:ea typeface="Libre Franklin" pitchFamily="34" charset="-122"/>
                <a:cs typeface="Libre Franklin" pitchFamily="34" charset="-120"/>
              </a:rPr>
              <a:t>✅</a:t>
            </a:r>
            <a:r>
              <a:rPr lang="en-GB" sz="688" dirty="0">
                <a:solidFill>
                  <a:srgbClr val="FFFFFF"/>
                </a:solidFill>
                <a:latin typeface="Libre Franklin" pitchFamily="34" charset="0"/>
                <a:ea typeface="Libre Franklin" pitchFamily="34" charset="-122"/>
                <a:cs typeface="Libre Franklin" pitchFamily="34" charset="-120"/>
              </a:rPr>
              <a:t> Strong Communication</a:t>
            </a:r>
            <a:endParaRPr lang="en-GB" sz="688" dirty="0"/>
          </a:p>
        </p:txBody>
      </p:sp>
      <p:sp>
        <p:nvSpPr>
          <p:cNvPr id="18" name="Text 16"/>
          <p:cNvSpPr/>
          <p:nvPr/>
        </p:nvSpPr>
        <p:spPr>
          <a:xfrm>
            <a:off x="3810426" y="2371576"/>
            <a:ext cx="1532371" cy="147786"/>
          </a:xfrm>
          <a:prstGeom prst="rect">
            <a:avLst/>
          </a:prstGeom>
          <a:noFill/>
          <a:ln/>
        </p:spPr>
        <p:txBody>
          <a:bodyPr wrap="none" lIns="0" tIns="0" rIns="0" bIns="0" rtlCol="0" anchor="t"/>
          <a:lstStyle/>
          <a:p>
            <a:pPr algn="ctr">
              <a:lnSpc>
                <a:spcPct val="115000"/>
              </a:lnSpc>
            </a:pPr>
            <a:r>
              <a:rPr lang="en-GB" sz="825" dirty="0">
                <a:solidFill>
                  <a:srgbClr val="F9EEE7"/>
                </a:solidFill>
                <a:latin typeface="Libre Franklin" pitchFamily="34" charset="0"/>
                <a:ea typeface="Libre Franklin" pitchFamily="34" charset="-122"/>
                <a:cs typeface="Libre Franklin" pitchFamily="34" charset="-120"/>
              </a:rPr>
              <a:t> </a:t>
            </a:r>
            <a:endParaRPr lang="en-GB" sz="825" dirty="0"/>
          </a:p>
        </p:txBody>
      </p:sp>
      <p:sp>
        <p:nvSpPr>
          <p:cNvPr id="19" name="Text 17"/>
          <p:cNvSpPr/>
          <p:nvPr/>
        </p:nvSpPr>
        <p:spPr>
          <a:xfrm>
            <a:off x="3810426" y="2588865"/>
            <a:ext cx="1532371" cy="184770"/>
          </a:xfrm>
          <a:prstGeom prst="rect">
            <a:avLst/>
          </a:prstGeom>
          <a:noFill/>
          <a:ln/>
        </p:spPr>
        <p:txBody>
          <a:bodyPr wrap="none" lIns="0" tIns="0" rIns="0" bIns="0" rtlCol="0" anchor="t"/>
          <a:lstStyle/>
          <a:p>
            <a:pPr algn="ctr">
              <a:lnSpc>
                <a:spcPct val="115000"/>
              </a:lnSpc>
            </a:pPr>
            <a:r>
              <a:rPr lang="en-GB" sz="1050" b="1" dirty="0">
                <a:solidFill>
                  <a:srgbClr val="F9EEE7"/>
                </a:solidFill>
                <a:latin typeface="Libre Franklin Bold" pitchFamily="34" charset="0"/>
                <a:ea typeface="Libre Franklin Bold" pitchFamily="34" charset="-122"/>
                <a:cs typeface="Libre Franklin Bold" pitchFamily="34" charset="-120"/>
              </a:rPr>
              <a:t>←</a:t>
            </a:r>
            <a:endParaRPr lang="en-GB" sz="1050" dirty="0"/>
          </a:p>
        </p:txBody>
      </p:sp>
      <p:sp>
        <p:nvSpPr>
          <p:cNvPr id="20" name="Text 18"/>
          <p:cNvSpPr/>
          <p:nvPr/>
        </p:nvSpPr>
        <p:spPr>
          <a:xfrm>
            <a:off x="3810426" y="2843138"/>
            <a:ext cx="1532371" cy="147786"/>
          </a:xfrm>
          <a:prstGeom prst="rect">
            <a:avLst/>
          </a:prstGeom>
          <a:noFill/>
          <a:ln/>
        </p:spPr>
        <p:txBody>
          <a:bodyPr wrap="none" lIns="0" tIns="0" rIns="0" bIns="0" rtlCol="0" anchor="t"/>
          <a:lstStyle/>
          <a:p>
            <a:pPr algn="ctr">
              <a:lnSpc>
                <a:spcPct val="115000"/>
              </a:lnSpc>
            </a:pPr>
            <a:r>
              <a:rPr lang="en-GB" sz="825" dirty="0">
                <a:solidFill>
                  <a:schemeClr val="bg1"/>
                </a:solidFill>
                <a:latin typeface="Libre Franklin" pitchFamily="34" charset="0"/>
                <a:ea typeface="Libre Franklin" pitchFamily="34" charset="-122"/>
                <a:cs typeface="Libre Franklin" pitchFamily="34" charset="-120"/>
              </a:rPr>
              <a:t>✖</a:t>
            </a:r>
            <a:endParaRPr lang="en-GB" sz="825" dirty="0">
              <a:solidFill>
                <a:schemeClr val="bg1"/>
              </a:solidFill>
            </a:endParaRPr>
          </a:p>
        </p:txBody>
      </p:sp>
      <p:sp>
        <p:nvSpPr>
          <p:cNvPr id="21" name="Text 19"/>
          <p:cNvSpPr/>
          <p:nvPr/>
        </p:nvSpPr>
        <p:spPr>
          <a:xfrm>
            <a:off x="3810426" y="3060428"/>
            <a:ext cx="1532371" cy="184770"/>
          </a:xfrm>
          <a:prstGeom prst="rect">
            <a:avLst/>
          </a:prstGeom>
          <a:noFill/>
          <a:ln/>
        </p:spPr>
        <p:txBody>
          <a:bodyPr wrap="none" lIns="0" tIns="0" rIns="0" bIns="0" rtlCol="0" anchor="t"/>
          <a:lstStyle/>
          <a:p>
            <a:pPr algn="ctr">
              <a:lnSpc>
                <a:spcPct val="115000"/>
              </a:lnSpc>
            </a:pPr>
            <a:r>
              <a:rPr lang="en-GB" sz="1050" b="1" dirty="0">
                <a:solidFill>
                  <a:srgbClr val="F9EEE7"/>
                </a:solidFill>
                <a:latin typeface="Libre Franklin Bold" pitchFamily="34" charset="0"/>
                <a:ea typeface="Libre Franklin Bold" pitchFamily="34" charset="-122"/>
                <a:cs typeface="Libre Franklin Bold" pitchFamily="34" charset="-120"/>
              </a:rPr>
              <a:t>→</a:t>
            </a:r>
            <a:endParaRPr lang="en-GB" sz="1050" dirty="0"/>
          </a:p>
        </p:txBody>
      </p:sp>
      <p:sp>
        <p:nvSpPr>
          <p:cNvPr id="22" name="Text 20"/>
          <p:cNvSpPr/>
          <p:nvPr/>
        </p:nvSpPr>
        <p:spPr>
          <a:xfrm>
            <a:off x="3810426" y="3314701"/>
            <a:ext cx="1532371" cy="118244"/>
          </a:xfrm>
          <a:prstGeom prst="rect">
            <a:avLst/>
          </a:prstGeom>
          <a:noFill/>
          <a:ln/>
        </p:spPr>
        <p:txBody>
          <a:bodyPr wrap="none" lIns="0" tIns="0" rIns="0" bIns="0" rtlCol="0" anchor="t"/>
          <a:lstStyle/>
          <a:p>
            <a:pPr algn="ctr">
              <a:lnSpc>
                <a:spcPct val="115000"/>
              </a:lnSpc>
            </a:pPr>
            <a:r>
              <a:rPr lang="en-GB" sz="675" dirty="0">
                <a:solidFill>
                  <a:srgbClr val="F9EEE7"/>
                </a:solidFill>
                <a:latin typeface="Libre Franklin" pitchFamily="34" charset="0"/>
                <a:ea typeface="Libre Franklin" pitchFamily="34" charset="-122"/>
                <a:cs typeface="Libre Franklin" pitchFamily="34" charset="-120"/>
              </a:rPr>
              <a:t>Gap</a:t>
            </a:r>
            <a:endParaRPr lang="en-GB" sz="675" dirty="0"/>
          </a:p>
        </p:txBody>
      </p:sp>
      <p:sp>
        <p:nvSpPr>
          <p:cNvPr id="23" name="Text 21"/>
          <p:cNvSpPr/>
          <p:nvPr/>
        </p:nvSpPr>
        <p:spPr>
          <a:xfrm>
            <a:off x="6088035" y="2379315"/>
            <a:ext cx="1834707" cy="158130"/>
          </a:xfrm>
          <a:prstGeom prst="rect">
            <a:avLst/>
          </a:prstGeom>
          <a:noFill/>
          <a:ln/>
        </p:spPr>
        <p:txBody>
          <a:bodyPr wrap="none" lIns="0" tIns="0" rIns="0" bIns="0" rtlCol="0" anchor="t"/>
          <a:lstStyle/>
          <a:p>
            <a:pPr algn="ctr">
              <a:lnSpc>
                <a:spcPct val="104000"/>
              </a:lnSpc>
            </a:pPr>
            <a:r>
              <a:rPr lang="en-GB" sz="975" dirty="0">
                <a:solidFill>
                  <a:srgbClr val="000000"/>
                </a:solidFill>
                <a:latin typeface="Libre Franklin" pitchFamily="34" charset="0"/>
                <a:ea typeface="Libre Franklin" pitchFamily="34" charset="-122"/>
                <a:cs typeface="Libre Franklin" pitchFamily="34" charset="-120"/>
              </a:rPr>
              <a:t>⚡</a:t>
            </a:r>
            <a:r>
              <a:rPr lang="en-GB" sz="975" dirty="0">
                <a:solidFill>
                  <a:srgbClr val="FFFFFF"/>
                </a:solidFill>
                <a:latin typeface="Libre Franklin" pitchFamily="34" charset="0"/>
                <a:ea typeface="Libre Franklin" pitchFamily="34" charset="-122"/>
                <a:cs typeface="Libre Franklin" pitchFamily="34" charset="-120"/>
              </a:rPr>
              <a:t> Energy Provider</a:t>
            </a:r>
            <a:endParaRPr lang="en-GB" sz="975" dirty="0"/>
          </a:p>
        </p:txBody>
      </p:sp>
      <p:sp>
        <p:nvSpPr>
          <p:cNvPr id="24" name="Shape 22"/>
          <p:cNvSpPr/>
          <p:nvPr/>
        </p:nvSpPr>
        <p:spPr>
          <a:xfrm>
            <a:off x="5381194" y="2624361"/>
            <a:ext cx="3248464" cy="774576"/>
          </a:xfrm>
          <a:prstGeom prst="roundRect">
            <a:avLst>
              <a:gd name="adj" fmla="val 2082"/>
            </a:avLst>
          </a:prstGeom>
          <a:solidFill>
            <a:srgbClr val="092E6E"/>
          </a:solidFill>
          <a:ln w="19050">
            <a:solidFill>
              <a:srgbClr val="4166A6"/>
            </a:solidFill>
            <a:prstDash val="solid"/>
          </a:ln>
        </p:spPr>
        <p:txBody>
          <a:bodyPr/>
          <a:lstStyle/>
          <a:p>
            <a:endParaRPr lang="en-GB" sz="1350" dirty="0"/>
          </a:p>
        </p:txBody>
      </p:sp>
      <p:sp>
        <p:nvSpPr>
          <p:cNvPr id="25" name="Text 23"/>
          <p:cNvSpPr/>
          <p:nvPr/>
        </p:nvSpPr>
        <p:spPr>
          <a:xfrm>
            <a:off x="5503006" y="2746177"/>
            <a:ext cx="1265008" cy="158130"/>
          </a:xfrm>
          <a:prstGeom prst="rect">
            <a:avLst/>
          </a:prstGeom>
          <a:noFill/>
          <a:ln/>
        </p:spPr>
        <p:txBody>
          <a:bodyPr wrap="none" lIns="0" tIns="0" rIns="0" bIns="0" rtlCol="0" anchor="t"/>
          <a:lstStyle/>
          <a:p>
            <a:pPr>
              <a:lnSpc>
                <a:spcPct val="104000"/>
              </a:lnSpc>
            </a:pPr>
            <a:r>
              <a:rPr lang="en-GB" sz="975" dirty="0">
                <a:solidFill>
                  <a:srgbClr val="F9EEE7"/>
                </a:solidFill>
                <a:latin typeface="Libre Franklin" pitchFamily="34" charset="0"/>
                <a:ea typeface="Libre Franklin" pitchFamily="34" charset="-122"/>
                <a:cs typeface="Libre Franklin" pitchFamily="34" charset="-120"/>
              </a:rPr>
              <a:t>Energy Supplier</a:t>
            </a:r>
            <a:endParaRPr lang="en-GB" sz="975" dirty="0"/>
          </a:p>
        </p:txBody>
      </p:sp>
      <p:sp>
        <p:nvSpPr>
          <p:cNvPr id="26" name="Text 24"/>
          <p:cNvSpPr/>
          <p:nvPr/>
        </p:nvSpPr>
        <p:spPr>
          <a:xfrm>
            <a:off x="5503006" y="2981549"/>
            <a:ext cx="3004839" cy="295573"/>
          </a:xfrm>
          <a:prstGeom prst="rect">
            <a:avLst/>
          </a:prstGeom>
          <a:noFill/>
          <a:ln/>
        </p:spPr>
        <p:txBody>
          <a:bodyPr wrap="square" lIns="0" tIns="0" rIns="0" bIns="0" rtlCol="0" anchor="t">
            <a:normAutofit/>
          </a:bodyPr>
          <a:lstStyle/>
          <a:p>
            <a:pPr>
              <a:lnSpc>
                <a:spcPct val="115000"/>
              </a:lnSpc>
            </a:pPr>
            <a:r>
              <a:rPr lang="en-GB" sz="825" dirty="0">
                <a:solidFill>
                  <a:srgbClr val="F9EEE7"/>
                </a:solidFill>
                <a:latin typeface="Libre Franklin" pitchFamily="34" charset="0"/>
                <a:ea typeface="Libre Franklin" pitchFamily="34" charset="-122"/>
                <a:cs typeface="Libre Franklin" pitchFamily="34" charset="-120"/>
              </a:rPr>
              <a:t>Operates independently — unaware of retrofit works, new metering setup, or tariff implications for the tenant</a:t>
            </a:r>
            <a:endParaRPr lang="en-GB" sz="825" dirty="0"/>
          </a:p>
        </p:txBody>
      </p:sp>
      <p:sp>
        <p:nvSpPr>
          <p:cNvPr id="27" name="Text 25"/>
          <p:cNvSpPr/>
          <p:nvPr/>
        </p:nvSpPr>
        <p:spPr>
          <a:xfrm>
            <a:off x="6037103" y="3508202"/>
            <a:ext cx="1936570" cy="190426"/>
          </a:xfrm>
          <a:prstGeom prst="rect">
            <a:avLst/>
          </a:prstGeom>
          <a:noFill/>
          <a:ln/>
        </p:spPr>
        <p:txBody>
          <a:bodyPr wrap="none" lIns="0" tIns="0" rIns="0" bIns="0" rtlCol="0" anchor="t"/>
          <a:lstStyle/>
          <a:p>
            <a:pPr algn="ctr">
              <a:lnSpc>
                <a:spcPct val="115000"/>
              </a:lnSpc>
            </a:pPr>
            <a:r>
              <a:rPr lang="en-GB" sz="1000" dirty="0">
                <a:solidFill>
                  <a:srgbClr val="000000"/>
                </a:solidFill>
                <a:latin typeface="Libre Franklin" pitchFamily="34" charset="0"/>
                <a:ea typeface="Libre Franklin" pitchFamily="34" charset="-122"/>
                <a:cs typeface="Libre Franklin" pitchFamily="34" charset="-120"/>
              </a:rPr>
              <a:t>🔴</a:t>
            </a:r>
            <a:r>
              <a:rPr lang="en-GB" sz="1000" dirty="0">
                <a:solidFill>
                  <a:srgbClr val="F9EEE7"/>
                </a:solidFill>
                <a:latin typeface="Libre Franklin" pitchFamily="34" charset="0"/>
                <a:ea typeface="Libre Franklin" pitchFamily="34" charset="-122"/>
                <a:cs typeface="Libre Franklin" pitchFamily="34" charset="-120"/>
              </a:rPr>
              <a:t> No direct link to the project</a:t>
            </a:r>
            <a:endParaRPr lang="en-GB" sz="1000" dirty="0"/>
          </a:p>
        </p:txBody>
      </p:sp>
      <p:sp>
        <p:nvSpPr>
          <p:cNvPr id="32" name="Rectangle 31">
            <a:extLst>
              <a:ext uri="{FF2B5EF4-FFF2-40B4-BE49-F238E27FC236}">
                <a16:creationId xmlns:a16="http://schemas.microsoft.com/office/drawing/2014/main" id="{EFD2B34B-EC83-8686-57E7-609081109A7F}"/>
              </a:ext>
            </a:extLst>
          </p:cNvPr>
          <p:cNvSpPr/>
          <p:nvPr/>
        </p:nvSpPr>
        <p:spPr>
          <a:xfrm>
            <a:off x="7934760" y="5564013"/>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sp>
        <p:nvSpPr>
          <p:cNvPr id="28" name="Shape 26"/>
          <p:cNvSpPr/>
          <p:nvPr/>
        </p:nvSpPr>
        <p:spPr>
          <a:xfrm>
            <a:off x="523565" y="4861099"/>
            <a:ext cx="8096643" cy="798350"/>
          </a:xfrm>
          <a:prstGeom prst="roundRect">
            <a:avLst>
              <a:gd name="adj" fmla="val 2536"/>
            </a:avLst>
          </a:prstGeom>
          <a:solidFill>
            <a:srgbClr val="4B3F02"/>
          </a:solidFill>
          <a:ln/>
        </p:spPr>
        <p:txBody>
          <a:bodyPr/>
          <a:lstStyle/>
          <a:p>
            <a:endParaRPr lang="en-GB" sz="1350" dirty="0"/>
          </a:p>
        </p:txBody>
      </p:sp>
      <p:pic>
        <p:nvPicPr>
          <p:cNvPr id="29" name="Image 0" descr="preencoded.png"/>
          <p:cNvPicPr>
            <a:picLocks noChangeAspect="1"/>
          </p:cNvPicPr>
          <p:nvPr/>
        </p:nvPicPr>
        <p:blipFill>
          <a:blip r:embed="rId3"/>
          <a:stretch>
            <a:fillRect/>
          </a:stretch>
        </p:blipFill>
        <p:spPr>
          <a:xfrm>
            <a:off x="631090" y="5001370"/>
            <a:ext cx="134389" cy="107528"/>
          </a:xfrm>
          <a:prstGeom prst="rect">
            <a:avLst/>
          </a:prstGeom>
        </p:spPr>
      </p:pic>
      <p:sp>
        <p:nvSpPr>
          <p:cNvPr id="30" name="Text 27"/>
          <p:cNvSpPr/>
          <p:nvPr/>
        </p:nvSpPr>
        <p:spPr>
          <a:xfrm>
            <a:off x="873004" y="4974357"/>
            <a:ext cx="7639678" cy="572096"/>
          </a:xfrm>
          <a:prstGeom prst="rect">
            <a:avLst/>
          </a:prstGeom>
          <a:noFill/>
          <a:ln/>
        </p:spPr>
        <p:txBody>
          <a:bodyPr wrap="square" lIns="0" tIns="0" rIns="0" bIns="0" rtlCol="0" anchor="ctr">
            <a:normAutofit/>
          </a:bodyPr>
          <a:lstStyle/>
          <a:p>
            <a:pPr>
              <a:lnSpc>
                <a:spcPct val="115000"/>
              </a:lnSpc>
            </a:pPr>
            <a:r>
              <a:rPr lang="en-GB" sz="875" b="1" dirty="0">
                <a:solidFill>
                  <a:srgbClr val="FFFFFF"/>
                </a:solidFill>
                <a:latin typeface="Libre Franklin Bold" pitchFamily="34" charset="0"/>
                <a:ea typeface="Libre Franklin" pitchFamily="34" charset="-122"/>
                <a:cs typeface="Libre Franklin" pitchFamily="34" charset="-120"/>
              </a:rPr>
              <a:t>Resident/</a:t>
            </a:r>
            <a:r>
              <a:rPr lang="en-GB" sz="875" b="1" dirty="0">
                <a:solidFill>
                  <a:srgbClr val="FFFFFF"/>
                </a:solidFill>
                <a:latin typeface="Libre Franklin" pitchFamily="34" charset="0"/>
                <a:ea typeface="Libre Franklin" pitchFamily="34" charset="-122"/>
                <a:cs typeface="Libre Franklin" pitchFamily="34" charset="-120"/>
              </a:rPr>
              <a:t>Tenant</a:t>
            </a:r>
            <a:r>
              <a:rPr lang="en-GB" sz="875" dirty="0">
                <a:solidFill>
                  <a:srgbClr val="FFFFFF"/>
                </a:solidFill>
                <a:latin typeface="Libre Franklin" pitchFamily="34" charset="0"/>
                <a:ea typeface="Libre Franklin" pitchFamily="34" charset="-122"/>
                <a:cs typeface="Libre Franklin" pitchFamily="34" charset="-120"/>
              </a:rPr>
              <a:t> must independently demonstrate </a:t>
            </a:r>
            <a:r>
              <a:rPr lang="en-GB" sz="875" b="1" dirty="0">
                <a:solidFill>
                  <a:srgbClr val="FFFFFF"/>
                </a:solidFill>
                <a:latin typeface="Libre Franklin Bold" pitchFamily="34" charset="0"/>
                <a:ea typeface="Libre Franklin Bold" pitchFamily="34" charset="-122"/>
                <a:cs typeface="Libre Franklin Bold" pitchFamily="34" charset="-120"/>
              </a:rPr>
              <a:t>energy literacy</a:t>
            </a:r>
            <a:r>
              <a:rPr lang="en-GB" sz="875" dirty="0">
                <a:solidFill>
                  <a:srgbClr val="FFFFFF"/>
                </a:solidFill>
                <a:latin typeface="Libre Franklin" pitchFamily="34" charset="0"/>
                <a:ea typeface="Libre Franklin" pitchFamily="34" charset="-122"/>
                <a:cs typeface="Libre Franklin" pitchFamily="34" charset="-120"/>
              </a:rPr>
              <a:t> (understanding consumption, tariffs &amp; billing), </a:t>
            </a:r>
            <a:r>
              <a:rPr lang="en-GB" sz="875" b="1" dirty="0">
                <a:solidFill>
                  <a:srgbClr val="FFFFFF"/>
                </a:solidFill>
                <a:latin typeface="Libre Franklin Bold" pitchFamily="34" charset="0"/>
                <a:ea typeface="Libre Franklin Bold" pitchFamily="34" charset="-122"/>
                <a:cs typeface="Libre Franklin Bold" pitchFamily="34" charset="-120"/>
              </a:rPr>
              <a:t>digital access</a:t>
            </a:r>
            <a:r>
              <a:rPr lang="en-GB" sz="875" dirty="0">
                <a:solidFill>
                  <a:srgbClr val="FFFFFF"/>
                </a:solidFill>
                <a:latin typeface="Libre Franklin" pitchFamily="34" charset="0"/>
                <a:ea typeface="Libre Franklin" pitchFamily="34" charset="-122"/>
                <a:cs typeface="Libre Franklin" pitchFamily="34" charset="-120"/>
              </a:rPr>
              <a:t> (navigating online accounts &amp; smart meters), and rely on a </a:t>
            </a:r>
            <a:r>
              <a:rPr lang="en-GB" sz="875" b="1" dirty="0">
                <a:solidFill>
                  <a:srgbClr val="FFFFFF"/>
                </a:solidFill>
                <a:latin typeface="Libre Franklin Bold" pitchFamily="34" charset="0"/>
                <a:ea typeface="Libre Franklin Bold" pitchFamily="34" charset="-122"/>
                <a:cs typeface="Libre Franklin Bold" pitchFamily="34" charset="-120"/>
              </a:rPr>
              <a:t>receptive energy supplier</a:t>
            </a:r>
            <a:r>
              <a:rPr lang="en-GB" sz="875" dirty="0">
                <a:solidFill>
                  <a:srgbClr val="FFFFFF"/>
                </a:solidFill>
                <a:latin typeface="Libre Franklin" pitchFamily="34" charset="0"/>
                <a:ea typeface="Libre Franklin" pitchFamily="34" charset="-122"/>
                <a:cs typeface="Libre Franklin" pitchFamily="34" charset="-120"/>
              </a:rPr>
              <a:t> — three barriers they face alone, without support. </a:t>
            </a:r>
            <a:endParaRPr lang="en-GB" sz="875" dirty="0"/>
          </a:p>
        </p:txBody>
      </p:sp>
      <p:grpSp>
        <p:nvGrpSpPr>
          <p:cNvPr id="33" name="Group 32">
            <a:extLst>
              <a:ext uri="{FF2B5EF4-FFF2-40B4-BE49-F238E27FC236}">
                <a16:creationId xmlns:a16="http://schemas.microsoft.com/office/drawing/2014/main" id="{36999214-F78B-FFBA-BDA9-6AFF9FF68A30}"/>
              </a:ext>
            </a:extLst>
          </p:cNvPr>
          <p:cNvGrpSpPr/>
          <p:nvPr/>
        </p:nvGrpSpPr>
        <p:grpSpPr>
          <a:xfrm>
            <a:off x="523577" y="1173180"/>
            <a:ext cx="1585562" cy="236264"/>
            <a:chOff x="837724" y="799386"/>
            <a:chExt cx="1419344" cy="378023"/>
          </a:xfrm>
        </p:grpSpPr>
        <p:sp>
          <p:nvSpPr>
            <p:cNvPr id="34" name="Shape 0">
              <a:extLst>
                <a:ext uri="{FF2B5EF4-FFF2-40B4-BE49-F238E27FC236}">
                  <a16:creationId xmlns:a16="http://schemas.microsoft.com/office/drawing/2014/main" id="{4E781FCE-DB66-15AA-E010-28E24CC5341A}"/>
                </a:ext>
              </a:extLst>
            </p:cNvPr>
            <p:cNvSpPr/>
            <p:nvPr/>
          </p:nvSpPr>
          <p:spPr>
            <a:xfrm>
              <a:off x="837724" y="799386"/>
              <a:ext cx="1419344" cy="378023"/>
            </a:xfrm>
            <a:prstGeom prst="roundRect">
              <a:avLst>
                <a:gd name="adj" fmla="val 6459"/>
              </a:avLst>
            </a:prstGeom>
            <a:noFill/>
            <a:ln w="7620">
              <a:solidFill>
                <a:schemeClr val="bg1"/>
              </a:solidFill>
              <a:prstDash val="solid"/>
            </a:ln>
          </p:spPr>
          <p:txBody>
            <a:bodyPr/>
            <a:lstStyle/>
            <a:p>
              <a:endParaRPr lang="en-GB" sz="1125" dirty="0"/>
            </a:p>
          </p:txBody>
        </p:sp>
        <p:sp>
          <p:nvSpPr>
            <p:cNvPr id="35" name="Text 1">
              <a:extLst>
                <a:ext uri="{FF2B5EF4-FFF2-40B4-BE49-F238E27FC236}">
                  <a16:creationId xmlns:a16="http://schemas.microsoft.com/office/drawing/2014/main" id="{D1BF8DF9-F0F8-D44A-052C-A40FCB002486}"/>
                </a:ext>
              </a:extLst>
            </p:cNvPr>
            <p:cNvSpPr/>
            <p:nvPr/>
          </p:nvSpPr>
          <p:spPr>
            <a:xfrm>
              <a:off x="967383" y="867966"/>
              <a:ext cx="1160026" cy="240863"/>
            </a:xfrm>
            <a:prstGeom prst="rect">
              <a:avLst/>
            </a:prstGeom>
            <a:noFill/>
            <a:ln/>
          </p:spPr>
          <p:txBody>
            <a:bodyPr wrap="none" lIns="0" tIns="0" rIns="0" bIns="0" rtlCol="0" anchor="t"/>
            <a:lstStyle/>
            <a:p>
              <a:pPr>
                <a:lnSpc>
                  <a:spcPct val="115000"/>
                </a:lnSpc>
              </a:pPr>
              <a:r>
                <a:rPr lang="en-GB" sz="875" dirty="0">
                  <a:solidFill>
                    <a:schemeClr val="bg1"/>
                  </a:solidFill>
                  <a:latin typeface="Libre Franklin" pitchFamily="34" charset="0"/>
                  <a:ea typeface="Libre Franklin" pitchFamily="34" charset="-122"/>
                  <a:cs typeface="Libre Franklin" pitchFamily="34" charset="-120"/>
                </a:rPr>
                <a:t>THE VISION VS. REALITY</a:t>
              </a:r>
              <a:endParaRPr lang="en-GB" sz="875" dirty="0">
                <a:solidFill>
                  <a:schemeClr val="bg1"/>
                </a:solidFill>
              </a:endParaRPr>
            </a:p>
          </p:txBody>
        </p:sp>
      </p:grpSp>
      <p:pic>
        <p:nvPicPr>
          <p:cNvPr id="37" name="Picture 36">
            <a:extLst>
              <a:ext uri="{FF2B5EF4-FFF2-40B4-BE49-F238E27FC236}">
                <a16:creationId xmlns:a16="http://schemas.microsoft.com/office/drawing/2014/main" id="{433283DC-D5ED-CCDA-3CC9-AF590657438D}"/>
              </a:ext>
            </a:extLst>
          </p:cNvPr>
          <p:cNvPicPr>
            <a:picLocks noChangeAspect="1"/>
          </p:cNvPicPr>
          <p:nvPr/>
        </p:nvPicPr>
        <p:blipFill>
          <a:blip r:embed="rId4">
            <a:alphaModFix amt="70000"/>
            <a:biLevel thresh="25000"/>
          </a:blip>
          <a:stretch>
            <a:fillRect/>
          </a:stretch>
        </p:blipFill>
        <p:spPr>
          <a:xfrm>
            <a:off x="8620208" y="1035063"/>
            <a:ext cx="350826" cy="374381"/>
          </a:xfrm>
          <a:prstGeom prst="rect">
            <a:avLst/>
          </a:prstGeom>
        </p:spPr>
      </p:pic>
    </p:spTree>
    <p:extLst>
      <p:ext uri="{BB962C8B-B14F-4D97-AF65-F5344CB8AC3E}">
        <p14:creationId xmlns:p14="http://schemas.microsoft.com/office/powerpoint/2010/main" val="24805353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148AEE0E-8FE2-C427-DA12-6987B4F1B78E}"/>
              </a:ext>
            </a:extLst>
          </p:cNvPr>
          <p:cNvGrpSpPr/>
          <p:nvPr/>
        </p:nvGrpSpPr>
        <p:grpSpPr>
          <a:xfrm>
            <a:off x="509811" y="1249462"/>
            <a:ext cx="1333116" cy="245418"/>
            <a:chOff x="815697" y="913090"/>
            <a:chExt cx="1013341" cy="392668"/>
          </a:xfrm>
        </p:grpSpPr>
        <p:sp>
          <p:nvSpPr>
            <p:cNvPr id="2" name="Shape 0"/>
            <p:cNvSpPr/>
            <p:nvPr/>
          </p:nvSpPr>
          <p:spPr>
            <a:xfrm>
              <a:off x="815697" y="913090"/>
              <a:ext cx="1013341" cy="392668"/>
            </a:xfrm>
            <a:prstGeom prst="roundRect">
              <a:avLst>
                <a:gd name="adj" fmla="val 6410"/>
              </a:avLst>
            </a:prstGeom>
            <a:noFill/>
            <a:ln w="7620">
              <a:solidFill>
                <a:schemeClr val="bg1"/>
              </a:solidFill>
              <a:prstDash val="solid"/>
            </a:ln>
          </p:spPr>
          <p:txBody>
            <a:bodyPr/>
            <a:lstStyle/>
            <a:p>
              <a:endParaRPr lang="en-GB" sz="1125" dirty="0">
                <a:solidFill>
                  <a:schemeClr val="bg1"/>
                </a:solidFill>
              </a:endParaRPr>
            </a:p>
          </p:txBody>
        </p:sp>
        <p:sp>
          <p:nvSpPr>
            <p:cNvPr id="3" name="Text 1"/>
            <p:cNvSpPr/>
            <p:nvPr/>
          </p:nvSpPr>
          <p:spPr>
            <a:xfrm>
              <a:off x="949166" y="983575"/>
              <a:ext cx="746403" cy="251698"/>
            </a:xfrm>
            <a:prstGeom prst="rect">
              <a:avLst/>
            </a:prstGeom>
            <a:noFill/>
            <a:ln/>
          </p:spPr>
          <p:txBody>
            <a:bodyPr wrap="none" lIns="0" tIns="0" rIns="0" bIns="0" rtlCol="0" anchor="t"/>
            <a:lstStyle/>
            <a:p>
              <a:pPr>
                <a:lnSpc>
                  <a:spcPts val="1219"/>
                </a:lnSpc>
              </a:pPr>
              <a:r>
                <a:rPr lang="en-GB" sz="813" dirty="0">
                  <a:solidFill>
                    <a:schemeClr val="bg1"/>
                  </a:solidFill>
                  <a:latin typeface="Libre Franklin" pitchFamily="34" charset="0"/>
                  <a:ea typeface="Libre Franklin" pitchFamily="34" charset="-122"/>
                  <a:cs typeface="Libre Franklin" pitchFamily="34" charset="-120"/>
                </a:rPr>
                <a:t>Evaluation Form Data</a:t>
              </a:r>
              <a:endParaRPr lang="en-GB" sz="813" dirty="0">
                <a:solidFill>
                  <a:schemeClr val="bg1"/>
                </a:solidFill>
              </a:endParaRPr>
            </a:p>
          </p:txBody>
        </p:sp>
      </p:grpSp>
      <p:sp>
        <p:nvSpPr>
          <p:cNvPr id="4" name="Text 2"/>
          <p:cNvSpPr/>
          <p:nvPr/>
        </p:nvSpPr>
        <p:spPr>
          <a:xfrm>
            <a:off x="509810" y="1719263"/>
            <a:ext cx="4936778" cy="385539"/>
          </a:xfrm>
          <a:prstGeom prst="rect">
            <a:avLst/>
          </a:prstGeom>
          <a:noFill/>
          <a:ln/>
        </p:spPr>
        <p:txBody>
          <a:bodyPr wrap="none" lIns="0" tIns="0" rIns="0" bIns="0" rtlCol="0" anchor="t"/>
          <a:lstStyle/>
          <a:p>
            <a:pPr>
              <a:lnSpc>
                <a:spcPts val="3031"/>
              </a:lnSpc>
            </a:pPr>
            <a:r>
              <a:rPr lang="en-GB" sz="2406" dirty="0">
                <a:solidFill>
                  <a:srgbClr val="FFFFFF"/>
                </a:solidFill>
                <a:latin typeface="Libre Franklin" pitchFamily="34" charset="0"/>
                <a:ea typeface="Libre Franklin" pitchFamily="34" charset="-122"/>
                <a:cs typeface="Libre Franklin" pitchFamily="34" charset="-120"/>
              </a:rPr>
              <a:t>Evaluation Form Data </a:t>
            </a:r>
            <a:endParaRPr lang="en-GB" sz="2406" dirty="0"/>
          </a:p>
        </p:txBody>
      </p:sp>
      <p:sp>
        <p:nvSpPr>
          <p:cNvPr id="6" name="Text 3"/>
          <p:cNvSpPr/>
          <p:nvPr/>
        </p:nvSpPr>
        <p:spPr>
          <a:xfrm>
            <a:off x="6003280" y="2344208"/>
            <a:ext cx="1616199" cy="192807"/>
          </a:xfrm>
          <a:prstGeom prst="rect">
            <a:avLst/>
          </a:prstGeom>
          <a:noFill/>
          <a:ln/>
        </p:spPr>
        <p:txBody>
          <a:bodyPr wrap="none" lIns="0" tIns="0" rIns="0" bIns="0" rtlCol="0" anchor="t"/>
          <a:lstStyle/>
          <a:p>
            <a:pPr>
              <a:lnSpc>
                <a:spcPts val="1500"/>
              </a:lnSpc>
            </a:pPr>
            <a:r>
              <a:rPr lang="en-GB" sz="1188" u="sng" dirty="0">
                <a:solidFill>
                  <a:srgbClr val="FFFFFF"/>
                </a:solidFill>
                <a:latin typeface="Libre Franklin" pitchFamily="34" charset="0"/>
                <a:ea typeface="Libre Franklin" pitchFamily="34" charset="-122"/>
                <a:cs typeface="Libre Franklin" pitchFamily="34" charset="-120"/>
              </a:rPr>
              <a:t>What the Data Tells Us</a:t>
            </a:r>
            <a:endParaRPr lang="en-GB" sz="1188" u="sng" dirty="0"/>
          </a:p>
        </p:txBody>
      </p:sp>
      <p:sp>
        <p:nvSpPr>
          <p:cNvPr id="7" name="Text 4"/>
          <p:cNvSpPr/>
          <p:nvPr/>
        </p:nvSpPr>
        <p:spPr>
          <a:xfrm>
            <a:off x="6003280" y="3678165"/>
            <a:ext cx="2635598" cy="590253"/>
          </a:xfrm>
          <a:prstGeom prst="rect">
            <a:avLst/>
          </a:prstGeom>
          <a:noFill/>
          <a:ln/>
        </p:spPr>
        <p:txBody>
          <a:bodyPr wrap="square" lIns="0" tIns="0" rIns="0" bIns="0" rtlCol="0" anchor="t"/>
          <a:lstStyle/>
          <a:p>
            <a:pPr>
              <a:lnSpc>
                <a:spcPts val="1531"/>
              </a:lnSpc>
            </a:pPr>
            <a:r>
              <a:rPr lang="en-GB" sz="1031" b="1" dirty="0">
                <a:solidFill>
                  <a:srgbClr val="F9EEE7"/>
                </a:solidFill>
                <a:latin typeface="Libre Franklin" pitchFamily="34" charset="0"/>
                <a:ea typeface="Libre Franklin" pitchFamily="34" charset="-122"/>
                <a:cs typeface="Libre Franklin" pitchFamily="34" charset="-120"/>
              </a:rPr>
              <a:t>Q3. Installer Handover</a:t>
            </a:r>
            <a:br>
              <a:rPr lang="en-GB" sz="1031" b="1" dirty="0">
                <a:solidFill>
                  <a:srgbClr val="F9EEE7"/>
                </a:solidFill>
                <a:latin typeface="Libre Franklin" pitchFamily="34" charset="0"/>
                <a:ea typeface="Libre Franklin" pitchFamily="34" charset="-122"/>
                <a:cs typeface="Libre Franklin" pitchFamily="34" charset="-120"/>
              </a:rPr>
            </a:br>
            <a:r>
              <a:rPr lang="en-GB" sz="1031" dirty="0">
                <a:solidFill>
                  <a:srgbClr val="F9EEE7"/>
                </a:solidFill>
                <a:latin typeface="Libre Franklin" pitchFamily="34" charset="0"/>
                <a:ea typeface="Libre Franklin" pitchFamily="34" charset="-122"/>
                <a:cs typeface="Libre Franklin" pitchFamily="34" charset="-120"/>
              </a:rPr>
              <a:t> The installer may have given additional detail, but they were not able to retain it.</a:t>
            </a:r>
            <a:endParaRPr lang="en-GB" sz="1031" dirty="0"/>
          </a:p>
        </p:txBody>
      </p:sp>
      <p:sp>
        <p:nvSpPr>
          <p:cNvPr id="8" name="Text 5"/>
          <p:cNvSpPr/>
          <p:nvPr/>
        </p:nvSpPr>
        <p:spPr>
          <a:xfrm>
            <a:off x="6003280" y="4544435"/>
            <a:ext cx="2635598" cy="648858"/>
          </a:xfrm>
          <a:prstGeom prst="rect">
            <a:avLst/>
          </a:prstGeom>
          <a:noFill/>
          <a:ln/>
        </p:spPr>
        <p:txBody>
          <a:bodyPr wrap="square" lIns="0" tIns="0" rIns="0" bIns="0" rtlCol="0" anchor="t"/>
          <a:lstStyle/>
          <a:p>
            <a:pPr>
              <a:lnSpc>
                <a:spcPts val="1531"/>
              </a:lnSpc>
            </a:pPr>
            <a:r>
              <a:rPr lang="en-GB" sz="1031" b="1" dirty="0">
                <a:solidFill>
                  <a:srgbClr val="F9EEE7"/>
                </a:solidFill>
                <a:latin typeface="Libre Franklin" pitchFamily="34" charset="0"/>
                <a:ea typeface="Libre Franklin" pitchFamily="34" charset="-122"/>
                <a:cs typeface="Libre Franklin" pitchFamily="34" charset="-120"/>
              </a:rPr>
              <a:t>Q6. Energy Advice Support</a:t>
            </a:r>
            <a:r>
              <a:rPr lang="en-GB" sz="1031" dirty="0">
                <a:solidFill>
                  <a:srgbClr val="F9EEE7"/>
                </a:solidFill>
                <a:latin typeface="Libre Franklin" pitchFamily="34" charset="0"/>
                <a:ea typeface="Libre Franklin" pitchFamily="34" charset="-122"/>
                <a:cs typeface="Libre Franklin" pitchFamily="34" charset="-120"/>
              </a:rPr>
              <a:t> </a:t>
            </a:r>
            <a:br>
              <a:rPr lang="en-GB" sz="1031" dirty="0">
                <a:solidFill>
                  <a:srgbClr val="F9EEE7"/>
                </a:solidFill>
                <a:latin typeface="Libre Franklin" pitchFamily="34" charset="0"/>
                <a:ea typeface="Libre Franklin" pitchFamily="34" charset="-122"/>
                <a:cs typeface="Libre Franklin" pitchFamily="34" charset="-120"/>
              </a:rPr>
            </a:br>
            <a:r>
              <a:rPr lang="en-GB" sz="1031" dirty="0">
                <a:solidFill>
                  <a:srgbClr val="F9EEE7"/>
                </a:solidFill>
                <a:latin typeface="Libre Franklin" pitchFamily="34" charset="0"/>
                <a:ea typeface="Libre Franklin" pitchFamily="34" charset="-122"/>
                <a:cs typeface="Libre Franklin" pitchFamily="34" charset="-120"/>
              </a:rPr>
              <a:t>Almost 60% requested additional support with their energy post retrofit.</a:t>
            </a:r>
            <a:endParaRPr lang="en-GB" sz="1031" dirty="0"/>
          </a:p>
        </p:txBody>
      </p:sp>
      <p:sp>
        <p:nvSpPr>
          <p:cNvPr id="9" name="Text 6"/>
          <p:cNvSpPr/>
          <p:nvPr/>
        </p:nvSpPr>
        <p:spPr>
          <a:xfrm>
            <a:off x="6003280" y="2813031"/>
            <a:ext cx="2635598" cy="590253"/>
          </a:xfrm>
          <a:prstGeom prst="rect">
            <a:avLst/>
          </a:prstGeom>
          <a:noFill/>
          <a:ln/>
        </p:spPr>
        <p:txBody>
          <a:bodyPr wrap="square" lIns="0" tIns="0" rIns="0" bIns="0" rtlCol="0" anchor="t"/>
          <a:lstStyle/>
          <a:p>
            <a:pPr>
              <a:lnSpc>
                <a:spcPts val="1531"/>
              </a:lnSpc>
            </a:pPr>
            <a:r>
              <a:rPr lang="en-GB" sz="1031" b="1" dirty="0">
                <a:solidFill>
                  <a:srgbClr val="F9EEE7"/>
                </a:solidFill>
                <a:latin typeface="Libre Franklin" pitchFamily="34" charset="0"/>
                <a:ea typeface="Libre Franklin" pitchFamily="34" charset="-122"/>
                <a:cs typeface="Libre Franklin" pitchFamily="34" charset="-120"/>
              </a:rPr>
              <a:t>Q1. Energy Literacy is poor</a:t>
            </a:r>
            <a:br>
              <a:rPr lang="en-GB" sz="1031" b="1" dirty="0">
                <a:solidFill>
                  <a:srgbClr val="F9EEE7"/>
                </a:solidFill>
                <a:latin typeface="Libre Franklin" pitchFamily="34" charset="0"/>
                <a:ea typeface="Libre Franklin" pitchFamily="34" charset="-122"/>
                <a:cs typeface="Libre Franklin" pitchFamily="34" charset="-120"/>
              </a:rPr>
            </a:br>
            <a:r>
              <a:rPr lang="en-GB" sz="1031" dirty="0">
                <a:solidFill>
                  <a:srgbClr val="F9EEE7"/>
                </a:solidFill>
                <a:latin typeface="Libre Franklin" pitchFamily="34" charset="0"/>
                <a:ea typeface="Libre Franklin" pitchFamily="34" charset="-122"/>
                <a:cs typeface="Libre Franklin" pitchFamily="34" charset="-120"/>
              </a:rPr>
              <a:t>A lot of the resident’s were not aware of the impact on their bills.</a:t>
            </a:r>
            <a:endParaRPr lang="en-GB" sz="1031" dirty="0"/>
          </a:p>
        </p:txBody>
      </p:sp>
      <p:sp>
        <p:nvSpPr>
          <p:cNvPr id="10" name="Rectangle 9">
            <a:extLst>
              <a:ext uri="{FF2B5EF4-FFF2-40B4-BE49-F238E27FC236}">
                <a16:creationId xmlns:a16="http://schemas.microsoft.com/office/drawing/2014/main" id="{D4489D6D-1FB4-2846-650F-E6483FB6D681}"/>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1" name="Picture 10">
            <a:extLst>
              <a:ext uri="{FF2B5EF4-FFF2-40B4-BE49-F238E27FC236}">
                <a16:creationId xmlns:a16="http://schemas.microsoft.com/office/drawing/2014/main" id="{A842F745-ACEF-2294-669C-1DE8A8FA9465}"/>
              </a:ext>
            </a:extLst>
          </p:cNvPr>
          <p:cNvPicPr>
            <a:picLocks noChangeAspect="1"/>
          </p:cNvPicPr>
          <p:nvPr/>
        </p:nvPicPr>
        <p:blipFill>
          <a:blip r:embed="rId3">
            <a:alphaModFix amt="70000"/>
            <a:biLevel thresh="25000"/>
          </a:blip>
          <a:stretch>
            <a:fillRect/>
          </a:stretch>
        </p:blipFill>
        <p:spPr>
          <a:xfrm>
            <a:off x="8445010" y="1183931"/>
            <a:ext cx="350826" cy="374381"/>
          </a:xfrm>
          <a:prstGeom prst="rect">
            <a:avLst/>
          </a:prstGeom>
        </p:spPr>
      </p:pic>
      <p:graphicFrame>
        <p:nvGraphicFramePr>
          <p:cNvPr id="14" name="Chart 13">
            <a:extLst>
              <a:ext uri="{FF2B5EF4-FFF2-40B4-BE49-F238E27FC236}">
                <a16:creationId xmlns:a16="http://schemas.microsoft.com/office/drawing/2014/main" id="{7EE6F06E-7885-206E-9FC5-9AADDC9FE571}"/>
              </a:ext>
            </a:extLst>
          </p:cNvPr>
          <p:cNvGraphicFramePr/>
          <p:nvPr/>
        </p:nvGraphicFramePr>
        <p:xfrm>
          <a:off x="327642" y="2150716"/>
          <a:ext cx="5675638" cy="3708414"/>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 3">
            <a:extLst>
              <a:ext uri="{FF2B5EF4-FFF2-40B4-BE49-F238E27FC236}">
                <a16:creationId xmlns:a16="http://schemas.microsoft.com/office/drawing/2014/main" id="{54D2C4A9-2FFD-C66A-53D9-9063CCD36545}"/>
              </a:ext>
            </a:extLst>
          </p:cNvPr>
          <p:cNvSpPr/>
          <p:nvPr/>
        </p:nvSpPr>
        <p:spPr>
          <a:xfrm>
            <a:off x="6003281" y="5469310"/>
            <a:ext cx="1992369" cy="417388"/>
          </a:xfrm>
          <a:prstGeom prst="rect">
            <a:avLst/>
          </a:prstGeom>
          <a:noFill/>
          <a:ln/>
        </p:spPr>
        <p:txBody>
          <a:bodyPr wrap="none" lIns="0" tIns="0" rIns="0" bIns="0" rtlCol="0" anchor="t"/>
          <a:lstStyle/>
          <a:p>
            <a:pPr>
              <a:lnSpc>
                <a:spcPts val="1500"/>
              </a:lnSpc>
            </a:pPr>
            <a:r>
              <a:rPr lang="en-GB" sz="1031" dirty="0">
                <a:solidFill>
                  <a:srgbClr val="FFFFFF"/>
                </a:solidFill>
                <a:latin typeface="Libre Franklin" pitchFamily="34" charset="0"/>
                <a:ea typeface="Libre Franklin" pitchFamily="34" charset="-122"/>
                <a:cs typeface="Libre Franklin" pitchFamily="34" charset="-120"/>
              </a:rPr>
              <a:t>Based on 100 forms completed </a:t>
            </a:r>
            <a:br>
              <a:rPr lang="en-GB" sz="1031" dirty="0">
                <a:solidFill>
                  <a:srgbClr val="FFFFFF"/>
                </a:solidFill>
                <a:latin typeface="Libre Franklin" pitchFamily="34" charset="0"/>
                <a:ea typeface="Libre Franklin" pitchFamily="34" charset="-122"/>
                <a:cs typeface="Libre Franklin" pitchFamily="34" charset="-120"/>
              </a:rPr>
            </a:br>
            <a:r>
              <a:rPr lang="en-GB" sz="1031" dirty="0">
                <a:solidFill>
                  <a:srgbClr val="FFFFFF"/>
                </a:solidFill>
                <a:latin typeface="Libre Franklin" pitchFamily="34" charset="0"/>
                <a:ea typeface="Libre Franklin" pitchFamily="34" charset="-122"/>
                <a:cs typeface="Libre Franklin" pitchFamily="34" charset="-120"/>
              </a:rPr>
              <a:t>between 2025 &amp; 2026</a:t>
            </a:r>
          </a:p>
        </p:txBody>
      </p:sp>
    </p:spTree>
    <p:extLst>
      <p:ext uri="{BB962C8B-B14F-4D97-AF65-F5344CB8AC3E}">
        <p14:creationId xmlns:p14="http://schemas.microsoft.com/office/powerpoint/2010/main" val="39290599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857250"/>
            <a:ext cx="3429000" cy="5143500"/>
          </a:xfrm>
          <a:prstGeom prst="rect">
            <a:avLst/>
          </a:prstGeom>
        </p:spPr>
      </p:pic>
      <p:grpSp>
        <p:nvGrpSpPr>
          <p:cNvPr id="20" name="Group 19">
            <a:extLst>
              <a:ext uri="{FF2B5EF4-FFF2-40B4-BE49-F238E27FC236}">
                <a16:creationId xmlns:a16="http://schemas.microsoft.com/office/drawing/2014/main" id="{1E53A0D0-2A36-FC61-7407-A68710920216}"/>
              </a:ext>
            </a:extLst>
          </p:cNvPr>
          <p:cNvGrpSpPr/>
          <p:nvPr/>
        </p:nvGrpSpPr>
        <p:grpSpPr>
          <a:xfrm>
            <a:off x="3952577" y="1308198"/>
            <a:ext cx="1035398" cy="192881"/>
            <a:chOff x="6324124" y="862846"/>
            <a:chExt cx="1656636" cy="308610"/>
          </a:xfrm>
        </p:grpSpPr>
        <p:sp>
          <p:nvSpPr>
            <p:cNvPr id="3" name="Shape 0"/>
            <p:cNvSpPr/>
            <p:nvPr/>
          </p:nvSpPr>
          <p:spPr>
            <a:xfrm>
              <a:off x="6324124" y="862846"/>
              <a:ext cx="1656636" cy="308610"/>
            </a:xfrm>
            <a:prstGeom prst="roundRect">
              <a:avLst>
                <a:gd name="adj" fmla="val 6981"/>
              </a:avLst>
            </a:prstGeom>
            <a:noFill/>
            <a:ln>
              <a:solidFill>
                <a:schemeClr val="bg1"/>
              </a:solidFill>
            </a:ln>
          </p:spPr>
          <p:txBody>
            <a:bodyPr/>
            <a:lstStyle/>
            <a:p>
              <a:endParaRPr lang="en-GB" sz="1125" dirty="0"/>
            </a:p>
          </p:txBody>
        </p:sp>
        <p:sp>
          <p:nvSpPr>
            <p:cNvPr id="4" name="Text 1"/>
            <p:cNvSpPr/>
            <p:nvPr/>
          </p:nvSpPr>
          <p:spPr>
            <a:xfrm>
              <a:off x="6431756" y="916662"/>
              <a:ext cx="1441371" cy="200978"/>
            </a:xfrm>
            <a:prstGeom prst="rect">
              <a:avLst/>
            </a:prstGeom>
            <a:noFill/>
            <a:ln/>
          </p:spPr>
          <p:txBody>
            <a:bodyPr wrap="none" lIns="0" tIns="0" rIns="0" bIns="0" rtlCol="0" anchor="t"/>
            <a:lstStyle/>
            <a:p>
              <a:pPr>
                <a:lnSpc>
                  <a:spcPts val="969"/>
                </a:lnSpc>
              </a:pPr>
              <a:r>
                <a:rPr lang="en-GB" sz="688" dirty="0">
                  <a:solidFill>
                    <a:srgbClr val="F9EEE7"/>
                  </a:solidFill>
                  <a:latin typeface="Libre Franklin" pitchFamily="34" charset="0"/>
                  <a:ea typeface="Libre Franklin" pitchFamily="34" charset="-122"/>
                  <a:cs typeface="Libre Franklin" pitchFamily="34" charset="-120"/>
                </a:rPr>
                <a:t>RESIDENT SUPPORT</a:t>
              </a:r>
              <a:endParaRPr lang="en-GB" sz="688" dirty="0"/>
            </a:p>
          </p:txBody>
        </p:sp>
      </p:grpSp>
      <p:sp>
        <p:nvSpPr>
          <p:cNvPr id="5" name="Text 2"/>
          <p:cNvSpPr/>
          <p:nvPr/>
        </p:nvSpPr>
        <p:spPr>
          <a:xfrm>
            <a:off x="3952578" y="1623045"/>
            <a:ext cx="2913459" cy="330026"/>
          </a:xfrm>
          <a:prstGeom prst="rect">
            <a:avLst/>
          </a:prstGeom>
          <a:noFill/>
          <a:ln/>
        </p:spPr>
        <p:txBody>
          <a:bodyPr wrap="none" lIns="0" tIns="0" rIns="0" bIns="0" rtlCol="0" anchor="t"/>
          <a:lstStyle/>
          <a:p>
            <a:pPr>
              <a:lnSpc>
                <a:spcPts val="2594"/>
              </a:lnSpc>
            </a:pPr>
            <a:r>
              <a:rPr lang="en-GB" sz="2063" dirty="0">
                <a:solidFill>
                  <a:srgbClr val="FFFFFF"/>
                </a:solidFill>
                <a:latin typeface="Libre Franklin" pitchFamily="34" charset="0"/>
                <a:ea typeface="Libre Franklin" pitchFamily="34" charset="-122"/>
                <a:cs typeface="Libre Franklin" pitchFamily="34" charset="-120"/>
              </a:rPr>
              <a:t>The Energy Advice Visit</a:t>
            </a:r>
            <a:endParaRPr lang="en-GB" sz="2063" dirty="0"/>
          </a:p>
        </p:txBody>
      </p:sp>
      <p:sp>
        <p:nvSpPr>
          <p:cNvPr id="6" name="Shape 3"/>
          <p:cNvSpPr/>
          <p:nvPr/>
        </p:nvSpPr>
        <p:spPr>
          <a:xfrm>
            <a:off x="3952578" y="2079277"/>
            <a:ext cx="4667846" cy="782464"/>
          </a:xfrm>
          <a:prstGeom prst="roundRect">
            <a:avLst>
              <a:gd name="adj" fmla="val 2151"/>
            </a:avLst>
          </a:prstGeom>
          <a:solidFill>
            <a:srgbClr val="092E6E"/>
          </a:solidFill>
          <a:ln w="22860">
            <a:solidFill>
              <a:srgbClr val="4166A6"/>
            </a:solidFill>
            <a:prstDash val="solid"/>
          </a:ln>
        </p:spPr>
        <p:txBody>
          <a:bodyPr/>
          <a:lstStyle/>
          <a:p>
            <a:endParaRPr lang="en-GB" sz="1125" dirty="0"/>
          </a:p>
        </p:txBody>
      </p:sp>
      <p:sp>
        <p:nvSpPr>
          <p:cNvPr id="7" name="Text 4"/>
          <p:cNvSpPr/>
          <p:nvPr/>
        </p:nvSpPr>
        <p:spPr>
          <a:xfrm>
            <a:off x="4079007" y="2205708"/>
            <a:ext cx="1320106" cy="164976"/>
          </a:xfrm>
          <a:prstGeom prst="rect">
            <a:avLst/>
          </a:prstGeom>
          <a:noFill/>
          <a:ln/>
        </p:spPr>
        <p:txBody>
          <a:bodyPr wrap="none" lIns="0" tIns="0" rIns="0" bIns="0" rtlCol="0" anchor="t"/>
          <a:lstStyle/>
          <a:p>
            <a:pPr>
              <a:lnSpc>
                <a:spcPts val="1281"/>
              </a:lnSpc>
            </a:pPr>
            <a:r>
              <a:rPr lang="en-GB" sz="1031" b="1" dirty="0">
                <a:solidFill>
                  <a:srgbClr val="F9EEE7"/>
                </a:solidFill>
                <a:latin typeface="Libre Franklin" pitchFamily="34" charset="0"/>
                <a:ea typeface="Libre Franklin" pitchFamily="34" charset="-122"/>
                <a:cs typeface="Libre Franklin" pitchFamily="34" charset="-120"/>
              </a:rPr>
              <a:t>Energy Review</a:t>
            </a:r>
            <a:endParaRPr lang="en-GB" sz="1031" b="1" dirty="0"/>
          </a:p>
        </p:txBody>
      </p:sp>
      <p:sp>
        <p:nvSpPr>
          <p:cNvPr id="8" name="Text 5"/>
          <p:cNvSpPr/>
          <p:nvPr/>
        </p:nvSpPr>
        <p:spPr>
          <a:xfrm>
            <a:off x="4079007" y="2421136"/>
            <a:ext cx="4414986" cy="314176"/>
          </a:xfrm>
          <a:prstGeom prst="rect">
            <a:avLst/>
          </a:prstGeom>
          <a:noFill/>
          <a:ln/>
        </p:spPr>
        <p:txBody>
          <a:bodyPr wrap="square" lIns="0" tIns="0" rIns="0" bIns="0" rtlCol="0" anchor="t"/>
          <a:lstStyle/>
          <a:p>
            <a:pPr>
              <a:lnSpc>
                <a:spcPts val="1219"/>
              </a:lnSpc>
            </a:pPr>
            <a:r>
              <a:rPr lang="en-GB" sz="1000" dirty="0">
                <a:solidFill>
                  <a:srgbClr val="F9EEE7"/>
                </a:solidFill>
                <a:latin typeface="Libre Franklin" pitchFamily="34" charset="0"/>
                <a:ea typeface="Libre Franklin" pitchFamily="34" charset="-122"/>
                <a:cs typeface="Libre Franklin" pitchFamily="34" charset="-120"/>
              </a:rPr>
              <a:t>Review consumption patterns, how much energy is used and when, are time of use tariffs aligned.</a:t>
            </a:r>
            <a:endParaRPr lang="en-GB" sz="1000" dirty="0"/>
          </a:p>
        </p:txBody>
      </p:sp>
      <p:sp>
        <p:nvSpPr>
          <p:cNvPr id="9" name="Shape 6"/>
          <p:cNvSpPr/>
          <p:nvPr/>
        </p:nvSpPr>
        <p:spPr>
          <a:xfrm>
            <a:off x="3952578" y="2945829"/>
            <a:ext cx="4667846" cy="782464"/>
          </a:xfrm>
          <a:prstGeom prst="roundRect">
            <a:avLst>
              <a:gd name="adj" fmla="val 2151"/>
            </a:avLst>
          </a:prstGeom>
          <a:solidFill>
            <a:srgbClr val="092E6E"/>
          </a:solidFill>
          <a:ln w="22860">
            <a:solidFill>
              <a:srgbClr val="4166A6"/>
            </a:solidFill>
            <a:prstDash val="solid"/>
          </a:ln>
        </p:spPr>
        <p:txBody>
          <a:bodyPr/>
          <a:lstStyle/>
          <a:p>
            <a:endParaRPr lang="en-GB" sz="1125" dirty="0"/>
          </a:p>
        </p:txBody>
      </p:sp>
      <p:sp>
        <p:nvSpPr>
          <p:cNvPr id="10" name="Text 7"/>
          <p:cNvSpPr/>
          <p:nvPr/>
        </p:nvSpPr>
        <p:spPr>
          <a:xfrm>
            <a:off x="4079007" y="3072259"/>
            <a:ext cx="1320106" cy="164976"/>
          </a:xfrm>
          <a:prstGeom prst="rect">
            <a:avLst/>
          </a:prstGeom>
          <a:noFill/>
          <a:ln/>
        </p:spPr>
        <p:txBody>
          <a:bodyPr wrap="none" lIns="0" tIns="0" rIns="0" bIns="0" rtlCol="0" anchor="t"/>
          <a:lstStyle/>
          <a:p>
            <a:pPr>
              <a:lnSpc>
                <a:spcPts val="1281"/>
              </a:lnSpc>
            </a:pPr>
            <a:r>
              <a:rPr lang="en-GB" sz="1031" b="1" dirty="0">
                <a:solidFill>
                  <a:srgbClr val="F9EEE7"/>
                </a:solidFill>
                <a:latin typeface="Libre Franklin" pitchFamily="34" charset="0"/>
                <a:ea typeface="Libre Franklin" pitchFamily="34" charset="-122"/>
                <a:cs typeface="Libre Franklin" pitchFamily="34" charset="-120"/>
              </a:rPr>
              <a:t>Tariff Review</a:t>
            </a:r>
            <a:endParaRPr lang="en-GB" sz="1031" b="1" dirty="0"/>
          </a:p>
        </p:txBody>
      </p:sp>
      <p:sp>
        <p:nvSpPr>
          <p:cNvPr id="11" name="Text 8"/>
          <p:cNvSpPr/>
          <p:nvPr/>
        </p:nvSpPr>
        <p:spPr>
          <a:xfrm>
            <a:off x="4079007" y="3287688"/>
            <a:ext cx="4414986" cy="314176"/>
          </a:xfrm>
          <a:prstGeom prst="rect">
            <a:avLst/>
          </a:prstGeom>
          <a:noFill/>
          <a:ln/>
        </p:spPr>
        <p:txBody>
          <a:bodyPr wrap="square" lIns="0" tIns="0" rIns="0" bIns="0" rtlCol="0" anchor="t"/>
          <a:lstStyle/>
          <a:p>
            <a:pPr>
              <a:lnSpc>
                <a:spcPts val="1219"/>
              </a:lnSpc>
            </a:pPr>
            <a:r>
              <a:rPr lang="en-GB" sz="1000" dirty="0">
                <a:solidFill>
                  <a:srgbClr val="F9EEE7"/>
                </a:solidFill>
                <a:latin typeface="Libre Franklin" pitchFamily="34" charset="0"/>
                <a:ea typeface="Libre Franklin" pitchFamily="34" charset="-122"/>
                <a:cs typeface="Libre Franklin" pitchFamily="34" charset="-120"/>
              </a:rPr>
              <a:t>Variable, fixed-rate, and time-of-use tariffs: find the most cost-effective option for each household.</a:t>
            </a:r>
            <a:endParaRPr lang="en-GB" sz="1000" dirty="0"/>
          </a:p>
        </p:txBody>
      </p:sp>
      <p:sp>
        <p:nvSpPr>
          <p:cNvPr id="12" name="Shape 9"/>
          <p:cNvSpPr/>
          <p:nvPr/>
        </p:nvSpPr>
        <p:spPr>
          <a:xfrm>
            <a:off x="3952578" y="3812381"/>
            <a:ext cx="4667846" cy="782464"/>
          </a:xfrm>
          <a:prstGeom prst="roundRect">
            <a:avLst>
              <a:gd name="adj" fmla="val 2151"/>
            </a:avLst>
          </a:prstGeom>
          <a:solidFill>
            <a:srgbClr val="092E6E"/>
          </a:solidFill>
          <a:ln w="22860">
            <a:solidFill>
              <a:srgbClr val="4166A6"/>
            </a:solidFill>
            <a:prstDash val="solid"/>
          </a:ln>
        </p:spPr>
        <p:txBody>
          <a:bodyPr/>
          <a:lstStyle/>
          <a:p>
            <a:endParaRPr lang="en-GB" sz="1125" dirty="0"/>
          </a:p>
        </p:txBody>
      </p:sp>
      <p:sp>
        <p:nvSpPr>
          <p:cNvPr id="13" name="Text 10"/>
          <p:cNvSpPr/>
          <p:nvPr/>
        </p:nvSpPr>
        <p:spPr>
          <a:xfrm>
            <a:off x="4079007" y="3938811"/>
            <a:ext cx="1855291" cy="164976"/>
          </a:xfrm>
          <a:prstGeom prst="rect">
            <a:avLst/>
          </a:prstGeom>
          <a:noFill/>
          <a:ln/>
        </p:spPr>
        <p:txBody>
          <a:bodyPr wrap="none" lIns="0" tIns="0" rIns="0" bIns="0" rtlCol="0" anchor="t"/>
          <a:lstStyle/>
          <a:p>
            <a:pPr>
              <a:lnSpc>
                <a:spcPts val="1281"/>
              </a:lnSpc>
            </a:pPr>
            <a:r>
              <a:rPr lang="en-GB" sz="1031" b="1" dirty="0">
                <a:solidFill>
                  <a:srgbClr val="F9EEE7"/>
                </a:solidFill>
                <a:latin typeface="Libre Franklin" pitchFamily="34" charset="0"/>
                <a:ea typeface="Libre Franklin" pitchFamily="34" charset="-122"/>
                <a:cs typeface="Libre Franklin" pitchFamily="34" charset="-120"/>
              </a:rPr>
              <a:t>Smart Export Guarantee (SEG)</a:t>
            </a:r>
            <a:endParaRPr lang="en-GB" sz="1031" b="1" dirty="0"/>
          </a:p>
        </p:txBody>
      </p:sp>
      <p:sp>
        <p:nvSpPr>
          <p:cNvPr id="14" name="Text 11"/>
          <p:cNvSpPr/>
          <p:nvPr/>
        </p:nvSpPr>
        <p:spPr>
          <a:xfrm>
            <a:off x="4079007" y="4154240"/>
            <a:ext cx="4414986" cy="314176"/>
          </a:xfrm>
          <a:prstGeom prst="rect">
            <a:avLst/>
          </a:prstGeom>
          <a:noFill/>
          <a:ln/>
        </p:spPr>
        <p:txBody>
          <a:bodyPr wrap="square" lIns="0" tIns="0" rIns="0" bIns="0" rtlCol="0" anchor="t"/>
          <a:lstStyle/>
          <a:p>
            <a:pPr>
              <a:lnSpc>
                <a:spcPts val="1219"/>
              </a:lnSpc>
            </a:pPr>
            <a:r>
              <a:rPr lang="en-GB" sz="1000" dirty="0">
                <a:solidFill>
                  <a:srgbClr val="F9EEE7"/>
                </a:solidFill>
                <a:latin typeface="Libre Franklin" pitchFamily="34" charset="0"/>
                <a:ea typeface="Libre Franklin" pitchFamily="34" charset="-122"/>
                <a:cs typeface="Libre Franklin" pitchFamily="34" charset="-120"/>
              </a:rPr>
              <a:t>Support residents through SEG applications — tracking progress from submission to confirmed export rate.</a:t>
            </a:r>
            <a:endParaRPr lang="en-GB" sz="1000" dirty="0"/>
          </a:p>
        </p:txBody>
      </p:sp>
      <p:sp>
        <p:nvSpPr>
          <p:cNvPr id="15" name="Shape 12"/>
          <p:cNvSpPr/>
          <p:nvPr/>
        </p:nvSpPr>
        <p:spPr>
          <a:xfrm>
            <a:off x="3952578" y="4678933"/>
            <a:ext cx="4667846" cy="782464"/>
          </a:xfrm>
          <a:prstGeom prst="roundRect">
            <a:avLst>
              <a:gd name="adj" fmla="val 2151"/>
            </a:avLst>
          </a:prstGeom>
          <a:solidFill>
            <a:srgbClr val="092E6E"/>
          </a:solidFill>
          <a:ln w="22860">
            <a:solidFill>
              <a:srgbClr val="4166A6"/>
            </a:solidFill>
            <a:prstDash val="solid"/>
          </a:ln>
        </p:spPr>
        <p:txBody>
          <a:bodyPr/>
          <a:lstStyle/>
          <a:p>
            <a:endParaRPr lang="en-GB" sz="1125" dirty="0"/>
          </a:p>
        </p:txBody>
      </p:sp>
      <p:sp>
        <p:nvSpPr>
          <p:cNvPr id="16" name="Text 13"/>
          <p:cNvSpPr/>
          <p:nvPr/>
        </p:nvSpPr>
        <p:spPr>
          <a:xfrm>
            <a:off x="4079007" y="4805363"/>
            <a:ext cx="1750814" cy="164976"/>
          </a:xfrm>
          <a:prstGeom prst="rect">
            <a:avLst/>
          </a:prstGeom>
          <a:noFill/>
          <a:ln/>
        </p:spPr>
        <p:txBody>
          <a:bodyPr wrap="none" lIns="0" tIns="0" rIns="0" bIns="0" rtlCol="0" anchor="t"/>
          <a:lstStyle/>
          <a:p>
            <a:pPr>
              <a:lnSpc>
                <a:spcPts val="1281"/>
              </a:lnSpc>
            </a:pPr>
            <a:r>
              <a:rPr lang="en-GB" sz="1031" b="1" dirty="0">
                <a:solidFill>
                  <a:srgbClr val="F9EEE7"/>
                </a:solidFill>
                <a:latin typeface="Libre Franklin" pitchFamily="34" charset="0"/>
                <a:ea typeface="Libre Franklin" pitchFamily="34" charset="-122"/>
                <a:cs typeface="Libre Franklin" pitchFamily="34" charset="-120"/>
              </a:rPr>
              <a:t>Debt &amp; Vulnerability Support</a:t>
            </a:r>
            <a:endParaRPr lang="en-GB" sz="1031" b="1" dirty="0"/>
          </a:p>
        </p:txBody>
      </p:sp>
      <p:sp>
        <p:nvSpPr>
          <p:cNvPr id="17" name="Text 14"/>
          <p:cNvSpPr/>
          <p:nvPr/>
        </p:nvSpPr>
        <p:spPr>
          <a:xfrm>
            <a:off x="4079007" y="5020791"/>
            <a:ext cx="4414986" cy="314176"/>
          </a:xfrm>
          <a:prstGeom prst="rect">
            <a:avLst/>
          </a:prstGeom>
          <a:noFill/>
          <a:ln/>
        </p:spPr>
        <p:txBody>
          <a:bodyPr wrap="square" lIns="0" tIns="0" rIns="0" bIns="0" rtlCol="0" anchor="t"/>
          <a:lstStyle/>
          <a:p>
            <a:pPr>
              <a:lnSpc>
                <a:spcPts val="1219"/>
              </a:lnSpc>
            </a:pPr>
            <a:r>
              <a:rPr lang="en-GB" sz="1000" dirty="0">
                <a:solidFill>
                  <a:srgbClr val="F9EEE7"/>
                </a:solidFill>
                <a:latin typeface="Libre Franklin" pitchFamily="34" charset="0"/>
                <a:ea typeface="Libre Franklin" pitchFamily="34" charset="-122"/>
                <a:cs typeface="Libre Franklin" pitchFamily="34" charset="-120"/>
              </a:rPr>
              <a:t>Confirm residents are on Priority Services Register (PSR). If in debt refer to local partners, and/or the Fire Service where additional help is needed.</a:t>
            </a:r>
            <a:endParaRPr lang="en-GB" sz="1000" dirty="0"/>
          </a:p>
        </p:txBody>
      </p:sp>
      <p:sp>
        <p:nvSpPr>
          <p:cNvPr id="18" name="Rectangle 17">
            <a:extLst>
              <a:ext uri="{FF2B5EF4-FFF2-40B4-BE49-F238E27FC236}">
                <a16:creationId xmlns:a16="http://schemas.microsoft.com/office/drawing/2014/main" id="{793B02D3-7586-2173-E8E2-8D4C0329E55E}"/>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9" name="Picture 18">
            <a:extLst>
              <a:ext uri="{FF2B5EF4-FFF2-40B4-BE49-F238E27FC236}">
                <a16:creationId xmlns:a16="http://schemas.microsoft.com/office/drawing/2014/main" id="{BD732B45-B101-B5A4-DF6A-BFEEC4B65F57}"/>
              </a:ext>
            </a:extLst>
          </p:cNvPr>
          <p:cNvPicPr>
            <a:picLocks noChangeAspect="1"/>
          </p:cNvPicPr>
          <p:nvPr/>
        </p:nvPicPr>
        <p:blipFill>
          <a:blip r:embed="rId4">
            <a:alphaModFix amt="70000"/>
            <a:biLevel thresh="25000"/>
          </a:blip>
          <a:stretch>
            <a:fillRect/>
          </a:stretch>
        </p:blipFill>
        <p:spPr>
          <a:xfrm>
            <a:off x="8445010" y="1183931"/>
            <a:ext cx="350826" cy="374381"/>
          </a:xfrm>
          <a:prstGeom prst="rect">
            <a:avLst/>
          </a:prstGeom>
        </p:spPr>
      </p:pic>
    </p:spTree>
    <p:extLst>
      <p:ext uri="{BB962C8B-B14F-4D97-AF65-F5344CB8AC3E}">
        <p14:creationId xmlns:p14="http://schemas.microsoft.com/office/powerpoint/2010/main" val="31524480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64F8843-75B7-7803-587D-5EA620E175E8}"/>
              </a:ext>
            </a:extLst>
          </p:cNvPr>
          <p:cNvGrpSpPr/>
          <p:nvPr/>
        </p:nvGrpSpPr>
        <p:grpSpPr>
          <a:xfrm>
            <a:off x="523578" y="1321781"/>
            <a:ext cx="791617" cy="236264"/>
            <a:chOff x="837724" y="949523"/>
            <a:chExt cx="1266587" cy="378023"/>
          </a:xfrm>
        </p:grpSpPr>
        <p:sp>
          <p:nvSpPr>
            <p:cNvPr id="2" name="Shape 0"/>
            <p:cNvSpPr/>
            <p:nvPr/>
          </p:nvSpPr>
          <p:spPr>
            <a:xfrm>
              <a:off x="837724" y="949523"/>
              <a:ext cx="1266587" cy="378023"/>
            </a:xfrm>
            <a:prstGeom prst="roundRect">
              <a:avLst>
                <a:gd name="adj" fmla="val 6459"/>
              </a:avLst>
            </a:prstGeom>
            <a:noFill/>
            <a:ln w="7620">
              <a:solidFill>
                <a:schemeClr val="bg1"/>
              </a:solidFill>
              <a:prstDash val="solid"/>
            </a:ln>
          </p:spPr>
          <p:txBody>
            <a:bodyPr/>
            <a:lstStyle/>
            <a:p>
              <a:endParaRPr lang="en-GB" sz="1125" dirty="0">
                <a:solidFill>
                  <a:schemeClr val="bg1"/>
                </a:solidFill>
              </a:endParaRPr>
            </a:p>
          </p:txBody>
        </p:sp>
        <p:sp>
          <p:nvSpPr>
            <p:cNvPr id="3" name="Text 1"/>
            <p:cNvSpPr/>
            <p:nvPr/>
          </p:nvSpPr>
          <p:spPr>
            <a:xfrm>
              <a:off x="967383" y="1018103"/>
              <a:ext cx="1007269" cy="240863"/>
            </a:xfrm>
            <a:prstGeom prst="rect">
              <a:avLst/>
            </a:prstGeom>
            <a:noFill/>
            <a:ln/>
          </p:spPr>
          <p:txBody>
            <a:bodyPr wrap="none" lIns="0" tIns="0" rIns="0" bIns="0" rtlCol="0" anchor="t"/>
            <a:lstStyle/>
            <a:p>
              <a:pPr>
                <a:lnSpc>
                  <a:spcPts val="1156"/>
                </a:lnSpc>
              </a:pPr>
              <a:r>
                <a:rPr lang="en-GB" sz="781" dirty="0">
                  <a:solidFill>
                    <a:schemeClr val="bg1"/>
                  </a:solidFill>
                  <a:latin typeface="Libre Franklin" pitchFamily="34" charset="0"/>
                  <a:ea typeface="Libre Franklin" pitchFamily="34" charset="-122"/>
                  <a:cs typeface="Libre Franklin" pitchFamily="34" charset="-120"/>
                </a:rPr>
                <a:t>CASE STUDY</a:t>
              </a:r>
              <a:endParaRPr lang="en-GB" sz="781" dirty="0">
                <a:solidFill>
                  <a:schemeClr val="bg1"/>
                </a:solidFill>
              </a:endParaRPr>
            </a:p>
          </p:txBody>
        </p:sp>
      </p:grpSp>
      <p:sp>
        <p:nvSpPr>
          <p:cNvPr id="4" name="Text 2"/>
          <p:cNvSpPr/>
          <p:nvPr/>
        </p:nvSpPr>
        <p:spPr>
          <a:xfrm>
            <a:off x="523578" y="1730201"/>
            <a:ext cx="5755556" cy="374005"/>
          </a:xfrm>
          <a:prstGeom prst="rect">
            <a:avLst/>
          </a:prstGeom>
          <a:noFill/>
          <a:ln/>
        </p:spPr>
        <p:txBody>
          <a:bodyPr wrap="none" lIns="0" tIns="0" rIns="0" bIns="0" rtlCol="0" anchor="t"/>
          <a:lstStyle/>
          <a:p>
            <a:pPr>
              <a:lnSpc>
                <a:spcPts val="2938"/>
              </a:lnSpc>
            </a:pPr>
            <a:r>
              <a:rPr lang="en-GB" sz="2344" dirty="0">
                <a:solidFill>
                  <a:srgbClr val="FFFFFF"/>
                </a:solidFill>
                <a:latin typeface="Libre Franklin" pitchFamily="34" charset="0"/>
                <a:ea typeface="Libre Franklin" pitchFamily="34" charset="-122"/>
                <a:cs typeface="Libre Franklin" pitchFamily="34" charset="-120"/>
              </a:rPr>
              <a:t> Mr &amp; Mrs Smith (Aged 80+)</a:t>
            </a:r>
            <a:endParaRPr lang="en-GB" sz="2344" dirty="0"/>
          </a:p>
        </p:txBody>
      </p:sp>
      <p:sp>
        <p:nvSpPr>
          <p:cNvPr id="5" name="Text 3"/>
          <p:cNvSpPr/>
          <p:nvPr/>
        </p:nvSpPr>
        <p:spPr>
          <a:xfrm>
            <a:off x="604615" y="2219198"/>
            <a:ext cx="1962894" cy="187003"/>
          </a:xfrm>
          <a:prstGeom prst="rect">
            <a:avLst/>
          </a:prstGeom>
          <a:noFill/>
          <a:ln/>
        </p:spPr>
        <p:txBody>
          <a:bodyPr wrap="none" lIns="0" tIns="0" rIns="0" bIns="0" rtlCol="0" anchor="t"/>
          <a:lstStyle/>
          <a:p>
            <a:pPr>
              <a:lnSpc>
                <a:spcPts val="1469"/>
              </a:lnSpc>
            </a:pPr>
            <a:r>
              <a:rPr lang="en-GB" sz="1125" dirty="0">
                <a:solidFill>
                  <a:srgbClr val="FFFFFF"/>
                </a:solidFill>
                <a:latin typeface="Libre Franklin" pitchFamily="34" charset="0"/>
                <a:ea typeface="Libre Franklin" pitchFamily="34" charset="-122"/>
                <a:cs typeface="Libre Franklin" pitchFamily="34" charset="-120"/>
              </a:rPr>
              <a:t>Post Retrofit Issues Raised</a:t>
            </a:r>
            <a:endParaRPr lang="en-GB" sz="1125" dirty="0"/>
          </a:p>
        </p:txBody>
      </p:sp>
      <p:sp>
        <p:nvSpPr>
          <p:cNvPr id="6" name="Text 4"/>
          <p:cNvSpPr/>
          <p:nvPr/>
        </p:nvSpPr>
        <p:spPr>
          <a:xfrm>
            <a:off x="625186" y="2524576"/>
            <a:ext cx="3534714" cy="1242566"/>
          </a:xfrm>
          <a:prstGeom prst="rect">
            <a:avLst/>
          </a:prstGeom>
          <a:noFill/>
          <a:ln/>
        </p:spPr>
        <p:txBody>
          <a:bodyPr wrap="square" lIns="0" tIns="0" rIns="0" bIns="0" rtlCol="0" anchor="t"/>
          <a:lstStyle/>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Oil boiler removed; storage heaters installed</a:t>
            </a:r>
            <a:endParaRPr lang="en-GB" sz="1000" dirty="0"/>
          </a:p>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Smart meter adapted — £230 Meter Upgrade Charge</a:t>
            </a:r>
            <a:endParaRPr lang="en-GB" sz="1000" dirty="0"/>
          </a:p>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Storage Heater Heating Times</a:t>
            </a:r>
          </a:p>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High-heat hot water tank installed</a:t>
            </a:r>
          </a:p>
          <a:p>
            <a:pPr>
              <a:lnSpc>
                <a:spcPts val="1469"/>
              </a:lnSpc>
              <a:buSzPct val="100000"/>
            </a:pPr>
            <a:endParaRPr lang="en-GB" sz="1000" dirty="0"/>
          </a:p>
        </p:txBody>
      </p:sp>
      <p:sp>
        <p:nvSpPr>
          <p:cNvPr id="7" name="Text 5"/>
          <p:cNvSpPr/>
          <p:nvPr/>
        </p:nvSpPr>
        <p:spPr>
          <a:xfrm>
            <a:off x="4851567" y="2219199"/>
            <a:ext cx="1962894" cy="187003"/>
          </a:xfrm>
          <a:prstGeom prst="rect">
            <a:avLst/>
          </a:prstGeom>
          <a:noFill/>
          <a:ln/>
        </p:spPr>
        <p:txBody>
          <a:bodyPr wrap="none" lIns="0" tIns="0" rIns="0" bIns="0" rtlCol="0" anchor="t"/>
          <a:lstStyle/>
          <a:p>
            <a:pPr>
              <a:lnSpc>
                <a:spcPts val="1469"/>
              </a:lnSpc>
            </a:pPr>
            <a:r>
              <a:rPr lang="en-GB" sz="1125" dirty="0">
                <a:solidFill>
                  <a:srgbClr val="FFFFFF"/>
                </a:solidFill>
                <a:latin typeface="Libre Franklin" pitchFamily="34" charset="0"/>
                <a:ea typeface="Libre Franklin" pitchFamily="34" charset="-122"/>
                <a:cs typeface="Libre Franklin" pitchFamily="34" charset="-120"/>
              </a:rPr>
              <a:t>Energy Advice Interventions</a:t>
            </a:r>
            <a:endParaRPr lang="en-GB" sz="1125" dirty="0"/>
          </a:p>
        </p:txBody>
      </p:sp>
      <p:sp>
        <p:nvSpPr>
          <p:cNvPr id="8" name="Text 6"/>
          <p:cNvSpPr/>
          <p:nvPr/>
        </p:nvSpPr>
        <p:spPr>
          <a:xfrm>
            <a:off x="4851567" y="2521195"/>
            <a:ext cx="3438394" cy="1242566"/>
          </a:xfrm>
          <a:prstGeom prst="rect">
            <a:avLst/>
          </a:prstGeom>
          <a:noFill/>
          <a:ln/>
        </p:spPr>
        <p:txBody>
          <a:bodyPr wrap="square" lIns="0" tIns="0" rIns="0" bIns="0" rtlCol="0" anchor="t"/>
          <a:lstStyle/>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Complaint Lodged over adaptation fee</a:t>
            </a:r>
          </a:p>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New tariff applied</a:t>
            </a:r>
            <a:endParaRPr lang="en-GB" sz="1000" dirty="0"/>
          </a:p>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Storage Heaters Programmed to match tariff</a:t>
            </a:r>
            <a:endParaRPr lang="en-GB" sz="1000" dirty="0"/>
          </a:p>
          <a:p>
            <a:pPr marL="214313" indent="-214313">
              <a:lnSpc>
                <a:spcPts val="1469"/>
              </a:lnSpc>
              <a:buSzPct val="100000"/>
              <a:buChar char="•"/>
            </a:pPr>
            <a:r>
              <a:rPr lang="en-GB" sz="1000" dirty="0">
                <a:solidFill>
                  <a:srgbClr val="F9EEE7"/>
                </a:solidFill>
                <a:latin typeface="Libre Franklin" pitchFamily="34" charset="0"/>
                <a:ea typeface="Libre Franklin" pitchFamily="34" charset="-122"/>
                <a:cs typeface="Libre Franklin" pitchFamily="34" charset="-120"/>
              </a:rPr>
              <a:t>SH Open window detection settings activated</a:t>
            </a:r>
          </a:p>
          <a:p>
            <a:pPr marL="214313" indent="-214313">
              <a:lnSpc>
                <a:spcPts val="1469"/>
              </a:lnSpc>
              <a:buSzPct val="100000"/>
              <a:buFontTx/>
              <a:buChar char="•"/>
            </a:pPr>
            <a:r>
              <a:rPr lang="en-GB" sz="1000" dirty="0">
                <a:solidFill>
                  <a:srgbClr val="F9EEE7"/>
                </a:solidFill>
                <a:latin typeface="Libre Franklin" pitchFamily="34" charset="0"/>
                <a:ea typeface="Libre Franklin" pitchFamily="34" charset="-122"/>
                <a:cs typeface="Libre Franklin" pitchFamily="34" charset="-120"/>
              </a:rPr>
              <a:t>SH Setback temperature for comfort and cost</a:t>
            </a:r>
            <a:endParaRPr lang="en-GB" sz="1000" dirty="0">
              <a:solidFill>
                <a:srgbClr val="F9EEE7"/>
              </a:solidFill>
              <a:latin typeface="Libre Franklin" pitchFamily="34" charset="0"/>
            </a:endParaRPr>
          </a:p>
          <a:p>
            <a:pPr marL="214313" indent="-214313">
              <a:lnSpc>
                <a:spcPts val="1469"/>
              </a:lnSpc>
              <a:buSzPct val="100000"/>
              <a:buChar char="•"/>
            </a:pPr>
            <a:r>
              <a:rPr lang="en-GB" sz="1000" dirty="0">
                <a:solidFill>
                  <a:srgbClr val="F9EEE7"/>
                </a:solidFill>
                <a:latin typeface="Libre Franklin" pitchFamily="34" charset="0"/>
              </a:rPr>
              <a:t>Hot Water Tank Programmed</a:t>
            </a:r>
            <a:endParaRPr lang="en-GB" sz="1000" dirty="0"/>
          </a:p>
          <a:p>
            <a:pPr>
              <a:lnSpc>
                <a:spcPts val="1469"/>
              </a:lnSpc>
              <a:buSzPct val="100000"/>
            </a:pPr>
            <a:endParaRPr lang="en-GB" sz="1000" dirty="0"/>
          </a:p>
        </p:txBody>
      </p:sp>
      <p:sp>
        <p:nvSpPr>
          <p:cNvPr id="10" name="Rectangle 9">
            <a:extLst>
              <a:ext uri="{FF2B5EF4-FFF2-40B4-BE49-F238E27FC236}">
                <a16:creationId xmlns:a16="http://schemas.microsoft.com/office/drawing/2014/main" id="{29C74B04-01E6-7427-7B98-9949CFD2E45B}"/>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1" name="Picture 10">
            <a:extLst>
              <a:ext uri="{FF2B5EF4-FFF2-40B4-BE49-F238E27FC236}">
                <a16:creationId xmlns:a16="http://schemas.microsoft.com/office/drawing/2014/main" id="{52D3A68A-3DF6-F9F5-BB5A-64472A1DB32D}"/>
              </a:ext>
            </a:extLst>
          </p:cNvPr>
          <p:cNvPicPr>
            <a:picLocks noChangeAspect="1"/>
          </p:cNvPicPr>
          <p:nvPr/>
        </p:nvPicPr>
        <p:blipFill>
          <a:blip r:embed="rId3">
            <a:alphaModFix amt="70000"/>
            <a:biLevel thresh="25000"/>
          </a:blip>
          <a:stretch>
            <a:fillRect/>
          </a:stretch>
        </p:blipFill>
        <p:spPr>
          <a:xfrm>
            <a:off x="8445010" y="1183931"/>
            <a:ext cx="350826" cy="374381"/>
          </a:xfrm>
          <a:prstGeom prst="rect">
            <a:avLst/>
          </a:prstGeom>
        </p:spPr>
      </p:pic>
      <p:pic>
        <p:nvPicPr>
          <p:cNvPr id="13" name="Picture 12">
            <a:extLst>
              <a:ext uri="{FF2B5EF4-FFF2-40B4-BE49-F238E27FC236}">
                <a16:creationId xmlns:a16="http://schemas.microsoft.com/office/drawing/2014/main" id="{823E604E-B367-F0B5-F5DC-2494B0C76A0B}"/>
              </a:ext>
            </a:extLst>
          </p:cNvPr>
          <p:cNvPicPr>
            <a:picLocks noChangeAspect="1"/>
          </p:cNvPicPr>
          <p:nvPr/>
        </p:nvPicPr>
        <p:blipFill>
          <a:blip r:embed="rId4"/>
          <a:srcRect l="22944" t="24333" r="35545"/>
          <a:stretch>
            <a:fillRect/>
          </a:stretch>
        </p:blipFill>
        <p:spPr>
          <a:xfrm rot="5400000">
            <a:off x="1193997" y="3583423"/>
            <a:ext cx="1789762" cy="2446811"/>
          </a:xfrm>
          <a:prstGeom prst="rect">
            <a:avLst/>
          </a:prstGeom>
        </p:spPr>
      </p:pic>
      <p:pic>
        <p:nvPicPr>
          <p:cNvPr id="14" name="Picture 13">
            <a:extLst>
              <a:ext uri="{FF2B5EF4-FFF2-40B4-BE49-F238E27FC236}">
                <a16:creationId xmlns:a16="http://schemas.microsoft.com/office/drawing/2014/main" id="{657E2650-A6F6-25F4-661F-D66C5E3BB1C3}"/>
              </a:ext>
            </a:extLst>
          </p:cNvPr>
          <p:cNvPicPr>
            <a:picLocks noChangeAspect="1"/>
          </p:cNvPicPr>
          <p:nvPr/>
        </p:nvPicPr>
        <p:blipFill>
          <a:blip r:embed="rId5"/>
          <a:srcRect l="30111" t="29879" r="30222" b="13992"/>
          <a:stretch>
            <a:fillRect/>
          </a:stretch>
        </p:blipFill>
        <p:spPr>
          <a:xfrm>
            <a:off x="5510082" y="3865170"/>
            <a:ext cx="1774628" cy="1883318"/>
          </a:xfrm>
          <a:prstGeom prst="rect">
            <a:avLst/>
          </a:prstGeom>
        </p:spPr>
      </p:pic>
    </p:spTree>
    <p:extLst>
      <p:ext uri="{BB962C8B-B14F-4D97-AF65-F5344CB8AC3E}">
        <p14:creationId xmlns:p14="http://schemas.microsoft.com/office/powerpoint/2010/main" val="31113505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8707C-9372-D247-CBD8-529DD3AE6367}"/>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A6AFEDF9-DD70-D78D-518A-BDC5C5DE9FA9}"/>
              </a:ext>
            </a:extLst>
          </p:cNvPr>
          <p:cNvGrpSpPr/>
          <p:nvPr/>
        </p:nvGrpSpPr>
        <p:grpSpPr>
          <a:xfrm>
            <a:off x="509811" y="1249462"/>
            <a:ext cx="633338" cy="245418"/>
            <a:chOff x="815697" y="913090"/>
            <a:chExt cx="1013341" cy="392668"/>
          </a:xfrm>
        </p:grpSpPr>
        <p:sp>
          <p:nvSpPr>
            <p:cNvPr id="2" name="Shape 0">
              <a:extLst>
                <a:ext uri="{FF2B5EF4-FFF2-40B4-BE49-F238E27FC236}">
                  <a16:creationId xmlns:a16="http://schemas.microsoft.com/office/drawing/2014/main" id="{ECB28EC8-49D1-6A3D-A23A-427CD9D3D35B}"/>
                </a:ext>
              </a:extLst>
            </p:cNvPr>
            <p:cNvSpPr/>
            <p:nvPr/>
          </p:nvSpPr>
          <p:spPr>
            <a:xfrm>
              <a:off x="815697" y="913090"/>
              <a:ext cx="1013341" cy="392668"/>
            </a:xfrm>
            <a:prstGeom prst="roundRect">
              <a:avLst>
                <a:gd name="adj" fmla="val 6410"/>
              </a:avLst>
            </a:prstGeom>
            <a:noFill/>
            <a:ln w="7620">
              <a:solidFill>
                <a:schemeClr val="bg1"/>
              </a:solidFill>
              <a:prstDash val="solid"/>
            </a:ln>
          </p:spPr>
          <p:txBody>
            <a:bodyPr/>
            <a:lstStyle/>
            <a:p>
              <a:endParaRPr lang="en-GB" sz="1125" dirty="0">
                <a:solidFill>
                  <a:schemeClr val="bg1"/>
                </a:solidFill>
              </a:endParaRPr>
            </a:p>
          </p:txBody>
        </p:sp>
        <p:sp>
          <p:nvSpPr>
            <p:cNvPr id="3" name="Text 1">
              <a:extLst>
                <a:ext uri="{FF2B5EF4-FFF2-40B4-BE49-F238E27FC236}">
                  <a16:creationId xmlns:a16="http://schemas.microsoft.com/office/drawing/2014/main" id="{B78A0634-473B-FD0F-8CAE-631C29A40D3C}"/>
                </a:ext>
              </a:extLst>
            </p:cNvPr>
            <p:cNvSpPr/>
            <p:nvPr/>
          </p:nvSpPr>
          <p:spPr>
            <a:xfrm>
              <a:off x="949166" y="983575"/>
              <a:ext cx="746403" cy="251698"/>
            </a:xfrm>
            <a:prstGeom prst="rect">
              <a:avLst/>
            </a:prstGeom>
            <a:noFill/>
            <a:ln/>
          </p:spPr>
          <p:txBody>
            <a:bodyPr wrap="none" lIns="0" tIns="0" rIns="0" bIns="0" rtlCol="0" anchor="t"/>
            <a:lstStyle/>
            <a:p>
              <a:pPr>
                <a:lnSpc>
                  <a:spcPts val="1219"/>
                </a:lnSpc>
              </a:pPr>
              <a:r>
                <a:rPr lang="en-GB" sz="813" dirty="0">
                  <a:solidFill>
                    <a:schemeClr val="bg1"/>
                  </a:solidFill>
                  <a:latin typeface="Libre Franklin" pitchFamily="34" charset="0"/>
                  <a:ea typeface="Libre Franklin" pitchFamily="34" charset="-122"/>
                  <a:cs typeface="Libre Franklin" pitchFamily="34" charset="-120"/>
                </a:rPr>
                <a:t>RESULTS</a:t>
              </a:r>
              <a:endParaRPr lang="en-GB" sz="813" dirty="0">
                <a:solidFill>
                  <a:schemeClr val="bg1"/>
                </a:solidFill>
              </a:endParaRPr>
            </a:p>
          </p:txBody>
        </p:sp>
      </p:grpSp>
      <p:sp>
        <p:nvSpPr>
          <p:cNvPr id="4" name="Text 2">
            <a:extLst>
              <a:ext uri="{FF2B5EF4-FFF2-40B4-BE49-F238E27FC236}">
                <a16:creationId xmlns:a16="http://schemas.microsoft.com/office/drawing/2014/main" id="{51B3DFA5-3E58-1995-9299-D2628112B9B7}"/>
              </a:ext>
            </a:extLst>
          </p:cNvPr>
          <p:cNvSpPr/>
          <p:nvPr/>
        </p:nvSpPr>
        <p:spPr>
          <a:xfrm>
            <a:off x="509810" y="1719263"/>
            <a:ext cx="4936778" cy="385539"/>
          </a:xfrm>
          <a:prstGeom prst="rect">
            <a:avLst/>
          </a:prstGeom>
          <a:noFill/>
          <a:ln/>
        </p:spPr>
        <p:txBody>
          <a:bodyPr wrap="none" lIns="0" tIns="0" rIns="0" bIns="0" rtlCol="0" anchor="t"/>
          <a:lstStyle/>
          <a:p>
            <a:pPr>
              <a:lnSpc>
                <a:spcPts val="3031"/>
              </a:lnSpc>
            </a:pPr>
            <a:r>
              <a:rPr lang="en-GB" sz="2406" dirty="0">
                <a:solidFill>
                  <a:srgbClr val="FFFFFF"/>
                </a:solidFill>
                <a:latin typeface="Libre Franklin" pitchFamily="34" charset="0"/>
                <a:ea typeface="Libre Franklin" pitchFamily="34" charset="-122"/>
                <a:cs typeface="Libre Franklin" pitchFamily="34" charset="-120"/>
              </a:rPr>
              <a:t>Energy Advice — Programme Data</a:t>
            </a:r>
            <a:endParaRPr lang="en-GB" sz="2406" dirty="0"/>
          </a:p>
        </p:txBody>
      </p:sp>
      <p:sp>
        <p:nvSpPr>
          <p:cNvPr id="6" name="Text 3">
            <a:extLst>
              <a:ext uri="{FF2B5EF4-FFF2-40B4-BE49-F238E27FC236}">
                <a16:creationId xmlns:a16="http://schemas.microsoft.com/office/drawing/2014/main" id="{052612F0-2EA9-C33B-D7AC-575188A3D73C}"/>
              </a:ext>
            </a:extLst>
          </p:cNvPr>
          <p:cNvSpPr/>
          <p:nvPr/>
        </p:nvSpPr>
        <p:spPr>
          <a:xfrm>
            <a:off x="6003280" y="2391892"/>
            <a:ext cx="1616199" cy="192807"/>
          </a:xfrm>
          <a:prstGeom prst="rect">
            <a:avLst/>
          </a:prstGeom>
          <a:noFill/>
          <a:ln/>
        </p:spPr>
        <p:txBody>
          <a:bodyPr wrap="none" lIns="0" tIns="0" rIns="0" bIns="0" rtlCol="0" anchor="t"/>
          <a:lstStyle/>
          <a:p>
            <a:pPr>
              <a:lnSpc>
                <a:spcPts val="1500"/>
              </a:lnSpc>
            </a:pPr>
            <a:r>
              <a:rPr lang="en-GB" sz="1188" dirty="0">
                <a:solidFill>
                  <a:srgbClr val="FFFFFF"/>
                </a:solidFill>
                <a:latin typeface="Libre Franklin" pitchFamily="34" charset="0"/>
                <a:ea typeface="Libre Franklin" pitchFamily="34" charset="-122"/>
                <a:cs typeface="Libre Franklin" pitchFamily="34" charset="-120"/>
              </a:rPr>
              <a:t>What the Data Tells Us</a:t>
            </a:r>
            <a:endParaRPr lang="en-GB" sz="1188" dirty="0"/>
          </a:p>
        </p:txBody>
      </p:sp>
      <p:sp>
        <p:nvSpPr>
          <p:cNvPr id="7" name="Text 4">
            <a:extLst>
              <a:ext uri="{FF2B5EF4-FFF2-40B4-BE49-F238E27FC236}">
                <a16:creationId xmlns:a16="http://schemas.microsoft.com/office/drawing/2014/main" id="{EB404038-DF3C-AB2E-D878-5B2D517837DA}"/>
              </a:ext>
            </a:extLst>
          </p:cNvPr>
          <p:cNvSpPr/>
          <p:nvPr/>
        </p:nvSpPr>
        <p:spPr>
          <a:xfrm>
            <a:off x="6003280" y="3609467"/>
            <a:ext cx="2635598" cy="590253"/>
          </a:xfrm>
          <a:prstGeom prst="rect">
            <a:avLst/>
          </a:prstGeom>
          <a:noFill/>
          <a:ln/>
        </p:spPr>
        <p:txBody>
          <a:bodyPr wrap="square" lIns="0" tIns="0" rIns="0" bIns="0" rtlCol="0" anchor="t"/>
          <a:lstStyle/>
          <a:p>
            <a:pPr>
              <a:lnSpc>
                <a:spcPts val="1531"/>
              </a:lnSpc>
            </a:pPr>
            <a:r>
              <a:rPr lang="en-GB" sz="1031" b="1" dirty="0">
                <a:solidFill>
                  <a:srgbClr val="F9EEE7"/>
                </a:solidFill>
                <a:latin typeface="Libre Franklin" pitchFamily="34" charset="0"/>
                <a:ea typeface="Libre Franklin" pitchFamily="34" charset="-122"/>
                <a:cs typeface="Libre Franklin" pitchFamily="34" charset="-120"/>
              </a:rPr>
              <a:t>63%</a:t>
            </a:r>
            <a:r>
              <a:rPr lang="en-GB" sz="1031" dirty="0">
                <a:solidFill>
                  <a:srgbClr val="F9EEE7"/>
                </a:solidFill>
                <a:latin typeface="Libre Franklin" pitchFamily="34" charset="0"/>
                <a:ea typeface="Libre Franklin" pitchFamily="34" charset="-122"/>
                <a:cs typeface="Libre Franklin" pitchFamily="34" charset="-120"/>
              </a:rPr>
              <a:t> of households required assistance in applying for the </a:t>
            </a:r>
            <a:r>
              <a:rPr lang="en-GB" sz="1031" b="1" dirty="0">
                <a:solidFill>
                  <a:srgbClr val="F9EEE7"/>
                </a:solidFill>
                <a:latin typeface="Libre Franklin" pitchFamily="34" charset="0"/>
                <a:ea typeface="Libre Franklin" pitchFamily="34" charset="-122"/>
                <a:cs typeface="Libre Franklin" pitchFamily="34" charset="-120"/>
              </a:rPr>
              <a:t>Smart Export Guarantee,</a:t>
            </a:r>
            <a:r>
              <a:rPr lang="en-GB" sz="1031" dirty="0">
                <a:solidFill>
                  <a:srgbClr val="F9EEE7"/>
                </a:solidFill>
                <a:latin typeface="Libre Franklin" pitchFamily="34" charset="0"/>
                <a:ea typeface="Libre Franklin" pitchFamily="34" charset="-122"/>
                <a:cs typeface="Libre Franklin" pitchFamily="34" charset="-120"/>
              </a:rPr>
              <a:t> the single largest area of engagement.</a:t>
            </a:r>
            <a:endParaRPr lang="en-GB" sz="1031" dirty="0"/>
          </a:p>
        </p:txBody>
      </p:sp>
      <p:sp>
        <p:nvSpPr>
          <p:cNvPr id="8" name="Text 5">
            <a:extLst>
              <a:ext uri="{FF2B5EF4-FFF2-40B4-BE49-F238E27FC236}">
                <a16:creationId xmlns:a16="http://schemas.microsoft.com/office/drawing/2014/main" id="{6FE60576-35F1-B9FF-7E28-AE1B08190E1C}"/>
              </a:ext>
            </a:extLst>
          </p:cNvPr>
          <p:cNvSpPr/>
          <p:nvPr/>
        </p:nvSpPr>
        <p:spPr>
          <a:xfrm>
            <a:off x="6003280" y="4359355"/>
            <a:ext cx="2635598" cy="780934"/>
          </a:xfrm>
          <a:prstGeom prst="rect">
            <a:avLst/>
          </a:prstGeom>
          <a:noFill/>
          <a:ln/>
        </p:spPr>
        <p:txBody>
          <a:bodyPr wrap="square" lIns="0" tIns="0" rIns="0" bIns="0" rtlCol="0" anchor="t"/>
          <a:lstStyle/>
          <a:p>
            <a:pPr>
              <a:lnSpc>
                <a:spcPts val="1531"/>
              </a:lnSpc>
            </a:pPr>
            <a:r>
              <a:rPr lang="en-GB" sz="1031" b="1" dirty="0">
                <a:solidFill>
                  <a:srgbClr val="F9EEE7"/>
                </a:solidFill>
                <a:latin typeface="Libre Franklin" pitchFamily="34" charset="0"/>
                <a:ea typeface="Libre Franklin" pitchFamily="34" charset="-122"/>
                <a:cs typeface="Libre Franklin" pitchFamily="34" charset="-120"/>
              </a:rPr>
              <a:t>47%</a:t>
            </a:r>
            <a:r>
              <a:rPr lang="en-GB" sz="1031" dirty="0">
                <a:solidFill>
                  <a:srgbClr val="F9EEE7"/>
                </a:solidFill>
                <a:latin typeface="Libre Franklin" pitchFamily="34" charset="0"/>
                <a:ea typeface="Libre Franklin" pitchFamily="34" charset="-122"/>
                <a:cs typeface="Libre Franklin" pitchFamily="34" charset="-120"/>
              </a:rPr>
              <a:t> required direct </a:t>
            </a:r>
            <a:r>
              <a:rPr lang="en-GB" sz="1031" b="1" dirty="0">
                <a:solidFill>
                  <a:srgbClr val="F9EEE7"/>
                </a:solidFill>
                <a:latin typeface="Libre Franklin" pitchFamily="34" charset="0"/>
                <a:ea typeface="Libre Franklin" pitchFamily="34" charset="-122"/>
                <a:cs typeface="Libre Franklin" pitchFamily="34" charset="-120"/>
              </a:rPr>
              <a:t>tariff assistance.</a:t>
            </a:r>
            <a:r>
              <a:rPr lang="en-GB" sz="1031" dirty="0">
                <a:solidFill>
                  <a:srgbClr val="F9EEE7"/>
                </a:solidFill>
                <a:latin typeface="Libre Franklin" pitchFamily="34" charset="0"/>
                <a:ea typeface="Libre Franklin" pitchFamily="34" charset="-122"/>
                <a:cs typeface="Libre Franklin" pitchFamily="34" charset="-120"/>
              </a:rPr>
              <a:t> moved from oil or other heating source to electric only and needed additional support with energy supplier.</a:t>
            </a:r>
            <a:endParaRPr lang="en-GB" sz="1031" dirty="0"/>
          </a:p>
        </p:txBody>
      </p:sp>
      <p:sp>
        <p:nvSpPr>
          <p:cNvPr id="9" name="Text 6">
            <a:extLst>
              <a:ext uri="{FF2B5EF4-FFF2-40B4-BE49-F238E27FC236}">
                <a16:creationId xmlns:a16="http://schemas.microsoft.com/office/drawing/2014/main" id="{3B44BE76-599F-DAF1-CCC5-70C499899AD1}"/>
              </a:ext>
            </a:extLst>
          </p:cNvPr>
          <p:cNvSpPr/>
          <p:nvPr/>
        </p:nvSpPr>
        <p:spPr>
          <a:xfrm>
            <a:off x="6003280" y="2663708"/>
            <a:ext cx="2635598" cy="786125"/>
          </a:xfrm>
          <a:prstGeom prst="rect">
            <a:avLst/>
          </a:prstGeom>
          <a:noFill/>
          <a:ln/>
        </p:spPr>
        <p:txBody>
          <a:bodyPr wrap="square" lIns="0" tIns="0" rIns="0" bIns="0" rtlCol="0" anchor="t"/>
          <a:lstStyle/>
          <a:p>
            <a:pPr>
              <a:lnSpc>
                <a:spcPts val="1531"/>
              </a:lnSpc>
            </a:pPr>
            <a:r>
              <a:rPr lang="en-GB" sz="1031" b="1" dirty="0">
                <a:solidFill>
                  <a:srgbClr val="F9EEE7"/>
                </a:solidFill>
                <a:latin typeface="Libre Franklin" pitchFamily="34" charset="0"/>
                <a:ea typeface="Libre Franklin" pitchFamily="34" charset="-122"/>
                <a:cs typeface="Libre Franklin" pitchFamily="34" charset="-120"/>
              </a:rPr>
              <a:t>67% of all properties</a:t>
            </a:r>
            <a:r>
              <a:rPr lang="en-GB" sz="1031" dirty="0">
                <a:solidFill>
                  <a:srgbClr val="F9EEE7"/>
                </a:solidFill>
                <a:latin typeface="Libre Franklin" pitchFamily="34" charset="0"/>
                <a:ea typeface="Libre Franklin" pitchFamily="34" charset="-122"/>
                <a:cs typeface="Libre Franklin" pitchFamily="34" charset="-120"/>
              </a:rPr>
              <a:t> </a:t>
            </a:r>
            <a:r>
              <a:rPr lang="en-GB" sz="1031" b="1" dirty="0">
                <a:solidFill>
                  <a:srgbClr val="F9EEE7"/>
                </a:solidFill>
                <a:latin typeface="Libre Franklin" pitchFamily="34" charset="0"/>
                <a:ea typeface="Libre Franklin" pitchFamily="34" charset="-122"/>
                <a:cs typeface="Libre Franklin" pitchFamily="34" charset="-120"/>
              </a:rPr>
              <a:t>needed a follow-up</a:t>
            </a:r>
            <a:r>
              <a:rPr lang="en-GB" sz="1031" dirty="0">
                <a:solidFill>
                  <a:srgbClr val="F9EEE7"/>
                </a:solidFill>
                <a:latin typeface="Libre Franklin" pitchFamily="34" charset="0"/>
                <a:ea typeface="Libre Franklin" pitchFamily="34" charset="-122"/>
                <a:cs typeface="Libre Franklin" pitchFamily="34" charset="-120"/>
              </a:rPr>
              <a:t> visit or phone call, underscoring the ongoing support required beyond initial installation.</a:t>
            </a:r>
            <a:endParaRPr lang="en-GB" sz="1031" dirty="0"/>
          </a:p>
        </p:txBody>
      </p:sp>
      <p:sp>
        <p:nvSpPr>
          <p:cNvPr id="10" name="Rectangle 9">
            <a:extLst>
              <a:ext uri="{FF2B5EF4-FFF2-40B4-BE49-F238E27FC236}">
                <a16:creationId xmlns:a16="http://schemas.microsoft.com/office/drawing/2014/main" id="{24444A08-5362-5884-6C02-E9E6BF681463}"/>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1" name="Picture 10">
            <a:extLst>
              <a:ext uri="{FF2B5EF4-FFF2-40B4-BE49-F238E27FC236}">
                <a16:creationId xmlns:a16="http://schemas.microsoft.com/office/drawing/2014/main" id="{C1E99577-C729-3E56-D954-FFAEF5DDA18F}"/>
              </a:ext>
            </a:extLst>
          </p:cNvPr>
          <p:cNvPicPr>
            <a:picLocks noChangeAspect="1"/>
          </p:cNvPicPr>
          <p:nvPr/>
        </p:nvPicPr>
        <p:blipFill>
          <a:blip r:embed="rId3">
            <a:alphaModFix amt="70000"/>
            <a:biLevel thresh="25000"/>
          </a:blip>
          <a:stretch>
            <a:fillRect/>
          </a:stretch>
        </p:blipFill>
        <p:spPr>
          <a:xfrm>
            <a:off x="8445010" y="1183931"/>
            <a:ext cx="350826" cy="374381"/>
          </a:xfrm>
          <a:prstGeom prst="rect">
            <a:avLst/>
          </a:prstGeom>
        </p:spPr>
      </p:pic>
      <p:graphicFrame>
        <p:nvGraphicFramePr>
          <p:cNvPr id="14" name="Chart 13">
            <a:extLst>
              <a:ext uri="{FF2B5EF4-FFF2-40B4-BE49-F238E27FC236}">
                <a16:creationId xmlns:a16="http://schemas.microsoft.com/office/drawing/2014/main" id="{ED9DC147-76E2-B362-CD01-28A3D1EAFA56}"/>
              </a:ext>
            </a:extLst>
          </p:cNvPr>
          <p:cNvGraphicFramePr/>
          <p:nvPr/>
        </p:nvGraphicFramePr>
        <p:xfrm>
          <a:off x="327642" y="2150716"/>
          <a:ext cx="5675638" cy="370841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0740338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857250"/>
            <a:ext cx="3429000" cy="5143500"/>
          </a:xfrm>
          <a:prstGeom prst="rect">
            <a:avLst/>
          </a:prstGeom>
        </p:spPr>
      </p:pic>
      <p:grpSp>
        <p:nvGrpSpPr>
          <p:cNvPr id="22" name="Group 21">
            <a:extLst>
              <a:ext uri="{FF2B5EF4-FFF2-40B4-BE49-F238E27FC236}">
                <a16:creationId xmlns:a16="http://schemas.microsoft.com/office/drawing/2014/main" id="{F164CB10-467D-405C-D502-CC4DA9A384A0}"/>
              </a:ext>
            </a:extLst>
          </p:cNvPr>
          <p:cNvGrpSpPr/>
          <p:nvPr/>
        </p:nvGrpSpPr>
        <p:grpSpPr>
          <a:xfrm>
            <a:off x="537865" y="1242973"/>
            <a:ext cx="879946" cy="192881"/>
            <a:chOff x="837724" y="862846"/>
            <a:chExt cx="1407914" cy="308610"/>
          </a:xfrm>
        </p:grpSpPr>
        <p:sp>
          <p:nvSpPr>
            <p:cNvPr id="3" name="Shape 0"/>
            <p:cNvSpPr/>
            <p:nvPr/>
          </p:nvSpPr>
          <p:spPr>
            <a:xfrm>
              <a:off x="837724" y="862846"/>
              <a:ext cx="1407914" cy="308610"/>
            </a:xfrm>
            <a:prstGeom prst="roundRect">
              <a:avLst>
                <a:gd name="adj" fmla="val 6981"/>
              </a:avLst>
            </a:prstGeom>
            <a:noFill/>
            <a:ln>
              <a:solidFill>
                <a:schemeClr val="bg1"/>
              </a:solidFill>
            </a:ln>
          </p:spPr>
          <p:txBody>
            <a:bodyPr/>
            <a:lstStyle/>
            <a:p>
              <a:endParaRPr lang="en-GB" sz="1125" dirty="0"/>
            </a:p>
          </p:txBody>
        </p:sp>
        <p:sp>
          <p:nvSpPr>
            <p:cNvPr id="4" name="Text 1"/>
            <p:cNvSpPr/>
            <p:nvPr/>
          </p:nvSpPr>
          <p:spPr>
            <a:xfrm>
              <a:off x="945356" y="916662"/>
              <a:ext cx="1192649" cy="200978"/>
            </a:xfrm>
            <a:prstGeom prst="rect">
              <a:avLst/>
            </a:prstGeom>
            <a:noFill/>
            <a:ln/>
          </p:spPr>
          <p:txBody>
            <a:bodyPr wrap="none" lIns="0" tIns="0" rIns="0" bIns="0" rtlCol="0" anchor="t"/>
            <a:lstStyle/>
            <a:p>
              <a:pPr>
                <a:lnSpc>
                  <a:spcPts val="969"/>
                </a:lnSpc>
              </a:pPr>
              <a:r>
                <a:rPr lang="en-GB" sz="688" dirty="0">
                  <a:solidFill>
                    <a:srgbClr val="F9EEE7"/>
                  </a:solidFill>
                  <a:latin typeface="Libre Franklin" pitchFamily="34" charset="0"/>
                  <a:ea typeface="Libre Franklin" pitchFamily="34" charset="-122"/>
                  <a:cs typeface="Libre Franklin" pitchFamily="34" charset="-120"/>
                </a:rPr>
                <a:t>KEY TAKEAWAYS</a:t>
              </a:r>
              <a:endParaRPr lang="en-GB" sz="688" dirty="0"/>
            </a:p>
          </p:txBody>
        </p:sp>
      </p:grpSp>
      <p:sp>
        <p:nvSpPr>
          <p:cNvPr id="5" name="Text 2"/>
          <p:cNvSpPr/>
          <p:nvPr/>
        </p:nvSpPr>
        <p:spPr>
          <a:xfrm>
            <a:off x="523578" y="1623045"/>
            <a:ext cx="2640211" cy="330026"/>
          </a:xfrm>
          <a:prstGeom prst="rect">
            <a:avLst/>
          </a:prstGeom>
          <a:noFill/>
          <a:ln/>
        </p:spPr>
        <p:txBody>
          <a:bodyPr wrap="none" lIns="0" tIns="0" rIns="0" bIns="0" rtlCol="0" anchor="t"/>
          <a:lstStyle/>
          <a:p>
            <a:pPr>
              <a:lnSpc>
                <a:spcPts val="2594"/>
              </a:lnSpc>
            </a:pPr>
            <a:r>
              <a:rPr lang="en-GB" sz="2063" dirty="0">
                <a:solidFill>
                  <a:srgbClr val="FFFFFF"/>
                </a:solidFill>
                <a:latin typeface="Libre Franklin" pitchFamily="34" charset="0"/>
                <a:ea typeface="Libre Franklin" pitchFamily="34" charset="-122"/>
                <a:cs typeface="Libre Franklin" pitchFamily="34" charset="-120"/>
              </a:rPr>
              <a:t>What We've Learned</a:t>
            </a:r>
            <a:endParaRPr lang="en-GB" sz="2063" dirty="0"/>
          </a:p>
        </p:txBody>
      </p:sp>
      <p:grpSp>
        <p:nvGrpSpPr>
          <p:cNvPr id="27" name="Group 26">
            <a:extLst>
              <a:ext uri="{FF2B5EF4-FFF2-40B4-BE49-F238E27FC236}">
                <a16:creationId xmlns:a16="http://schemas.microsoft.com/office/drawing/2014/main" id="{FCB414B8-057C-BA1D-837D-76B5BD7EA70E}"/>
              </a:ext>
            </a:extLst>
          </p:cNvPr>
          <p:cNvGrpSpPr/>
          <p:nvPr/>
        </p:nvGrpSpPr>
        <p:grpSpPr>
          <a:xfrm>
            <a:off x="512947" y="3078851"/>
            <a:ext cx="4682133" cy="782464"/>
            <a:chOff x="814864" y="1955244"/>
            <a:chExt cx="7491413" cy="1251942"/>
          </a:xfrm>
        </p:grpSpPr>
        <p:sp>
          <p:nvSpPr>
            <p:cNvPr id="6" name="Shape 3"/>
            <p:cNvSpPr/>
            <p:nvPr/>
          </p:nvSpPr>
          <p:spPr>
            <a:xfrm>
              <a:off x="837724" y="1955244"/>
              <a:ext cx="7468553" cy="1251942"/>
            </a:xfrm>
            <a:prstGeom prst="roundRect">
              <a:avLst>
                <a:gd name="adj" fmla="val 8765"/>
              </a:avLst>
            </a:prstGeom>
            <a:solidFill>
              <a:srgbClr val="092E6E"/>
            </a:solidFill>
            <a:ln w="22860">
              <a:solidFill>
                <a:srgbClr val="4166A6"/>
              </a:solidFill>
              <a:prstDash val="solid"/>
            </a:ln>
          </p:spPr>
          <p:txBody>
            <a:bodyPr/>
            <a:lstStyle/>
            <a:p>
              <a:endParaRPr lang="en-GB" sz="1125" dirty="0"/>
            </a:p>
          </p:txBody>
        </p:sp>
        <p:sp>
          <p:nvSpPr>
            <p:cNvPr id="7" name="Shape 4"/>
            <p:cNvSpPr/>
            <p:nvPr/>
          </p:nvSpPr>
          <p:spPr>
            <a:xfrm>
              <a:off x="814864" y="1955244"/>
              <a:ext cx="91440" cy="1251942"/>
            </a:xfrm>
            <a:prstGeom prst="roundRect">
              <a:avLst>
                <a:gd name="adj" fmla="val 29451"/>
              </a:avLst>
            </a:prstGeom>
            <a:solidFill>
              <a:srgbClr val="097B88"/>
            </a:solidFill>
            <a:ln/>
          </p:spPr>
          <p:txBody>
            <a:bodyPr/>
            <a:lstStyle/>
            <a:p>
              <a:endParaRPr lang="en-GB" sz="1125" dirty="0"/>
            </a:p>
          </p:txBody>
        </p:sp>
        <p:sp>
          <p:nvSpPr>
            <p:cNvPr id="8" name="Text 5"/>
            <p:cNvSpPr/>
            <p:nvPr/>
          </p:nvSpPr>
          <p:spPr>
            <a:xfrm>
              <a:off x="1108590" y="2157532"/>
              <a:ext cx="4833203" cy="263962"/>
            </a:xfrm>
            <a:prstGeom prst="rect">
              <a:avLst/>
            </a:prstGeom>
            <a:noFill/>
            <a:ln/>
          </p:spPr>
          <p:txBody>
            <a:bodyPr wrap="none" lIns="0" tIns="0" rIns="0" bIns="0" rtlCol="0" anchor="t"/>
            <a:lstStyle/>
            <a:p>
              <a:pPr>
                <a:lnSpc>
                  <a:spcPts val="1281"/>
                </a:lnSpc>
              </a:pPr>
              <a:r>
                <a:rPr lang="en-GB" sz="1031" dirty="0">
                  <a:solidFill>
                    <a:srgbClr val="F9EEE7"/>
                  </a:solidFill>
                  <a:latin typeface="Libre Franklin" pitchFamily="34" charset="0"/>
                  <a:ea typeface="Libre Franklin" pitchFamily="34" charset="-122"/>
                  <a:cs typeface="Libre Franklin" pitchFamily="34" charset="-120"/>
                </a:rPr>
                <a:t>SEG Applications requirements vary per provider</a:t>
              </a:r>
              <a:endParaRPr lang="en-GB" sz="1031" dirty="0"/>
            </a:p>
          </p:txBody>
        </p:sp>
        <p:sp>
          <p:nvSpPr>
            <p:cNvPr id="9" name="Text 6"/>
            <p:cNvSpPr/>
            <p:nvPr/>
          </p:nvSpPr>
          <p:spPr>
            <a:xfrm>
              <a:off x="1108591" y="2502218"/>
              <a:ext cx="6995398" cy="502682"/>
            </a:xfrm>
            <a:prstGeom prst="rect">
              <a:avLst/>
            </a:prstGeom>
            <a:noFill/>
            <a:ln/>
          </p:spPr>
          <p:txBody>
            <a:bodyPr wrap="square" lIns="0" tIns="0" rIns="0" bIns="0" rtlCol="0" anchor="t"/>
            <a:lstStyle/>
            <a:p>
              <a:pPr>
                <a:lnSpc>
                  <a:spcPts val="1219"/>
                </a:lnSpc>
              </a:pPr>
              <a:r>
                <a:rPr lang="en-GB" sz="875" dirty="0">
                  <a:solidFill>
                    <a:srgbClr val="F9EEE7"/>
                  </a:solidFill>
                  <a:latin typeface="Libre Franklin" pitchFamily="34" charset="0"/>
                  <a:ea typeface="Libre Franklin" pitchFamily="34" charset="-122"/>
                  <a:cs typeface="Libre Franklin" pitchFamily="34" charset="-120"/>
                </a:rPr>
                <a:t>Navigating solar export registration is far from straightforward — Contractor Paperwork and lack of supplier consistency.</a:t>
              </a:r>
              <a:endParaRPr lang="en-GB" sz="875" dirty="0"/>
            </a:p>
          </p:txBody>
        </p:sp>
      </p:grpSp>
      <p:grpSp>
        <p:nvGrpSpPr>
          <p:cNvPr id="26" name="Group 25">
            <a:extLst>
              <a:ext uri="{FF2B5EF4-FFF2-40B4-BE49-F238E27FC236}">
                <a16:creationId xmlns:a16="http://schemas.microsoft.com/office/drawing/2014/main" id="{D90CE95D-E3B6-B383-B22D-BF0AD07D59E6}"/>
              </a:ext>
            </a:extLst>
          </p:cNvPr>
          <p:cNvGrpSpPr/>
          <p:nvPr/>
        </p:nvGrpSpPr>
        <p:grpSpPr>
          <a:xfrm>
            <a:off x="508608" y="3969814"/>
            <a:ext cx="4682133" cy="782464"/>
            <a:chOff x="814864" y="3341727"/>
            <a:chExt cx="7491413" cy="1251942"/>
          </a:xfrm>
        </p:grpSpPr>
        <p:sp>
          <p:nvSpPr>
            <p:cNvPr id="10" name="Shape 7"/>
            <p:cNvSpPr/>
            <p:nvPr/>
          </p:nvSpPr>
          <p:spPr>
            <a:xfrm>
              <a:off x="837724" y="3341727"/>
              <a:ext cx="7468553" cy="1251942"/>
            </a:xfrm>
            <a:prstGeom prst="roundRect">
              <a:avLst>
                <a:gd name="adj" fmla="val 8765"/>
              </a:avLst>
            </a:prstGeom>
            <a:solidFill>
              <a:srgbClr val="092E6E"/>
            </a:solidFill>
            <a:ln w="22860">
              <a:solidFill>
                <a:srgbClr val="4166A6"/>
              </a:solidFill>
              <a:prstDash val="solid"/>
            </a:ln>
          </p:spPr>
          <p:txBody>
            <a:bodyPr/>
            <a:lstStyle/>
            <a:p>
              <a:endParaRPr lang="en-GB" sz="1125" dirty="0"/>
            </a:p>
          </p:txBody>
        </p:sp>
        <p:sp>
          <p:nvSpPr>
            <p:cNvPr id="11" name="Shape 8"/>
            <p:cNvSpPr/>
            <p:nvPr/>
          </p:nvSpPr>
          <p:spPr>
            <a:xfrm>
              <a:off x="814864" y="3341727"/>
              <a:ext cx="91440" cy="1251942"/>
            </a:xfrm>
            <a:prstGeom prst="roundRect">
              <a:avLst>
                <a:gd name="adj" fmla="val 29451"/>
              </a:avLst>
            </a:prstGeom>
            <a:solidFill>
              <a:srgbClr val="097B88"/>
            </a:solidFill>
            <a:ln/>
          </p:spPr>
          <p:txBody>
            <a:bodyPr/>
            <a:lstStyle/>
            <a:p>
              <a:endParaRPr lang="en-GB" sz="1125" dirty="0"/>
            </a:p>
          </p:txBody>
        </p:sp>
        <p:sp>
          <p:nvSpPr>
            <p:cNvPr id="12" name="Text 9"/>
            <p:cNvSpPr/>
            <p:nvPr/>
          </p:nvSpPr>
          <p:spPr>
            <a:xfrm>
              <a:off x="1108590" y="3544014"/>
              <a:ext cx="4840147" cy="263962"/>
            </a:xfrm>
            <a:prstGeom prst="rect">
              <a:avLst/>
            </a:prstGeom>
            <a:noFill/>
            <a:ln/>
          </p:spPr>
          <p:txBody>
            <a:bodyPr wrap="none" lIns="0" tIns="0" rIns="0" bIns="0" rtlCol="0" anchor="t"/>
            <a:lstStyle/>
            <a:p>
              <a:pPr>
                <a:lnSpc>
                  <a:spcPts val="1281"/>
                </a:lnSpc>
              </a:pPr>
              <a:r>
                <a:rPr lang="en-GB" sz="1031" dirty="0">
                  <a:solidFill>
                    <a:srgbClr val="F9EEE7"/>
                  </a:solidFill>
                  <a:latin typeface="Libre Franklin" pitchFamily="34" charset="0"/>
                  <a:ea typeface="Libre Franklin" pitchFamily="34" charset="-122"/>
                  <a:cs typeface="Libre Franklin" pitchFamily="34" charset="-120"/>
                </a:rPr>
                <a:t>Energy Literacy Is Assumed by Energy Providers</a:t>
              </a:r>
              <a:endParaRPr lang="en-GB" sz="1031" dirty="0"/>
            </a:p>
          </p:txBody>
        </p:sp>
        <p:sp>
          <p:nvSpPr>
            <p:cNvPr id="13" name="Text 10"/>
            <p:cNvSpPr/>
            <p:nvPr/>
          </p:nvSpPr>
          <p:spPr>
            <a:xfrm>
              <a:off x="1108591" y="3888700"/>
              <a:ext cx="6995398" cy="502682"/>
            </a:xfrm>
            <a:prstGeom prst="rect">
              <a:avLst/>
            </a:prstGeom>
            <a:noFill/>
            <a:ln/>
          </p:spPr>
          <p:txBody>
            <a:bodyPr wrap="square" lIns="0" tIns="0" rIns="0" bIns="0" rtlCol="0" anchor="t"/>
            <a:lstStyle/>
            <a:p>
              <a:pPr>
                <a:lnSpc>
                  <a:spcPts val="1219"/>
                </a:lnSpc>
              </a:pPr>
              <a:r>
                <a:rPr lang="en-GB" sz="875" dirty="0">
                  <a:solidFill>
                    <a:srgbClr val="F9EEE7"/>
                  </a:solidFill>
                  <a:latin typeface="Libre Franklin" pitchFamily="34" charset="0"/>
                  <a:ea typeface="Libre Franklin" pitchFamily="34" charset="-122"/>
                  <a:cs typeface="Libre Franklin" pitchFamily="34" charset="-120"/>
                </a:rPr>
                <a:t>Energy providers expect a level of energy technical understanding that many residents simply do not have.</a:t>
              </a:r>
              <a:endParaRPr lang="en-GB" sz="875" dirty="0"/>
            </a:p>
          </p:txBody>
        </p:sp>
      </p:grpSp>
      <p:grpSp>
        <p:nvGrpSpPr>
          <p:cNvPr id="24" name="Group 23">
            <a:extLst>
              <a:ext uri="{FF2B5EF4-FFF2-40B4-BE49-F238E27FC236}">
                <a16:creationId xmlns:a16="http://schemas.microsoft.com/office/drawing/2014/main" id="{FB8A0EEB-DE3D-EE5E-F3EC-E2ECBBDC3BC5}"/>
              </a:ext>
            </a:extLst>
          </p:cNvPr>
          <p:cNvGrpSpPr/>
          <p:nvPr/>
        </p:nvGrpSpPr>
        <p:grpSpPr>
          <a:xfrm>
            <a:off x="509290" y="2191031"/>
            <a:ext cx="4667846" cy="782464"/>
            <a:chOff x="814864" y="6114693"/>
            <a:chExt cx="7468553" cy="1251942"/>
          </a:xfrm>
        </p:grpSpPr>
        <p:sp>
          <p:nvSpPr>
            <p:cNvPr id="18" name="Shape 15"/>
            <p:cNvSpPr/>
            <p:nvPr/>
          </p:nvSpPr>
          <p:spPr>
            <a:xfrm>
              <a:off x="814864" y="6114693"/>
              <a:ext cx="7468553" cy="1251942"/>
            </a:xfrm>
            <a:prstGeom prst="roundRect">
              <a:avLst>
                <a:gd name="adj" fmla="val 8765"/>
              </a:avLst>
            </a:prstGeom>
            <a:solidFill>
              <a:srgbClr val="092E6E"/>
            </a:solidFill>
            <a:ln w="22860">
              <a:solidFill>
                <a:srgbClr val="4166A6"/>
              </a:solidFill>
              <a:prstDash val="solid"/>
            </a:ln>
          </p:spPr>
          <p:txBody>
            <a:bodyPr/>
            <a:lstStyle/>
            <a:p>
              <a:endParaRPr lang="en-GB" sz="1125" dirty="0"/>
            </a:p>
          </p:txBody>
        </p:sp>
        <p:sp>
          <p:nvSpPr>
            <p:cNvPr id="16" name="Text 13"/>
            <p:cNvSpPr/>
            <p:nvPr/>
          </p:nvSpPr>
          <p:spPr>
            <a:xfrm>
              <a:off x="1107499" y="6228038"/>
              <a:ext cx="3166110" cy="263962"/>
            </a:xfrm>
            <a:prstGeom prst="rect">
              <a:avLst/>
            </a:prstGeom>
            <a:noFill/>
            <a:ln/>
          </p:spPr>
          <p:txBody>
            <a:bodyPr wrap="none" lIns="0" tIns="0" rIns="0" bIns="0" rtlCol="0" anchor="t"/>
            <a:lstStyle/>
            <a:p>
              <a:pPr>
                <a:lnSpc>
                  <a:spcPts val="1281"/>
                </a:lnSpc>
              </a:pPr>
              <a:r>
                <a:rPr lang="en-GB" sz="1031" dirty="0">
                  <a:solidFill>
                    <a:srgbClr val="F9EEE7"/>
                  </a:solidFill>
                  <a:latin typeface="Libre Franklin" pitchFamily="34" charset="0"/>
                  <a:ea typeface="Libre Franklin" pitchFamily="34" charset="-122"/>
                  <a:cs typeface="Libre Franklin" pitchFamily="34" charset="-120"/>
                </a:rPr>
                <a:t>Smart Meters</a:t>
              </a:r>
              <a:endParaRPr lang="en-GB" sz="1031" dirty="0"/>
            </a:p>
          </p:txBody>
        </p:sp>
        <p:sp>
          <p:nvSpPr>
            <p:cNvPr id="17" name="Text 14"/>
            <p:cNvSpPr/>
            <p:nvPr/>
          </p:nvSpPr>
          <p:spPr>
            <a:xfrm>
              <a:off x="1114442" y="6549036"/>
              <a:ext cx="6995398" cy="722205"/>
            </a:xfrm>
            <a:prstGeom prst="rect">
              <a:avLst/>
            </a:prstGeom>
            <a:noFill/>
            <a:ln/>
          </p:spPr>
          <p:txBody>
            <a:bodyPr wrap="square" lIns="0" tIns="0" rIns="0" bIns="0" rtlCol="0" anchor="t"/>
            <a:lstStyle/>
            <a:p>
              <a:pPr>
                <a:lnSpc>
                  <a:spcPts val="1219"/>
                </a:lnSpc>
              </a:pPr>
              <a:r>
                <a:rPr lang="en-GB" sz="875" dirty="0">
                  <a:solidFill>
                    <a:srgbClr val="F9EEE7"/>
                  </a:solidFill>
                  <a:latin typeface="Libre Franklin" pitchFamily="34" charset="0"/>
                </a:rPr>
                <a:t>If a property has not been upgraded to a smart meter as part of the process, then it will need to be to use the measures installed. Ideally during the initial retrofit assessment, the request is made to the energy supplier.</a:t>
              </a:r>
              <a:endParaRPr lang="en-GB" sz="875" dirty="0"/>
            </a:p>
          </p:txBody>
        </p:sp>
        <p:sp>
          <p:nvSpPr>
            <p:cNvPr id="19" name="Shape 16"/>
            <p:cNvSpPr/>
            <p:nvPr/>
          </p:nvSpPr>
          <p:spPr>
            <a:xfrm>
              <a:off x="814864" y="6114693"/>
              <a:ext cx="91440" cy="1251942"/>
            </a:xfrm>
            <a:prstGeom prst="roundRect">
              <a:avLst>
                <a:gd name="adj" fmla="val 29451"/>
              </a:avLst>
            </a:prstGeom>
            <a:solidFill>
              <a:srgbClr val="097B88"/>
            </a:solidFill>
            <a:ln/>
          </p:spPr>
          <p:txBody>
            <a:bodyPr/>
            <a:lstStyle/>
            <a:p>
              <a:endParaRPr lang="en-GB" sz="1125" dirty="0"/>
            </a:p>
          </p:txBody>
        </p:sp>
      </p:grpSp>
      <p:grpSp>
        <p:nvGrpSpPr>
          <p:cNvPr id="28" name="Group 27">
            <a:extLst>
              <a:ext uri="{FF2B5EF4-FFF2-40B4-BE49-F238E27FC236}">
                <a16:creationId xmlns:a16="http://schemas.microsoft.com/office/drawing/2014/main" id="{121A87EE-CDDE-FA41-2209-E0129164A839}"/>
              </a:ext>
            </a:extLst>
          </p:cNvPr>
          <p:cNvGrpSpPr/>
          <p:nvPr/>
        </p:nvGrpSpPr>
        <p:grpSpPr>
          <a:xfrm>
            <a:off x="500547" y="4878707"/>
            <a:ext cx="4676589" cy="782464"/>
            <a:chOff x="814864" y="4728210"/>
            <a:chExt cx="7482542" cy="1251942"/>
          </a:xfrm>
        </p:grpSpPr>
        <p:sp>
          <p:nvSpPr>
            <p:cNvPr id="14" name="Shape 11"/>
            <p:cNvSpPr/>
            <p:nvPr/>
          </p:nvSpPr>
          <p:spPr>
            <a:xfrm>
              <a:off x="828853" y="4728210"/>
              <a:ext cx="7468553" cy="1251942"/>
            </a:xfrm>
            <a:prstGeom prst="roundRect">
              <a:avLst>
                <a:gd name="adj" fmla="val 8765"/>
              </a:avLst>
            </a:prstGeom>
            <a:solidFill>
              <a:srgbClr val="092E6E"/>
            </a:solidFill>
            <a:ln w="22860">
              <a:solidFill>
                <a:srgbClr val="4166A6"/>
              </a:solidFill>
              <a:prstDash val="solid"/>
            </a:ln>
          </p:spPr>
          <p:txBody>
            <a:bodyPr/>
            <a:lstStyle/>
            <a:p>
              <a:endParaRPr lang="en-GB" sz="1125" dirty="0"/>
            </a:p>
          </p:txBody>
        </p:sp>
        <p:sp>
          <p:nvSpPr>
            <p:cNvPr id="15" name="Shape 12"/>
            <p:cNvSpPr/>
            <p:nvPr/>
          </p:nvSpPr>
          <p:spPr>
            <a:xfrm>
              <a:off x="814864" y="4728210"/>
              <a:ext cx="91440" cy="1251942"/>
            </a:xfrm>
            <a:prstGeom prst="roundRect">
              <a:avLst>
                <a:gd name="adj" fmla="val 29451"/>
              </a:avLst>
            </a:prstGeom>
            <a:solidFill>
              <a:srgbClr val="097B88"/>
            </a:solidFill>
            <a:ln/>
          </p:spPr>
          <p:txBody>
            <a:bodyPr/>
            <a:lstStyle/>
            <a:p>
              <a:endParaRPr lang="en-GB" sz="1125" dirty="0"/>
            </a:p>
          </p:txBody>
        </p:sp>
        <p:sp>
          <p:nvSpPr>
            <p:cNvPr id="20" name="Text 17"/>
            <p:cNvSpPr/>
            <p:nvPr/>
          </p:nvSpPr>
          <p:spPr>
            <a:xfrm>
              <a:off x="1065431" y="4911453"/>
              <a:ext cx="2406134" cy="263962"/>
            </a:xfrm>
            <a:prstGeom prst="rect">
              <a:avLst/>
            </a:prstGeom>
            <a:noFill/>
            <a:ln/>
          </p:spPr>
          <p:txBody>
            <a:bodyPr wrap="none" lIns="0" tIns="0" rIns="0" bIns="0" rtlCol="0" anchor="t"/>
            <a:lstStyle/>
            <a:p>
              <a:pPr>
                <a:lnSpc>
                  <a:spcPts val="1281"/>
                </a:lnSpc>
              </a:pPr>
              <a:r>
                <a:rPr lang="en-GB" sz="1031" dirty="0">
                  <a:solidFill>
                    <a:srgbClr val="F9EEE7"/>
                  </a:solidFill>
                  <a:latin typeface="Libre Franklin" pitchFamily="34" charset="0"/>
                  <a:ea typeface="Libre Franklin" pitchFamily="34" charset="-122"/>
                  <a:cs typeface="Libre Franklin" pitchFamily="34" charset="-120"/>
                </a:rPr>
                <a:t>The Digital Divide Is Real</a:t>
              </a:r>
              <a:endParaRPr lang="en-GB" sz="1031" dirty="0"/>
            </a:p>
          </p:txBody>
        </p:sp>
        <p:sp>
          <p:nvSpPr>
            <p:cNvPr id="21" name="Text 18"/>
            <p:cNvSpPr/>
            <p:nvPr/>
          </p:nvSpPr>
          <p:spPr>
            <a:xfrm>
              <a:off x="1065431" y="5256139"/>
              <a:ext cx="6995398" cy="502682"/>
            </a:xfrm>
            <a:prstGeom prst="rect">
              <a:avLst/>
            </a:prstGeom>
            <a:noFill/>
            <a:ln/>
          </p:spPr>
          <p:txBody>
            <a:bodyPr wrap="square" lIns="0" tIns="0" rIns="0" bIns="0" rtlCol="0" anchor="t"/>
            <a:lstStyle/>
            <a:p>
              <a:pPr>
                <a:lnSpc>
                  <a:spcPts val="1219"/>
                </a:lnSpc>
              </a:pPr>
              <a:r>
                <a:rPr lang="en-GB" sz="875" dirty="0">
                  <a:solidFill>
                    <a:srgbClr val="F9EEE7"/>
                  </a:solidFill>
                  <a:latin typeface="Libre Franklin" pitchFamily="34" charset="0"/>
                  <a:ea typeface="Libre Franklin" pitchFamily="34" charset="-122"/>
                  <a:cs typeface="Libre Franklin" pitchFamily="34" charset="-120"/>
                </a:rPr>
                <a:t>Many energy app features require email and internet access, a significant barrier for older and digitally excluded residents.</a:t>
              </a:r>
              <a:endParaRPr lang="en-GB" sz="875" dirty="0"/>
            </a:p>
          </p:txBody>
        </p:sp>
      </p:grpSp>
      <p:pic>
        <p:nvPicPr>
          <p:cNvPr id="23" name="Picture 22">
            <a:extLst>
              <a:ext uri="{FF2B5EF4-FFF2-40B4-BE49-F238E27FC236}">
                <a16:creationId xmlns:a16="http://schemas.microsoft.com/office/drawing/2014/main" id="{C77AD013-C3D6-ABC4-243D-686122278DA9}"/>
              </a:ext>
            </a:extLst>
          </p:cNvPr>
          <p:cNvPicPr>
            <a:picLocks noChangeAspect="1"/>
          </p:cNvPicPr>
          <p:nvPr/>
        </p:nvPicPr>
        <p:blipFill>
          <a:blip r:embed="rId4">
            <a:alphaModFix amt="70000"/>
            <a:biLevel thresh="25000"/>
          </a:blip>
          <a:stretch>
            <a:fillRect/>
          </a:stretch>
        </p:blipFill>
        <p:spPr>
          <a:xfrm>
            <a:off x="5191423" y="1055783"/>
            <a:ext cx="350826" cy="374381"/>
          </a:xfrm>
          <a:prstGeom prst="rect">
            <a:avLst/>
          </a:prstGeom>
        </p:spPr>
      </p:pic>
    </p:spTree>
    <p:extLst>
      <p:ext uri="{BB962C8B-B14F-4D97-AF65-F5344CB8AC3E}">
        <p14:creationId xmlns:p14="http://schemas.microsoft.com/office/powerpoint/2010/main" val="4062872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5B0E3-08A4-E22F-CC06-5D99732DBB9F}"/>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1F8BB306-1421-CA7A-B880-897EF2D16EDD}"/>
              </a:ext>
            </a:extLst>
          </p:cNvPr>
          <p:cNvGrpSpPr/>
          <p:nvPr/>
        </p:nvGrpSpPr>
        <p:grpSpPr>
          <a:xfrm>
            <a:off x="509811" y="1249462"/>
            <a:ext cx="1256060" cy="245418"/>
            <a:chOff x="815697" y="913090"/>
            <a:chExt cx="1013341" cy="392668"/>
          </a:xfrm>
        </p:grpSpPr>
        <p:sp>
          <p:nvSpPr>
            <p:cNvPr id="2" name="Shape 0">
              <a:extLst>
                <a:ext uri="{FF2B5EF4-FFF2-40B4-BE49-F238E27FC236}">
                  <a16:creationId xmlns:a16="http://schemas.microsoft.com/office/drawing/2014/main" id="{8B32C065-5BD8-B7DF-63B3-44D9F9A637CB}"/>
                </a:ext>
              </a:extLst>
            </p:cNvPr>
            <p:cNvSpPr/>
            <p:nvPr/>
          </p:nvSpPr>
          <p:spPr>
            <a:xfrm>
              <a:off x="815697" y="913090"/>
              <a:ext cx="1013341" cy="392668"/>
            </a:xfrm>
            <a:prstGeom prst="roundRect">
              <a:avLst>
                <a:gd name="adj" fmla="val 6410"/>
              </a:avLst>
            </a:prstGeom>
            <a:noFill/>
            <a:ln w="7620">
              <a:solidFill>
                <a:schemeClr val="bg1"/>
              </a:solidFill>
              <a:prstDash val="solid"/>
            </a:ln>
          </p:spPr>
          <p:txBody>
            <a:bodyPr/>
            <a:lstStyle/>
            <a:p>
              <a:endParaRPr lang="en-GB" sz="1125" dirty="0">
                <a:solidFill>
                  <a:schemeClr val="bg1"/>
                </a:solidFill>
              </a:endParaRPr>
            </a:p>
          </p:txBody>
        </p:sp>
        <p:sp>
          <p:nvSpPr>
            <p:cNvPr id="3" name="Text 1">
              <a:extLst>
                <a:ext uri="{FF2B5EF4-FFF2-40B4-BE49-F238E27FC236}">
                  <a16:creationId xmlns:a16="http://schemas.microsoft.com/office/drawing/2014/main" id="{99BA1C8F-69E8-545F-1B9D-83C9BC89EB5A}"/>
                </a:ext>
              </a:extLst>
            </p:cNvPr>
            <p:cNvSpPr/>
            <p:nvPr/>
          </p:nvSpPr>
          <p:spPr>
            <a:xfrm>
              <a:off x="949166" y="983575"/>
              <a:ext cx="746403" cy="251698"/>
            </a:xfrm>
            <a:prstGeom prst="rect">
              <a:avLst/>
            </a:prstGeom>
            <a:noFill/>
            <a:ln/>
          </p:spPr>
          <p:txBody>
            <a:bodyPr wrap="none" lIns="0" tIns="0" rIns="0" bIns="0" rtlCol="0" anchor="t"/>
            <a:lstStyle/>
            <a:p>
              <a:pPr algn="ctr">
                <a:lnSpc>
                  <a:spcPts val="1219"/>
                </a:lnSpc>
              </a:pPr>
              <a:r>
                <a:rPr lang="en-GB" sz="813" dirty="0">
                  <a:solidFill>
                    <a:schemeClr val="bg1"/>
                  </a:solidFill>
                  <a:latin typeface="Libre Franklin" pitchFamily="34" charset="0"/>
                </a:rPr>
                <a:t>Energy Advice Training</a:t>
              </a:r>
            </a:p>
          </p:txBody>
        </p:sp>
      </p:grpSp>
      <p:sp>
        <p:nvSpPr>
          <p:cNvPr id="4" name="Text 2">
            <a:extLst>
              <a:ext uri="{FF2B5EF4-FFF2-40B4-BE49-F238E27FC236}">
                <a16:creationId xmlns:a16="http://schemas.microsoft.com/office/drawing/2014/main" id="{EC4A861E-94D7-EF26-A092-39CA8D4A7B45}"/>
              </a:ext>
            </a:extLst>
          </p:cNvPr>
          <p:cNvSpPr/>
          <p:nvPr/>
        </p:nvSpPr>
        <p:spPr>
          <a:xfrm>
            <a:off x="509810" y="1719263"/>
            <a:ext cx="4936778" cy="385539"/>
          </a:xfrm>
          <a:prstGeom prst="rect">
            <a:avLst/>
          </a:prstGeom>
          <a:noFill/>
          <a:ln/>
        </p:spPr>
        <p:txBody>
          <a:bodyPr wrap="none" lIns="0" tIns="0" rIns="0" bIns="0" rtlCol="0" anchor="t"/>
          <a:lstStyle/>
          <a:p>
            <a:pPr>
              <a:lnSpc>
                <a:spcPts val="3031"/>
              </a:lnSpc>
            </a:pPr>
            <a:r>
              <a:rPr lang="en-GB" sz="2406" dirty="0">
                <a:solidFill>
                  <a:srgbClr val="FFFFFF"/>
                </a:solidFill>
                <a:latin typeface="Libre Franklin" pitchFamily="34" charset="0"/>
                <a:ea typeface="Libre Franklin" pitchFamily="34" charset="-122"/>
                <a:cs typeface="Libre Franklin" pitchFamily="34" charset="-120"/>
              </a:rPr>
              <a:t>Training Delivery</a:t>
            </a:r>
            <a:endParaRPr lang="en-GB" sz="2406" dirty="0"/>
          </a:p>
        </p:txBody>
      </p:sp>
      <p:sp>
        <p:nvSpPr>
          <p:cNvPr id="10" name="Rectangle 9">
            <a:extLst>
              <a:ext uri="{FF2B5EF4-FFF2-40B4-BE49-F238E27FC236}">
                <a16:creationId xmlns:a16="http://schemas.microsoft.com/office/drawing/2014/main" id="{A3DAB7DC-27E2-70F7-D9A9-9234B5646D6E}"/>
              </a:ext>
            </a:extLst>
          </p:cNvPr>
          <p:cNvSpPr/>
          <p:nvPr/>
        </p:nvSpPr>
        <p:spPr>
          <a:xfrm>
            <a:off x="7980324" y="5538413"/>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1" name="Picture 10">
            <a:extLst>
              <a:ext uri="{FF2B5EF4-FFF2-40B4-BE49-F238E27FC236}">
                <a16:creationId xmlns:a16="http://schemas.microsoft.com/office/drawing/2014/main" id="{7E81C189-F444-BD63-7D36-EA42C52B3218}"/>
              </a:ext>
            </a:extLst>
          </p:cNvPr>
          <p:cNvPicPr>
            <a:picLocks noChangeAspect="1"/>
          </p:cNvPicPr>
          <p:nvPr/>
        </p:nvPicPr>
        <p:blipFill>
          <a:blip r:embed="rId3">
            <a:alphaModFix amt="70000"/>
            <a:biLevel thresh="25000"/>
          </a:blip>
          <a:stretch>
            <a:fillRect/>
          </a:stretch>
        </p:blipFill>
        <p:spPr>
          <a:xfrm>
            <a:off x="8445010" y="1183931"/>
            <a:ext cx="350826" cy="374381"/>
          </a:xfrm>
          <a:prstGeom prst="rect">
            <a:avLst/>
          </a:prstGeom>
        </p:spPr>
      </p:pic>
      <p:pic>
        <p:nvPicPr>
          <p:cNvPr id="6" name="Picture 5">
            <a:extLst>
              <a:ext uri="{FF2B5EF4-FFF2-40B4-BE49-F238E27FC236}">
                <a16:creationId xmlns:a16="http://schemas.microsoft.com/office/drawing/2014/main" id="{DA4E0483-5B59-CFD0-FD3B-141604282898}"/>
              </a:ext>
            </a:extLst>
          </p:cNvPr>
          <p:cNvPicPr>
            <a:picLocks noChangeAspect="1"/>
          </p:cNvPicPr>
          <p:nvPr/>
        </p:nvPicPr>
        <p:blipFill>
          <a:blip r:embed="rId4"/>
          <a:stretch>
            <a:fillRect/>
          </a:stretch>
        </p:blipFill>
        <p:spPr>
          <a:xfrm>
            <a:off x="509810" y="2329185"/>
            <a:ext cx="3865653" cy="2899239"/>
          </a:xfrm>
          <a:prstGeom prst="rect">
            <a:avLst/>
          </a:prstGeom>
        </p:spPr>
      </p:pic>
      <p:sp>
        <p:nvSpPr>
          <p:cNvPr id="7" name="TextBox 6">
            <a:extLst>
              <a:ext uri="{FF2B5EF4-FFF2-40B4-BE49-F238E27FC236}">
                <a16:creationId xmlns:a16="http://schemas.microsoft.com/office/drawing/2014/main" id="{CDD2F54A-A408-D45D-6AD2-61D239C9375F}"/>
              </a:ext>
            </a:extLst>
          </p:cNvPr>
          <p:cNvSpPr txBox="1"/>
          <p:nvPr/>
        </p:nvSpPr>
        <p:spPr>
          <a:xfrm>
            <a:off x="4922651" y="2464721"/>
            <a:ext cx="2857500" cy="2336024"/>
          </a:xfrm>
          <a:prstGeom prst="rect">
            <a:avLst/>
          </a:prstGeom>
          <a:noFill/>
        </p:spPr>
        <p:txBody>
          <a:bodyPr wrap="square" rtlCol="0">
            <a:spAutoFit/>
          </a:bodyPr>
          <a:lstStyle/>
          <a:p>
            <a:pPr>
              <a:lnSpc>
                <a:spcPct val="200000"/>
              </a:lnSpc>
            </a:pPr>
            <a:r>
              <a:rPr lang="en-GB" sz="1500" dirty="0">
                <a:solidFill>
                  <a:schemeClr val="bg1"/>
                </a:solidFill>
              </a:rPr>
              <a:t>4 Hour Introductory Session</a:t>
            </a:r>
          </a:p>
          <a:p>
            <a:pPr marL="214313" indent="-214313">
              <a:lnSpc>
                <a:spcPct val="200000"/>
              </a:lnSpc>
              <a:buFontTx/>
              <a:buChar char="-"/>
            </a:pPr>
            <a:r>
              <a:rPr lang="en-GB" sz="1500" dirty="0">
                <a:solidFill>
                  <a:schemeClr val="bg1"/>
                </a:solidFill>
              </a:rPr>
              <a:t>How Energy is Calculated</a:t>
            </a:r>
          </a:p>
          <a:p>
            <a:pPr marL="214313" indent="-214313">
              <a:lnSpc>
                <a:spcPct val="200000"/>
              </a:lnSpc>
              <a:buFontTx/>
              <a:buChar char="-"/>
            </a:pPr>
            <a:r>
              <a:rPr lang="en-GB" sz="1500" dirty="0">
                <a:solidFill>
                  <a:schemeClr val="bg1"/>
                </a:solidFill>
              </a:rPr>
              <a:t>Standing Charges and Tariffs</a:t>
            </a:r>
          </a:p>
          <a:p>
            <a:pPr marL="214313" indent="-214313">
              <a:lnSpc>
                <a:spcPct val="200000"/>
              </a:lnSpc>
              <a:buFontTx/>
              <a:buChar char="-"/>
            </a:pPr>
            <a:r>
              <a:rPr lang="en-GB" sz="1500" dirty="0">
                <a:solidFill>
                  <a:schemeClr val="bg1"/>
                </a:solidFill>
              </a:rPr>
              <a:t>Solar Export Applications</a:t>
            </a:r>
          </a:p>
          <a:p>
            <a:pPr marL="214313" indent="-214313">
              <a:lnSpc>
                <a:spcPct val="200000"/>
              </a:lnSpc>
              <a:buFontTx/>
              <a:buChar char="-"/>
            </a:pPr>
            <a:r>
              <a:rPr lang="en-GB" sz="1500" dirty="0">
                <a:solidFill>
                  <a:schemeClr val="bg1"/>
                </a:solidFill>
              </a:rPr>
              <a:t>Energy complaints process</a:t>
            </a:r>
          </a:p>
        </p:txBody>
      </p:sp>
    </p:spTree>
    <p:extLst>
      <p:ext uri="{BB962C8B-B14F-4D97-AF65-F5344CB8AC3E}">
        <p14:creationId xmlns:p14="http://schemas.microsoft.com/office/powerpoint/2010/main" val="32934608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CB3C37-8968-0C8C-4CE8-816FC122AD42}"/>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7C9F98E4-193F-C60B-6C2D-5FA227E51FB3}"/>
              </a:ext>
            </a:extLst>
          </p:cNvPr>
          <p:cNvGrpSpPr/>
          <p:nvPr/>
        </p:nvGrpSpPr>
        <p:grpSpPr>
          <a:xfrm>
            <a:off x="509811" y="1249462"/>
            <a:ext cx="1256060" cy="245418"/>
            <a:chOff x="815697" y="913090"/>
            <a:chExt cx="1013341" cy="392668"/>
          </a:xfrm>
        </p:grpSpPr>
        <p:sp>
          <p:nvSpPr>
            <p:cNvPr id="2" name="Shape 0">
              <a:extLst>
                <a:ext uri="{FF2B5EF4-FFF2-40B4-BE49-F238E27FC236}">
                  <a16:creationId xmlns:a16="http://schemas.microsoft.com/office/drawing/2014/main" id="{E4B6768D-1E87-E70F-DC7E-926F79BB7D6B}"/>
                </a:ext>
              </a:extLst>
            </p:cNvPr>
            <p:cNvSpPr/>
            <p:nvPr/>
          </p:nvSpPr>
          <p:spPr>
            <a:xfrm>
              <a:off x="815697" y="913090"/>
              <a:ext cx="1013341" cy="392668"/>
            </a:xfrm>
            <a:prstGeom prst="roundRect">
              <a:avLst>
                <a:gd name="adj" fmla="val 6410"/>
              </a:avLst>
            </a:prstGeom>
            <a:noFill/>
            <a:ln w="7620">
              <a:solidFill>
                <a:schemeClr val="bg1"/>
              </a:solidFill>
              <a:prstDash val="solid"/>
            </a:ln>
          </p:spPr>
          <p:txBody>
            <a:bodyPr/>
            <a:lstStyle/>
            <a:p>
              <a:endParaRPr lang="en-GB" sz="1125" dirty="0">
                <a:solidFill>
                  <a:schemeClr val="bg1"/>
                </a:solidFill>
              </a:endParaRPr>
            </a:p>
          </p:txBody>
        </p:sp>
        <p:sp>
          <p:nvSpPr>
            <p:cNvPr id="3" name="Text 1">
              <a:extLst>
                <a:ext uri="{FF2B5EF4-FFF2-40B4-BE49-F238E27FC236}">
                  <a16:creationId xmlns:a16="http://schemas.microsoft.com/office/drawing/2014/main" id="{9FFCE392-200A-4EFF-46C0-25DB343E02AA}"/>
                </a:ext>
              </a:extLst>
            </p:cNvPr>
            <p:cNvSpPr/>
            <p:nvPr/>
          </p:nvSpPr>
          <p:spPr>
            <a:xfrm>
              <a:off x="949166" y="983575"/>
              <a:ext cx="746403" cy="251698"/>
            </a:xfrm>
            <a:prstGeom prst="rect">
              <a:avLst/>
            </a:prstGeom>
            <a:noFill/>
            <a:ln/>
          </p:spPr>
          <p:txBody>
            <a:bodyPr wrap="none" lIns="0" tIns="0" rIns="0" bIns="0" rtlCol="0" anchor="t"/>
            <a:lstStyle/>
            <a:p>
              <a:pPr algn="ctr">
                <a:lnSpc>
                  <a:spcPts val="1219"/>
                </a:lnSpc>
              </a:pPr>
              <a:r>
                <a:rPr lang="en-GB" sz="813" dirty="0">
                  <a:solidFill>
                    <a:schemeClr val="bg1"/>
                  </a:solidFill>
                  <a:latin typeface="Libre Franklin" pitchFamily="34" charset="0"/>
                </a:rPr>
                <a:t>Energy Advice Training</a:t>
              </a:r>
            </a:p>
          </p:txBody>
        </p:sp>
      </p:grpSp>
      <p:sp>
        <p:nvSpPr>
          <p:cNvPr id="4" name="Text 2">
            <a:extLst>
              <a:ext uri="{FF2B5EF4-FFF2-40B4-BE49-F238E27FC236}">
                <a16:creationId xmlns:a16="http://schemas.microsoft.com/office/drawing/2014/main" id="{C4F40CC5-657B-B0B0-C34C-D9B5526649CD}"/>
              </a:ext>
            </a:extLst>
          </p:cNvPr>
          <p:cNvSpPr/>
          <p:nvPr/>
        </p:nvSpPr>
        <p:spPr>
          <a:xfrm>
            <a:off x="509810" y="1719263"/>
            <a:ext cx="4936778" cy="385539"/>
          </a:xfrm>
          <a:prstGeom prst="rect">
            <a:avLst/>
          </a:prstGeom>
          <a:noFill/>
          <a:ln/>
        </p:spPr>
        <p:txBody>
          <a:bodyPr wrap="none" lIns="0" tIns="0" rIns="0" bIns="0" rtlCol="0" anchor="t"/>
          <a:lstStyle/>
          <a:p>
            <a:pPr>
              <a:lnSpc>
                <a:spcPts val="3031"/>
              </a:lnSpc>
            </a:pPr>
            <a:r>
              <a:rPr lang="en-GB" sz="2406" dirty="0">
                <a:solidFill>
                  <a:srgbClr val="FFFFFF"/>
                </a:solidFill>
                <a:latin typeface="Libre Franklin" pitchFamily="34" charset="0"/>
                <a:ea typeface="Libre Franklin" pitchFamily="34" charset="-122"/>
                <a:cs typeface="Libre Franklin" pitchFamily="34" charset="-120"/>
              </a:rPr>
              <a:t>In-depth Training Delivery</a:t>
            </a:r>
          </a:p>
        </p:txBody>
      </p:sp>
      <p:sp>
        <p:nvSpPr>
          <p:cNvPr id="10" name="Rectangle 9">
            <a:extLst>
              <a:ext uri="{FF2B5EF4-FFF2-40B4-BE49-F238E27FC236}">
                <a16:creationId xmlns:a16="http://schemas.microsoft.com/office/drawing/2014/main" id="{E9851D7C-29FE-2812-3393-E5ACEEB71C51}"/>
              </a:ext>
            </a:extLst>
          </p:cNvPr>
          <p:cNvSpPr/>
          <p:nvPr/>
        </p:nvSpPr>
        <p:spPr>
          <a:xfrm>
            <a:off x="7980324" y="5538413"/>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1" name="Picture 10">
            <a:extLst>
              <a:ext uri="{FF2B5EF4-FFF2-40B4-BE49-F238E27FC236}">
                <a16:creationId xmlns:a16="http://schemas.microsoft.com/office/drawing/2014/main" id="{137A6ABF-CF82-6141-B24A-045C3807FD13}"/>
              </a:ext>
            </a:extLst>
          </p:cNvPr>
          <p:cNvPicPr>
            <a:picLocks noChangeAspect="1"/>
          </p:cNvPicPr>
          <p:nvPr/>
        </p:nvPicPr>
        <p:blipFill>
          <a:blip r:embed="rId3">
            <a:alphaModFix amt="70000"/>
            <a:biLevel thresh="25000"/>
          </a:blip>
          <a:stretch>
            <a:fillRect/>
          </a:stretch>
        </p:blipFill>
        <p:spPr>
          <a:xfrm>
            <a:off x="8445010" y="1183931"/>
            <a:ext cx="350826" cy="374381"/>
          </a:xfrm>
          <a:prstGeom prst="rect">
            <a:avLst/>
          </a:prstGeom>
        </p:spPr>
      </p:pic>
      <p:grpSp>
        <p:nvGrpSpPr>
          <p:cNvPr id="6" name="Group 5">
            <a:extLst>
              <a:ext uri="{FF2B5EF4-FFF2-40B4-BE49-F238E27FC236}">
                <a16:creationId xmlns:a16="http://schemas.microsoft.com/office/drawing/2014/main" id="{6A905704-1AE3-9FBD-E6E1-165B92E61905}"/>
              </a:ext>
            </a:extLst>
          </p:cNvPr>
          <p:cNvGrpSpPr/>
          <p:nvPr/>
        </p:nvGrpSpPr>
        <p:grpSpPr>
          <a:xfrm>
            <a:off x="4572000" y="1979992"/>
            <a:ext cx="3731911" cy="883279"/>
            <a:chOff x="698086" y="3721497"/>
            <a:chExt cx="5350634" cy="1223070"/>
          </a:xfrm>
        </p:grpSpPr>
        <p:sp>
          <p:nvSpPr>
            <p:cNvPr id="8" name="Shape 10">
              <a:extLst>
                <a:ext uri="{FF2B5EF4-FFF2-40B4-BE49-F238E27FC236}">
                  <a16:creationId xmlns:a16="http://schemas.microsoft.com/office/drawing/2014/main" id="{376899BE-C881-3996-1823-F2C696A8E26A}"/>
                </a:ext>
              </a:extLst>
            </p:cNvPr>
            <p:cNvSpPr/>
            <p:nvPr/>
          </p:nvSpPr>
          <p:spPr>
            <a:xfrm>
              <a:off x="698086" y="3721497"/>
              <a:ext cx="5350634" cy="1223070"/>
            </a:xfrm>
            <a:prstGeom prst="roundRect">
              <a:avLst>
                <a:gd name="adj" fmla="val 1682"/>
              </a:avLst>
            </a:prstGeom>
            <a:solidFill>
              <a:srgbClr val="284D8D"/>
            </a:solidFill>
            <a:ln/>
          </p:spPr>
          <p:txBody>
            <a:bodyPr/>
            <a:lstStyle/>
            <a:p>
              <a:endParaRPr lang="en-GB" sz="1500" dirty="0"/>
            </a:p>
          </p:txBody>
        </p:sp>
        <p:sp>
          <p:nvSpPr>
            <p:cNvPr id="9" name="Shape 11">
              <a:extLst>
                <a:ext uri="{FF2B5EF4-FFF2-40B4-BE49-F238E27FC236}">
                  <a16:creationId xmlns:a16="http://schemas.microsoft.com/office/drawing/2014/main" id="{6F8A1B19-6D0C-D420-2646-9C4B7D94692D}"/>
                </a:ext>
              </a:extLst>
            </p:cNvPr>
            <p:cNvSpPr/>
            <p:nvPr/>
          </p:nvSpPr>
          <p:spPr>
            <a:xfrm>
              <a:off x="835203" y="3858617"/>
              <a:ext cx="411351" cy="411361"/>
            </a:xfrm>
            <a:prstGeom prst="roundRect">
              <a:avLst>
                <a:gd name="adj" fmla="val 18522010"/>
              </a:avLst>
            </a:prstGeom>
            <a:solidFill>
              <a:srgbClr val="097B88"/>
            </a:solidFill>
            <a:ln/>
          </p:spPr>
          <p:txBody>
            <a:bodyPr/>
            <a:lstStyle/>
            <a:p>
              <a:endParaRPr lang="en-GB" sz="1500" dirty="0"/>
            </a:p>
          </p:txBody>
        </p:sp>
        <p:pic>
          <p:nvPicPr>
            <p:cNvPr id="12" name="Image 0" descr="preencoded.png">
              <a:extLst>
                <a:ext uri="{FF2B5EF4-FFF2-40B4-BE49-F238E27FC236}">
                  <a16:creationId xmlns:a16="http://schemas.microsoft.com/office/drawing/2014/main" id="{93386261-B615-8B44-8CE5-94C0EB82B24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8309" y="3971727"/>
              <a:ext cx="185138" cy="185142"/>
            </a:xfrm>
            <a:prstGeom prst="rect">
              <a:avLst/>
            </a:prstGeom>
          </p:spPr>
        </p:pic>
        <p:sp>
          <p:nvSpPr>
            <p:cNvPr id="13" name="Text 12">
              <a:extLst>
                <a:ext uri="{FF2B5EF4-FFF2-40B4-BE49-F238E27FC236}">
                  <a16:creationId xmlns:a16="http://schemas.microsoft.com/office/drawing/2014/main" id="{E929FDE4-497D-7622-8C5F-DBFCB0119C37}"/>
                </a:ext>
              </a:extLst>
            </p:cNvPr>
            <p:cNvSpPr/>
            <p:nvPr/>
          </p:nvSpPr>
          <p:spPr>
            <a:xfrm>
              <a:off x="835203" y="4364236"/>
              <a:ext cx="1793830" cy="201613"/>
            </a:xfrm>
            <a:prstGeom prst="rect">
              <a:avLst/>
            </a:prstGeom>
            <a:noFill/>
            <a:ln/>
          </p:spPr>
          <p:txBody>
            <a:bodyPr wrap="none" lIns="0" tIns="0" rIns="0" bIns="0" rtlCol="0" anchor="t"/>
            <a:lstStyle/>
            <a:p>
              <a:pPr>
                <a:lnSpc>
                  <a:spcPct val="104000"/>
                </a:lnSpc>
              </a:pPr>
              <a:r>
                <a:rPr lang="en-GB" sz="1000" dirty="0">
                  <a:solidFill>
                    <a:srgbClr val="F9EEE7"/>
                  </a:solidFill>
                  <a:latin typeface="Libre Franklin" pitchFamily="34" charset="0"/>
                  <a:ea typeface="Libre Franklin" pitchFamily="34" charset="-122"/>
                  <a:cs typeface="Libre Franklin" pitchFamily="34" charset="-120"/>
                </a:rPr>
                <a:t>Energy Cost Calculation</a:t>
              </a:r>
              <a:endParaRPr lang="en-GB" sz="1000" dirty="0"/>
            </a:p>
          </p:txBody>
        </p:sp>
        <p:sp>
          <p:nvSpPr>
            <p:cNvPr id="14" name="Text 13">
              <a:extLst>
                <a:ext uri="{FF2B5EF4-FFF2-40B4-BE49-F238E27FC236}">
                  <a16:creationId xmlns:a16="http://schemas.microsoft.com/office/drawing/2014/main" id="{6A1A6669-851A-9699-1539-714FE2264340}"/>
                </a:ext>
              </a:extLst>
            </p:cNvPr>
            <p:cNvSpPr/>
            <p:nvPr/>
          </p:nvSpPr>
          <p:spPr>
            <a:xfrm>
              <a:off x="835203" y="4622403"/>
              <a:ext cx="5076400" cy="185043"/>
            </a:xfrm>
            <a:prstGeom prst="rect">
              <a:avLst/>
            </a:prstGeom>
            <a:noFill/>
            <a:ln/>
          </p:spPr>
          <p:txBody>
            <a:bodyPr wrap="none" lIns="0" tIns="0" rIns="0" bIns="0" rtlCol="0" anchor="t"/>
            <a:lstStyle/>
            <a:p>
              <a:pPr>
                <a:lnSpc>
                  <a:spcPct val="113000"/>
                </a:lnSpc>
              </a:pPr>
              <a:r>
                <a:rPr lang="en-GB" sz="750" dirty="0">
                  <a:solidFill>
                    <a:srgbClr val="F9EEE7"/>
                  </a:solidFill>
                  <a:latin typeface="Libre Franklin" pitchFamily="34" charset="0"/>
                  <a:ea typeface="Libre Franklin" pitchFamily="34" charset="-122"/>
                  <a:cs typeface="Libre Franklin" pitchFamily="34" charset="-120"/>
                </a:rPr>
                <a:t>Understanding, calculating, and estimating household energy costs</a:t>
              </a:r>
              <a:endParaRPr lang="en-GB" sz="750" dirty="0"/>
            </a:p>
          </p:txBody>
        </p:sp>
      </p:grpSp>
      <p:grpSp>
        <p:nvGrpSpPr>
          <p:cNvPr id="15" name="Group 14">
            <a:extLst>
              <a:ext uri="{FF2B5EF4-FFF2-40B4-BE49-F238E27FC236}">
                <a16:creationId xmlns:a16="http://schemas.microsoft.com/office/drawing/2014/main" id="{2859070D-D62C-F479-682D-C7C40C796631}"/>
              </a:ext>
            </a:extLst>
          </p:cNvPr>
          <p:cNvGrpSpPr/>
          <p:nvPr/>
        </p:nvGrpSpPr>
        <p:grpSpPr>
          <a:xfrm>
            <a:off x="4572000" y="2925475"/>
            <a:ext cx="3731911" cy="883279"/>
            <a:chOff x="6142975" y="3721497"/>
            <a:chExt cx="5350634" cy="1223070"/>
          </a:xfrm>
        </p:grpSpPr>
        <p:sp>
          <p:nvSpPr>
            <p:cNvPr id="16" name="Shape 14">
              <a:extLst>
                <a:ext uri="{FF2B5EF4-FFF2-40B4-BE49-F238E27FC236}">
                  <a16:creationId xmlns:a16="http://schemas.microsoft.com/office/drawing/2014/main" id="{4D9C7D20-0BA6-C2D2-4690-785DAD925D6E}"/>
                </a:ext>
              </a:extLst>
            </p:cNvPr>
            <p:cNvSpPr/>
            <p:nvPr/>
          </p:nvSpPr>
          <p:spPr>
            <a:xfrm>
              <a:off x="6142975" y="3721497"/>
              <a:ext cx="5350634" cy="1223070"/>
            </a:xfrm>
            <a:prstGeom prst="roundRect">
              <a:avLst>
                <a:gd name="adj" fmla="val 1682"/>
              </a:avLst>
            </a:prstGeom>
            <a:solidFill>
              <a:srgbClr val="284D8D"/>
            </a:solidFill>
            <a:ln/>
          </p:spPr>
          <p:txBody>
            <a:bodyPr/>
            <a:lstStyle/>
            <a:p>
              <a:endParaRPr lang="en-GB" sz="1500" dirty="0"/>
            </a:p>
          </p:txBody>
        </p:sp>
        <p:sp>
          <p:nvSpPr>
            <p:cNvPr id="17" name="Shape 15">
              <a:extLst>
                <a:ext uri="{FF2B5EF4-FFF2-40B4-BE49-F238E27FC236}">
                  <a16:creationId xmlns:a16="http://schemas.microsoft.com/office/drawing/2014/main" id="{EA3FE750-40ED-0A39-8309-5778EF21B617}"/>
                </a:ext>
              </a:extLst>
            </p:cNvPr>
            <p:cNvSpPr/>
            <p:nvPr/>
          </p:nvSpPr>
          <p:spPr>
            <a:xfrm>
              <a:off x="6280092" y="3858617"/>
              <a:ext cx="411351" cy="411361"/>
            </a:xfrm>
            <a:prstGeom prst="roundRect">
              <a:avLst>
                <a:gd name="adj" fmla="val 18522010"/>
              </a:avLst>
            </a:prstGeom>
            <a:solidFill>
              <a:srgbClr val="097B88"/>
            </a:solidFill>
            <a:ln/>
          </p:spPr>
          <p:txBody>
            <a:bodyPr/>
            <a:lstStyle/>
            <a:p>
              <a:endParaRPr lang="en-GB" sz="1500" dirty="0"/>
            </a:p>
          </p:txBody>
        </p:sp>
        <p:pic>
          <p:nvPicPr>
            <p:cNvPr id="18" name="Image 1" descr="preencoded.png">
              <a:extLst>
                <a:ext uri="{FF2B5EF4-FFF2-40B4-BE49-F238E27FC236}">
                  <a16:creationId xmlns:a16="http://schemas.microsoft.com/office/drawing/2014/main" id="{6CE58BBD-2FFF-ECD7-B8CF-7A307235F6F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393199" y="3971727"/>
              <a:ext cx="185138" cy="185142"/>
            </a:xfrm>
            <a:prstGeom prst="rect">
              <a:avLst/>
            </a:prstGeom>
          </p:spPr>
        </p:pic>
        <p:sp>
          <p:nvSpPr>
            <p:cNvPr id="19" name="Text 16">
              <a:extLst>
                <a:ext uri="{FF2B5EF4-FFF2-40B4-BE49-F238E27FC236}">
                  <a16:creationId xmlns:a16="http://schemas.microsoft.com/office/drawing/2014/main" id="{208D2E9B-094F-8130-4842-32C14D4B9F5A}"/>
                </a:ext>
              </a:extLst>
            </p:cNvPr>
            <p:cNvSpPr/>
            <p:nvPr/>
          </p:nvSpPr>
          <p:spPr>
            <a:xfrm>
              <a:off x="6280092" y="4364236"/>
              <a:ext cx="1850879" cy="201613"/>
            </a:xfrm>
            <a:prstGeom prst="rect">
              <a:avLst/>
            </a:prstGeom>
            <a:noFill/>
            <a:ln/>
          </p:spPr>
          <p:txBody>
            <a:bodyPr wrap="none" lIns="0" tIns="0" rIns="0" bIns="0" rtlCol="0" anchor="t"/>
            <a:lstStyle/>
            <a:p>
              <a:pPr>
                <a:lnSpc>
                  <a:spcPct val="104000"/>
                </a:lnSpc>
              </a:pPr>
              <a:r>
                <a:rPr lang="en-GB" sz="1000" dirty="0">
                  <a:solidFill>
                    <a:srgbClr val="F9EEE7"/>
                  </a:solidFill>
                  <a:latin typeface="Libre Franklin" pitchFamily="34" charset="0"/>
                  <a:ea typeface="Libre Franklin" pitchFamily="34" charset="-122"/>
                  <a:cs typeface="Libre Franklin" pitchFamily="34" charset="-120"/>
                </a:rPr>
                <a:t>Market Rates &amp; Volatility</a:t>
              </a:r>
              <a:endParaRPr lang="en-GB" sz="1000" dirty="0"/>
            </a:p>
          </p:txBody>
        </p:sp>
        <p:sp>
          <p:nvSpPr>
            <p:cNvPr id="20" name="Text 17">
              <a:extLst>
                <a:ext uri="{FF2B5EF4-FFF2-40B4-BE49-F238E27FC236}">
                  <a16:creationId xmlns:a16="http://schemas.microsoft.com/office/drawing/2014/main" id="{658744DD-8972-DD59-743B-2027E0F4FF1D}"/>
                </a:ext>
              </a:extLst>
            </p:cNvPr>
            <p:cNvSpPr/>
            <p:nvPr/>
          </p:nvSpPr>
          <p:spPr>
            <a:xfrm>
              <a:off x="6280092" y="4622403"/>
              <a:ext cx="5076400" cy="185043"/>
            </a:xfrm>
            <a:prstGeom prst="rect">
              <a:avLst/>
            </a:prstGeom>
            <a:noFill/>
            <a:ln/>
          </p:spPr>
          <p:txBody>
            <a:bodyPr wrap="none" lIns="0" tIns="0" rIns="0" bIns="0" rtlCol="0" anchor="t"/>
            <a:lstStyle/>
            <a:p>
              <a:pPr>
                <a:lnSpc>
                  <a:spcPct val="113000"/>
                </a:lnSpc>
              </a:pPr>
              <a:r>
                <a:rPr lang="en-GB" sz="750" dirty="0">
                  <a:solidFill>
                    <a:srgbClr val="F9EEE7"/>
                  </a:solidFill>
                  <a:latin typeface="Libre Franklin" pitchFamily="34" charset="0"/>
                  <a:ea typeface="Libre Franklin" pitchFamily="34" charset="-122"/>
                  <a:cs typeface="Libre Franklin" pitchFamily="34" charset="-120"/>
                </a:rPr>
                <a:t>Navigating energy market dynamics and their impact on tenants</a:t>
              </a:r>
              <a:endParaRPr lang="en-GB" sz="750" dirty="0"/>
            </a:p>
          </p:txBody>
        </p:sp>
      </p:grpSp>
      <p:grpSp>
        <p:nvGrpSpPr>
          <p:cNvPr id="21" name="Group 20">
            <a:extLst>
              <a:ext uri="{FF2B5EF4-FFF2-40B4-BE49-F238E27FC236}">
                <a16:creationId xmlns:a16="http://schemas.microsoft.com/office/drawing/2014/main" id="{B88DC50F-52C5-D99A-A334-A494A42ACB97}"/>
              </a:ext>
            </a:extLst>
          </p:cNvPr>
          <p:cNvGrpSpPr/>
          <p:nvPr/>
        </p:nvGrpSpPr>
        <p:grpSpPr>
          <a:xfrm>
            <a:off x="4572000" y="3874270"/>
            <a:ext cx="3731911" cy="883279"/>
            <a:chOff x="698086" y="5038824"/>
            <a:chExt cx="5350634" cy="1223070"/>
          </a:xfrm>
        </p:grpSpPr>
        <p:sp>
          <p:nvSpPr>
            <p:cNvPr id="22" name="Shape 18">
              <a:extLst>
                <a:ext uri="{FF2B5EF4-FFF2-40B4-BE49-F238E27FC236}">
                  <a16:creationId xmlns:a16="http://schemas.microsoft.com/office/drawing/2014/main" id="{76E18C83-F424-C555-A8CB-990B60CD7C35}"/>
                </a:ext>
              </a:extLst>
            </p:cNvPr>
            <p:cNvSpPr/>
            <p:nvPr/>
          </p:nvSpPr>
          <p:spPr>
            <a:xfrm>
              <a:off x="698086" y="5038824"/>
              <a:ext cx="5350634" cy="1223070"/>
            </a:xfrm>
            <a:prstGeom prst="roundRect">
              <a:avLst>
                <a:gd name="adj" fmla="val 1682"/>
              </a:avLst>
            </a:prstGeom>
            <a:solidFill>
              <a:srgbClr val="284D8D"/>
            </a:solidFill>
            <a:ln/>
          </p:spPr>
          <p:txBody>
            <a:bodyPr/>
            <a:lstStyle/>
            <a:p>
              <a:endParaRPr lang="en-GB" sz="1500" dirty="0"/>
            </a:p>
          </p:txBody>
        </p:sp>
        <p:sp>
          <p:nvSpPr>
            <p:cNvPr id="23" name="Shape 19">
              <a:extLst>
                <a:ext uri="{FF2B5EF4-FFF2-40B4-BE49-F238E27FC236}">
                  <a16:creationId xmlns:a16="http://schemas.microsoft.com/office/drawing/2014/main" id="{8AA99E00-7F66-A23A-69B6-7CD0ABE934E4}"/>
                </a:ext>
              </a:extLst>
            </p:cNvPr>
            <p:cNvSpPr/>
            <p:nvPr/>
          </p:nvSpPr>
          <p:spPr>
            <a:xfrm>
              <a:off x="835203" y="5175945"/>
              <a:ext cx="411351" cy="411361"/>
            </a:xfrm>
            <a:prstGeom prst="roundRect">
              <a:avLst>
                <a:gd name="adj" fmla="val 18522010"/>
              </a:avLst>
            </a:prstGeom>
            <a:solidFill>
              <a:srgbClr val="097B88"/>
            </a:solidFill>
            <a:ln/>
          </p:spPr>
          <p:txBody>
            <a:bodyPr/>
            <a:lstStyle/>
            <a:p>
              <a:endParaRPr lang="en-GB" sz="1500" dirty="0"/>
            </a:p>
          </p:txBody>
        </p:sp>
        <p:pic>
          <p:nvPicPr>
            <p:cNvPr id="24" name="Image 2" descr="preencoded.png">
              <a:extLst>
                <a:ext uri="{FF2B5EF4-FFF2-40B4-BE49-F238E27FC236}">
                  <a16:creationId xmlns:a16="http://schemas.microsoft.com/office/drawing/2014/main" id="{1FC78175-CE4D-0DB9-EE28-7A7D62368A1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8309" y="5289054"/>
              <a:ext cx="185138" cy="185142"/>
            </a:xfrm>
            <a:prstGeom prst="rect">
              <a:avLst/>
            </a:prstGeom>
          </p:spPr>
        </p:pic>
        <p:sp>
          <p:nvSpPr>
            <p:cNvPr id="25" name="Text 20">
              <a:extLst>
                <a:ext uri="{FF2B5EF4-FFF2-40B4-BE49-F238E27FC236}">
                  <a16:creationId xmlns:a16="http://schemas.microsoft.com/office/drawing/2014/main" id="{917CD99E-6815-906B-A909-A60A6594685D}"/>
                </a:ext>
              </a:extLst>
            </p:cNvPr>
            <p:cNvSpPr/>
            <p:nvPr/>
          </p:nvSpPr>
          <p:spPr>
            <a:xfrm>
              <a:off x="835203" y="5681563"/>
              <a:ext cx="1613356" cy="201613"/>
            </a:xfrm>
            <a:prstGeom prst="rect">
              <a:avLst/>
            </a:prstGeom>
            <a:noFill/>
            <a:ln/>
          </p:spPr>
          <p:txBody>
            <a:bodyPr wrap="none" lIns="0" tIns="0" rIns="0" bIns="0" rtlCol="0" anchor="t"/>
            <a:lstStyle/>
            <a:p>
              <a:pPr>
                <a:lnSpc>
                  <a:spcPct val="104000"/>
                </a:lnSpc>
              </a:pPr>
              <a:r>
                <a:rPr lang="en-GB" sz="1000" dirty="0">
                  <a:solidFill>
                    <a:srgbClr val="F9EEE7"/>
                  </a:solidFill>
                  <a:latin typeface="Libre Franklin" pitchFamily="34" charset="0"/>
                  <a:ea typeface="Libre Franklin" pitchFamily="34" charset="-122"/>
                  <a:cs typeface="Libre Franklin" pitchFamily="34" charset="-120"/>
                </a:rPr>
                <a:t>Solar Tariffs &amp; SEG</a:t>
              </a:r>
              <a:endParaRPr lang="en-GB" sz="1000" dirty="0"/>
            </a:p>
          </p:txBody>
        </p:sp>
        <p:sp>
          <p:nvSpPr>
            <p:cNvPr id="26" name="Text 21">
              <a:extLst>
                <a:ext uri="{FF2B5EF4-FFF2-40B4-BE49-F238E27FC236}">
                  <a16:creationId xmlns:a16="http://schemas.microsoft.com/office/drawing/2014/main" id="{657A106E-3793-6383-C1EA-8098156764FF}"/>
                </a:ext>
              </a:extLst>
            </p:cNvPr>
            <p:cNvSpPr/>
            <p:nvPr/>
          </p:nvSpPr>
          <p:spPr>
            <a:xfrm>
              <a:off x="835203" y="5939730"/>
              <a:ext cx="5076400" cy="185043"/>
            </a:xfrm>
            <a:prstGeom prst="rect">
              <a:avLst/>
            </a:prstGeom>
            <a:noFill/>
            <a:ln/>
          </p:spPr>
          <p:txBody>
            <a:bodyPr wrap="none" lIns="0" tIns="0" rIns="0" bIns="0" rtlCol="0" anchor="t"/>
            <a:lstStyle/>
            <a:p>
              <a:pPr>
                <a:lnSpc>
                  <a:spcPct val="113000"/>
                </a:lnSpc>
              </a:pPr>
              <a:r>
                <a:rPr lang="en-GB" sz="750" dirty="0">
                  <a:solidFill>
                    <a:srgbClr val="F9EEE7"/>
                  </a:solidFill>
                  <a:latin typeface="Libre Franklin" pitchFamily="34" charset="0"/>
                  <a:ea typeface="Libre Franklin" pitchFamily="34" charset="-122"/>
                  <a:cs typeface="Libre Franklin" pitchFamily="34" charset="-120"/>
                </a:rPr>
                <a:t>Smart Export Guarantee applications and solar tariff guidance</a:t>
              </a:r>
              <a:endParaRPr lang="en-GB" sz="750" dirty="0"/>
            </a:p>
          </p:txBody>
        </p:sp>
      </p:grpSp>
      <p:grpSp>
        <p:nvGrpSpPr>
          <p:cNvPr id="27" name="Group 26">
            <a:extLst>
              <a:ext uri="{FF2B5EF4-FFF2-40B4-BE49-F238E27FC236}">
                <a16:creationId xmlns:a16="http://schemas.microsoft.com/office/drawing/2014/main" id="{B3CA1139-5FD0-80D9-D27D-169981DB273D}"/>
              </a:ext>
            </a:extLst>
          </p:cNvPr>
          <p:cNvGrpSpPr/>
          <p:nvPr/>
        </p:nvGrpSpPr>
        <p:grpSpPr>
          <a:xfrm>
            <a:off x="4572000" y="4823065"/>
            <a:ext cx="3731911" cy="883279"/>
            <a:chOff x="6142975" y="5038824"/>
            <a:chExt cx="5350634" cy="1223070"/>
          </a:xfrm>
        </p:grpSpPr>
        <p:sp>
          <p:nvSpPr>
            <p:cNvPr id="28" name="Shape 22">
              <a:extLst>
                <a:ext uri="{FF2B5EF4-FFF2-40B4-BE49-F238E27FC236}">
                  <a16:creationId xmlns:a16="http://schemas.microsoft.com/office/drawing/2014/main" id="{B8753F17-F5A7-2CE0-B58C-7DEDB96B6FA9}"/>
                </a:ext>
              </a:extLst>
            </p:cNvPr>
            <p:cNvSpPr/>
            <p:nvPr/>
          </p:nvSpPr>
          <p:spPr>
            <a:xfrm>
              <a:off x="6142975" y="5038824"/>
              <a:ext cx="5350634" cy="1223070"/>
            </a:xfrm>
            <a:prstGeom prst="roundRect">
              <a:avLst>
                <a:gd name="adj" fmla="val 1682"/>
              </a:avLst>
            </a:prstGeom>
            <a:solidFill>
              <a:srgbClr val="284D8D"/>
            </a:solidFill>
            <a:ln/>
          </p:spPr>
          <p:txBody>
            <a:bodyPr/>
            <a:lstStyle/>
            <a:p>
              <a:endParaRPr lang="en-GB" sz="1500" dirty="0"/>
            </a:p>
          </p:txBody>
        </p:sp>
        <p:sp>
          <p:nvSpPr>
            <p:cNvPr id="29" name="Shape 23">
              <a:extLst>
                <a:ext uri="{FF2B5EF4-FFF2-40B4-BE49-F238E27FC236}">
                  <a16:creationId xmlns:a16="http://schemas.microsoft.com/office/drawing/2014/main" id="{4DA38F66-ED17-F335-CD08-2F4EFB7C9CE0}"/>
                </a:ext>
              </a:extLst>
            </p:cNvPr>
            <p:cNvSpPr/>
            <p:nvPr/>
          </p:nvSpPr>
          <p:spPr>
            <a:xfrm>
              <a:off x="6280092" y="5175945"/>
              <a:ext cx="411351" cy="411361"/>
            </a:xfrm>
            <a:prstGeom prst="roundRect">
              <a:avLst>
                <a:gd name="adj" fmla="val 18522010"/>
              </a:avLst>
            </a:prstGeom>
            <a:solidFill>
              <a:srgbClr val="097B88"/>
            </a:solidFill>
            <a:ln/>
          </p:spPr>
          <p:txBody>
            <a:bodyPr/>
            <a:lstStyle/>
            <a:p>
              <a:endParaRPr lang="en-GB" sz="1500" dirty="0"/>
            </a:p>
          </p:txBody>
        </p:sp>
        <p:pic>
          <p:nvPicPr>
            <p:cNvPr id="30" name="Image 3" descr="preencoded.png">
              <a:extLst>
                <a:ext uri="{FF2B5EF4-FFF2-40B4-BE49-F238E27FC236}">
                  <a16:creationId xmlns:a16="http://schemas.microsoft.com/office/drawing/2014/main" id="{1108289B-C104-6893-44CE-690E3A7EF12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393199" y="5289054"/>
              <a:ext cx="185138" cy="185142"/>
            </a:xfrm>
            <a:prstGeom prst="rect">
              <a:avLst/>
            </a:prstGeom>
          </p:spPr>
        </p:pic>
        <p:sp>
          <p:nvSpPr>
            <p:cNvPr id="31" name="Text 24">
              <a:extLst>
                <a:ext uri="{FF2B5EF4-FFF2-40B4-BE49-F238E27FC236}">
                  <a16:creationId xmlns:a16="http://schemas.microsoft.com/office/drawing/2014/main" id="{77BE97D3-DC5A-218E-7FB5-11F4DAB7390A}"/>
                </a:ext>
              </a:extLst>
            </p:cNvPr>
            <p:cNvSpPr/>
            <p:nvPr/>
          </p:nvSpPr>
          <p:spPr>
            <a:xfrm>
              <a:off x="6280092" y="5681563"/>
              <a:ext cx="2016670" cy="201613"/>
            </a:xfrm>
            <a:prstGeom prst="rect">
              <a:avLst/>
            </a:prstGeom>
            <a:noFill/>
            <a:ln/>
          </p:spPr>
          <p:txBody>
            <a:bodyPr wrap="none" lIns="0" tIns="0" rIns="0" bIns="0" rtlCol="0" anchor="t"/>
            <a:lstStyle/>
            <a:p>
              <a:pPr>
                <a:lnSpc>
                  <a:spcPct val="104000"/>
                </a:lnSpc>
              </a:pPr>
              <a:r>
                <a:rPr lang="en-GB" sz="1000" dirty="0">
                  <a:solidFill>
                    <a:srgbClr val="F9EEE7"/>
                  </a:solidFill>
                  <a:latin typeface="Libre Franklin" pitchFamily="34" charset="0"/>
                  <a:ea typeface="Libre Franklin" pitchFamily="34" charset="-122"/>
                  <a:cs typeface="Libre Franklin" pitchFamily="34" charset="-120"/>
                </a:rPr>
                <a:t>Complaints &amp; Ombudsman</a:t>
              </a:r>
              <a:endParaRPr lang="en-GB" sz="1000" dirty="0"/>
            </a:p>
          </p:txBody>
        </p:sp>
        <p:sp>
          <p:nvSpPr>
            <p:cNvPr id="32" name="Text 25">
              <a:extLst>
                <a:ext uri="{FF2B5EF4-FFF2-40B4-BE49-F238E27FC236}">
                  <a16:creationId xmlns:a16="http://schemas.microsoft.com/office/drawing/2014/main" id="{3858F286-0D47-9FEB-29A0-C77F24842D05}"/>
                </a:ext>
              </a:extLst>
            </p:cNvPr>
            <p:cNvSpPr/>
            <p:nvPr/>
          </p:nvSpPr>
          <p:spPr>
            <a:xfrm>
              <a:off x="6280092" y="5939730"/>
              <a:ext cx="5076400" cy="185043"/>
            </a:xfrm>
            <a:prstGeom prst="rect">
              <a:avLst/>
            </a:prstGeom>
            <a:noFill/>
            <a:ln/>
          </p:spPr>
          <p:txBody>
            <a:bodyPr wrap="none" lIns="0" tIns="0" rIns="0" bIns="0" rtlCol="0" anchor="t"/>
            <a:lstStyle/>
            <a:p>
              <a:pPr>
                <a:lnSpc>
                  <a:spcPct val="113000"/>
                </a:lnSpc>
              </a:pPr>
              <a:r>
                <a:rPr lang="en-GB" sz="750" dirty="0">
                  <a:solidFill>
                    <a:srgbClr val="F9EEE7"/>
                  </a:solidFill>
                  <a:latin typeface="Libre Franklin" pitchFamily="34" charset="0"/>
                  <a:ea typeface="Libre Franklin" pitchFamily="34" charset="-122"/>
                  <a:cs typeface="Libre Franklin" pitchFamily="34" charset="-120"/>
                </a:rPr>
                <a:t>Escalation pathways and energy company accountability</a:t>
              </a:r>
              <a:endParaRPr lang="en-GB" sz="750" dirty="0"/>
            </a:p>
          </p:txBody>
        </p:sp>
      </p:grpSp>
      <p:sp>
        <p:nvSpPr>
          <p:cNvPr id="35" name="Text 3">
            <a:extLst>
              <a:ext uri="{FF2B5EF4-FFF2-40B4-BE49-F238E27FC236}">
                <a16:creationId xmlns:a16="http://schemas.microsoft.com/office/drawing/2014/main" id="{3CB96FB3-4551-B4C6-AAEE-96DDADCC4ADF}"/>
              </a:ext>
            </a:extLst>
          </p:cNvPr>
          <p:cNvSpPr/>
          <p:nvPr/>
        </p:nvSpPr>
        <p:spPr>
          <a:xfrm>
            <a:off x="509812" y="2367809"/>
            <a:ext cx="3665777" cy="712612"/>
          </a:xfrm>
          <a:prstGeom prst="rect">
            <a:avLst/>
          </a:prstGeom>
          <a:noFill/>
          <a:ln/>
        </p:spPr>
        <p:txBody>
          <a:bodyPr wrap="square" lIns="0" tIns="0" rIns="0" bIns="0" rtlCol="0" anchor="t">
            <a:normAutofit/>
          </a:bodyPr>
          <a:lstStyle/>
          <a:p>
            <a:pPr>
              <a:lnSpc>
                <a:spcPct val="160000"/>
              </a:lnSpc>
            </a:pPr>
            <a:r>
              <a:rPr lang="en-GB" sz="1000" dirty="0">
                <a:solidFill>
                  <a:srgbClr val="F9EEE7"/>
                </a:solidFill>
                <a:latin typeface="Libre Franklin" pitchFamily="2" charset="0"/>
                <a:ea typeface="Libre Franklin" pitchFamily="34" charset="-122"/>
                <a:cs typeface="Libre Franklin" pitchFamily="34" charset="-120"/>
              </a:rPr>
              <a:t>A </a:t>
            </a:r>
            <a:r>
              <a:rPr lang="en-GB" sz="1000" b="1" dirty="0">
                <a:solidFill>
                  <a:srgbClr val="F9EEE7"/>
                </a:solidFill>
                <a:latin typeface="Libre Franklin" pitchFamily="2" charset="0"/>
                <a:ea typeface="Libre Franklin Bold" pitchFamily="34" charset="-122"/>
                <a:cs typeface="Libre Franklin Bold" pitchFamily="34" charset="-120"/>
              </a:rPr>
              <a:t>2-day programme</a:t>
            </a:r>
            <a:r>
              <a:rPr lang="en-GB" sz="1000" dirty="0">
                <a:solidFill>
                  <a:srgbClr val="F9EEE7"/>
                </a:solidFill>
                <a:latin typeface="Libre Franklin" pitchFamily="2" charset="0"/>
                <a:ea typeface="Libre Franklin" pitchFamily="34" charset="-122"/>
                <a:cs typeface="Libre Franklin" pitchFamily="34" charset="-120"/>
              </a:rPr>
              <a:t> designed to build knowledge, enabling housing officers to provide informed, independent energy advice to tenants.</a:t>
            </a:r>
            <a:endParaRPr lang="en-GB" sz="1000" dirty="0">
              <a:latin typeface="Libre Franklin" pitchFamily="2" charset="0"/>
            </a:endParaRPr>
          </a:p>
        </p:txBody>
      </p:sp>
      <p:grpSp>
        <p:nvGrpSpPr>
          <p:cNvPr id="47" name="Group 46">
            <a:extLst>
              <a:ext uri="{FF2B5EF4-FFF2-40B4-BE49-F238E27FC236}">
                <a16:creationId xmlns:a16="http://schemas.microsoft.com/office/drawing/2014/main" id="{D1E99D22-4C71-5F1B-7360-57F4848F81CF}"/>
              </a:ext>
            </a:extLst>
          </p:cNvPr>
          <p:cNvGrpSpPr/>
          <p:nvPr/>
        </p:nvGrpSpPr>
        <p:grpSpPr>
          <a:xfrm>
            <a:off x="1281401" y="3395100"/>
            <a:ext cx="1750454" cy="1750546"/>
            <a:chOff x="2162287" y="3511434"/>
            <a:chExt cx="2800727" cy="2800873"/>
          </a:xfrm>
        </p:grpSpPr>
        <p:sp>
          <p:nvSpPr>
            <p:cNvPr id="46" name="Oval 45">
              <a:extLst>
                <a:ext uri="{FF2B5EF4-FFF2-40B4-BE49-F238E27FC236}">
                  <a16:creationId xmlns:a16="http://schemas.microsoft.com/office/drawing/2014/main" id="{E4583ABB-4FC5-BF4C-B15D-A0E4F29B4E4A}"/>
                </a:ext>
              </a:extLst>
            </p:cNvPr>
            <p:cNvSpPr/>
            <p:nvPr/>
          </p:nvSpPr>
          <p:spPr>
            <a:xfrm>
              <a:off x="2162287" y="3511434"/>
              <a:ext cx="2800727" cy="280087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sp>
          <p:nvSpPr>
            <p:cNvPr id="37" name="Text 4">
              <a:extLst>
                <a:ext uri="{FF2B5EF4-FFF2-40B4-BE49-F238E27FC236}">
                  <a16:creationId xmlns:a16="http://schemas.microsoft.com/office/drawing/2014/main" id="{CB722E21-719E-7CBE-E01B-44DDB453CE00}"/>
                </a:ext>
              </a:extLst>
            </p:cNvPr>
            <p:cNvSpPr/>
            <p:nvPr/>
          </p:nvSpPr>
          <p:spPr>
            <a:xfrm>
              <a:off x="2572849" y="4459334"/>
              <a:ext cx="1979604" cy="452537"/>
            </a:xfrm>
            <a:prstGeom prst="rect">
              <a:avLst/>
            </a:prstGeom>
            <a:noFill/>
            <a:ln/>
          </p:spPr>
          <p:txBody>
            <a:bodyPr wrap="none" lIns="0" tIns="0" rIns="0" bIns="0" rtlCol="0" anchor="t"/>
            <a:lstStyle/>
            <a:p>
              <a:pPr algn="ctr">
                <a:lnSpc>
                  <a:spcPct val="83000"/>
                </a:lnSpc>
              </a:pPr>
              <a:r>
                <a:rPr lang="en-GB" sz="2219" dirty="0">
                  <a:solidFill>
                    <a:srgbClr val="F9EEE7"/>
                  </a:solidFill>
                  <a:latin typeface="Libre Franklin" pitchFamily="34" charset="0"/>
                  <a:ea typeface="Libre Franklin" pitchFamily="34" charset="-122"/>
                  <a:cs typeface="Libre Franklin" pitchFamily="34" charset="-120"/>
                </a:rPr>
                <a:t>2 Day</a:t>
              </a:r>
              <a:endParaRPr lang="en-GB" sz="2219" dirty="0"/>
            </a:p>
          </p:txBody>
        </p:sp>
        <p:sp>
          <p:nvSpPr>
            <p:cNvPr id="39" name="Text 6">
              <a:extLst>
                <a:ext uri="{FF2B5EF4-FFF2-40B4-BE49-F238E27FC236}">
                  <a16:creationId xmlns:a16="http://schemas.microsoft.com/office/drawing/2014/main" id="{D5E4624B-D11A-6C05-E527-012FA5E04B69}"/>
                </a:ext>
              </a:extLst>
            </p:cNvPr>
            <p:cNvSpPr/>
            <p:nvPr/>
          </p:nvSpPr>
          <p:spPr>
            <a:xfrm>
              <a:off x="2465337" y="5084768"/>
              <a:ext cx="2194628" cy="306338"/>
            </a:xfrm>
            <a:prstGeom prst="rect">
              <a:avLst/>
            </a:prstGeom>
            <a:noFill/>
            <a:ln/>
          </p:spPr>
          <p:txBody>
            <a:bodyPr wrap="none" lIns="0" tIns="0" rIns="0" bIns="0" rtlCol="0" anchor="t"/>
            <a:lstStyle/>
            <a:p>
              <a:pPr algn="ctr">
                <a:lnSpc>
                  <a:spcPct val="113000"/>
                </a:lnSpc>
              </a:pPr>
              <a:r>
                <a:rPr lang="en-GB" sz="1000" dirty="0">
                  <a:solidFill>
                    <a:srgbClr val="F9EEE7"/>
                  </a:solidFill>
                  <a:latin typeface="Libre Franklin" pitchFamily="34" charset="0"/>
                  <a:ea typeface="Libre Franklin" pitchFamily="34" charset="-122"/>
                  <a:cs typeface="Libre Franklin" pitchFamily="34" charset="-120"/>
                </a:rPr>
                <a:t>Training programme</a:t>
              </a:r>
              <a:endParaRPr lang="en-GB" sz="1000" dirty="0"/>
            </a:p>
          </p:txBody>
        </p:sp>
      </p:grpSp>
    </p:spTree>
    <p:extLst>
      <p:ext uri="{BB962C8B-B14F-4D97-AF65-F5344CB8AC3E}">
        <p14:creationId xmlns:p14="http://schemas.microsoft.com/office/powerpoint/2010/main" val="3335995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523565" y="1800523"/>
            <a:ext cx="1666387" cy="281136"/>
          </a:xfrm>
          <a:prstGeom prst="roundRect">
            <a:avLst>
              <a:gd name="adj" fmla="val 6386"/>
            </a:avLst>
          </a:prstGeom>
          <a:noFill/>
          <a:ln/>
          <a:effectLst>
            <a:outerShdw blurRad="101600" dist="50800" dir="16200000" algn="bl" rotWithShape="0">
              <a:srgbClr val="097B88">
                <a:alpha val="100000"/>
              </a:srgbClr>
            </a:outerShdw>
          </a:effectLst>
        </p:spPr>
        <p:txBody>
          <a:bodyPr/>
          <a:lstStyle/>
          <a:p>
            <a:endParaRPr lang="en-GB" sz="1350" dirty="0"/>
          </a:p>
        </p:txBody>
      </p:sp>
      <p:sp>
        <p:nvSpPr>
          <p:cNvPr id="4" name="Text 2"/>
          <p:cNvSpPr/>
          <p:nvPr/>
        </p:nvSpPr>
        <p:spPr>
          <a:xfrm>
            <a:off x="509811" y="1721086"/>
            <a:ext cx="6370651" cy="440010"/>
          </a:xfrm>
          <a:prstGeom prst="rect">
            <a:avLst/>
          </a:prstGeom>
          <a:noFill/>
          <a:ln/>
        </p:spPr>
        <p:txBody>
          <a:bodyPr wrap="none" lIns="0" tIns="0" rIns="0" bIns="0" rtlCol="0" anchor="t"/>
          <a:lstStyle/>
          <a:p>
            <a:pPr>
              <a:lnSpc>
                <a:spcPct val="104000"/>
              </a:lnSpc>
            </a:pPr>
            <a:r>
              <a:rPr lang="en-GB" sz="2738" dirty="0">
                <a:solidFill>
                  <a:srgbClr val="FFFFFF"/>
                </a:solidFill>
                <a:latin typeface="Libre Franklin" pitchFamily="34" charset="0"/>
                <a:ea typeface="Libre Franklin" pitchFamily="34" charset="-122"/>
                <a:cs typeface="Libre Franklin" pitchFamily="34" charset="-120"/>
              </a:rPr>
              <a:t>Liverpool Retrofit Expo: Key Insights</a:t>
            </a:r>
            <a:endParaRPr lang="en-GB" sz="2738" dirty="0"/>
          </a:p>
        </p:txBody>
      </p:sp>
      <p:sp>
        <p:nvSpPr>
          <p:cNvPr id="5" name="Text 3"/>
          <p:cNvSpPr/>
          <p:nvPr/>
        </p:nvSpPr>
        <p:spPr>
          <a:xfrm>
            <a:off x="509811" y="2387301"/>
            <a:ext cx="8110396" cy="239390"/>
          </a:xfrm>
          <a:prstGeom prst="rect">
            <a:avLst/>
          </a:prstGeom>
          <a:noFill/>
          <a:ln/>
        </p:spPr>
        <p:txBody>
          <a:bodyPr wrap="none" lIns="0" tIns="0" rIns="0" bIns="0" rtlCol="0" anchor="t"/>
          <a:lstStyle/>
          <a:p>
            <a:pPr>
              <a:lnSpc>
                <a:spcPct val="133000"/>
              </a:lnSpc>
            </a:pPr>
            <a:r>
              <a:rPr lang="en-GB" sz="1163" dirty="0">
                <a:solidFill>
                  <a:srgbClr val="F9EEE7"/>
                </a:solidFill>
                <a:latin typeface="Libre Franklin" pitchFamily="34" charset="0"/>
                <a:ea typeface="Libre Franklin" pitchFamily="34" charset="-122"/>
                <a:cs typeface="Libre Franklin" pitchFamily="34" charset="-120"/>
              </a:rPr>
              <a:t>The Expo highlighted both progress and gaps in the retrofit ecosystem — particularly for social housing tenants.</a:t>
            </a:r>
            <a:endParaRPr lang="en-GB" sz="1163" dirty="0"/>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3565" y="3044876"/>
            <a:ext cx="2599144" cy="1843906"/>
          </a:xfrm>
          <a:prstGeom prst="rect">
            <a:avLst/>
          </a:prstGeom>
        </p:spPr>
      </p:pic>
      <p:sp>
        <p:nvSpPr>
          <p:cNvPr id="7" name="Text 4"/>
          <p:cNvSpPr/>
          <p:nvPr/>
        </p:nvSpPr>
        <p:spPr>
          <a:xfrm>
            <a:off x="768381" y="3213499"/>
            <a:ext cx="1760071" cy="219968"/>
          </a:xfrm>
          <a:prstGeom prst="rect">
            <a:avLst/>
          </a:prstGeom>
          <a:noFill/>
          <a:ln/>
        </p:spPr>
        <p:txBody>
          <a:bodyPr wrap="none" lIns="0" tIns="0" rIns="0" bIns="0" rtlCol="0" anchor="t"/>
          <a:lstStyle/>
          <a:p>
            <a:pPr>
              <a:lnSpc>
                <a:spcPct val="104000"/>
              </a:lnSpc>
            </a:pPr>
            <a:r>
              <a:rPr lang="en-GB" sz="1350" dirty="0">
                <a:solidFill>
                  <a:srgbClr val="F9EEE7"/>
                </a:solidFill>
                <a:latin typeface="Libre Franklin" pitchFamily="34" charset="0"/>
                <a:ea typeface="Libre Franklin" pitchFamily="34" charset="-122"/>
                <a:cs typeface="Libre Franklin" pitchFamily="34" charset="-120"/>
              </a:rPr>
              <a:t>Contractor Demand</a:t>
            </a:r>
            <a:endParaRPr lang="en-GB" sz="1350" dirty="0"/>
          </a:p>
        </p:txBody>
      </p:sp>
      <p:sp>
        <p:nvSpPr>
          <p:cNvPr id="8" name="Text 5"/>
          <p:cNvSpPr/>
          <p:nvPr/>
        </p:nvSpPr>
        <p:spPr>
          <a:xfrm>
            <a:off x="768381" y="3523210"/>
            <a:ext cx="2185709" cy="957560"/>
          </a:xfrm>
          <a:prstGeom prst="rect">
            <a:avLst/>
          </a:prstGeom>
          <a:noFill/>
          <a:ln/>
        </p:spPr>
        <p:txBody>
          <a:bodyPr wrap="square" lIns="0" tIns="0" rIns="0" bIns="0" rtlCol="0" anchor="t">
            <a:normAutofit/>
          </a:bodyPr>
          <a:lstStyle/>
          <a:p>
            <a:pPr>
              <a:lnSpc>
                <a:spcPct val="133000"/>
              </a:lnSpc>
            </a:pPr>
            <a:r>
              <a:rPr lang="en-GB" sz="1163" dirty="0">
                <a:solidFill>
                  <a:srgbClr val="F9EEE7"/>
                </a:solidFill>
                <a:latin typeface="Libre Franklin" pitchFamily="34" charset="0"/>
                <a:ea typeface="Libre Franklin" pitchFamily="34" charset="-122"/>
                <a:cs typeface="Libre Franklin" pitchFamily="34" charset="-120"/>
              </a:rPr>
              <a:t>Contractors actively sought community energy support to improve retrofit handover processes</a:t>
            </a:r>
            <a:endParaRPr lang="en-GB" sz="1163" dirty="0"/>
          </a:p>
        </p:txBody>
      </p:sp>
      <p:pic>
        <p:nvPicPr>
          <p:cNvPr id="9"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72277" y="3044876"/>
            <a:ext cx="2599144" cy="1843906"/>
          </a:xfrm>
          <a:prstGeom prst="rect">
            <a:avLst/>
          </a:prstGeom>
        </p:spPr>
      </p:pic>
      <p:sp>
        <p:nvSpPr>
          <p:cNvPr id="10" name="Text 6"/>
          <p:cNvSpPr/>
          <p:nvPr/>
        </p:nvSpPr>
        <p:spPr>
          <a:xfrm>
            <a:off x="3517093" y="3213499"/>
            <a:ext cx="1760071" cy="219968"/>
          </a:xfrm>
          <a:prstGeom prst="rect">
            <a:avLst/>
          </a:prstGeom>
          <a:noFill/>
          <a:ln/>
        </p:spPr>
        <p:txBody>
          <a:bodyPr wrap="none" lIns="0" tIns="0" rIns="0" bIns="0" rtlCol="0" anchor="t"/>
          <a:lstStyle/>
          <a:p>
            <a:pPr>
              <a:lnSpc>
                <a:spcPct val="104000"/>
              </a:lnSpc>
            </a:pPr>
            <a:r>
              <a:rPr lang="en-GB" sz="1350" dirty="0">
                <a:solidFill>
                  <a:srgbClr val="F9EEE7"/>
                </a:solidFill>
                <a:latin typeface="Libre Franklin" pitchFamily="34" charset="0"/>
                <a:ea typeface="Libre Franklin" pitchFamily="34" charset="-122"/>
                <a:cs typeface="Libre Franklin" pitchFamily="34" charset="-120"/>
              </a:rPr>
              <a:t>Supplier Disconnect</a:t>
            </a:r>
            <a:endParaRPr lang="en-GB" sz="1350" dirty="0"/>
          </a:p>
        </p:txBody>
      </p:sp>
      <p:sp>
        <p:nvSpPr>
          <p:cNvPr id="11" name="Text 7"/>
          <p:cNvSpPr/>
          <p:nvPr/>
        </p:nvSpPr>
        <p:spPr>
          <a:xfrm>
            <a:off x="3517094" y="3523210"/>
            <a:ext cx="2185709" cy="1196951"/>
          </a:xfrm>
          <a:prstGeom prst="rect">
            <a:avLst/>
          </a:prstGeom>
          <a:noFill/>
          <a:ln/>
        </p:spPr>
        <p:txBody>
          <a:bodyPr wrap="square" lIns="0" tIns="0" rIns="0" bIns="0" rtlCol="0" anchor="t">
            <a:normAutofit/>
          </a:bodyPr>
          <a:lstStyle/>
          <a:p>
            <a:pPr>
              <a:lnSpc>
                <a:spcPct val="133000"/>
              </a:lnSpc>
            </a:pPr>
            <a:r>
              <a:rPr lang="en-GB" sz="1163" dirty="0">
                <a:solidFill>
                  <a:srgbClr val="F9EEE7"/>
                </a:solidFill>
                <a:latin typeface="Libre Franklin" pitchFamily="34" charset="0"/>
                <a:ea typeface="Libre Franklin" pitchFamily="34" charset="-122"/>
                <a:cs typeface="Libre Franklin" pitchFamily="34" charset="-120"/>
              </a:rPr>
              <a:t>Energy provider retrofit departments operate separately from energy account teams, creating confusion</a:t>
            </a:r>
            <a:endParaRPr lang="en-GB" sz="1163" dirty="0"/>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20989" y="3044876"/>
            <a:ext cx="2599218" cy="1843906"/>
          </a:xfrm>
          <a:prstGeom prst="rect">
            <a:avLst/>
          </a:prstGeom>
        </p:spPr>
      </p:pic>
      <p:sp>
        <p:nvSpPr>
          <p:cNvPr id="13" name="Text 8"/>
          <p:cNvSpPr/>
          <p:nvPr/>
        </p:nvSpPr>
        <p:spPr>
          <a:xfrm>
            <a:off x="6265806" y="3213499"/>
            <a:ext cx="1760071" cy="219968"/>
          </a:xfrm>
          <a:prstGeom prst="rect">
            <a:avLst/>
          </a:prstGeom>
          <a:noFill/>
          <a:ln/>
        </p:spPr>
        <p:txBody>
          <a:bodyPr wrap="none" lIns="0" tIns="0" rIns="0" bIns="0" rtlCol="0" anchor="t"/>
          <a:lstStyle/>
          <a:p>
            <a:pPr>
              <a:lnSpc>
                <a:spcPct val="104000"/>
              </a:lnSpc>
            </a:pPr>
            <a:r>
              <a:rPr lang="en-GB" sz="1350" dirty="0">
                <a:solidFill>
                  <a:srgbClr val="F9EEE7"/>
                </a:solidFill>
                <a:latin typeface="Libre Franklin" pitchFamily="34" charset="0"/>
                <a:ea typeface="Libre Franklin" pitchFamily="34" charset="-122"/>
                <a:cs typeface="Libre Franklin" pitchFamily="34" charset="-120"/>
              </a:rPr>
              <a:t>Social Housing Gap</a:t>
            </a:r>
            <a:endParaRPr lang="en-GB" sz="1350" dirty="0"/>
          </a:p>
        </p:txBody>
      </p:sp>
      <p:sp>
        <p:nvSpPr>
          <p:cNvPr id="14" name="Text 9"/>
          <p:cNvSpPr/>
          <p:nvPr/>
        </p:nvSpPr>
        <p:spPr>
          <a:xfrm>
            <a:off x="6265806" y="3523209"/>
            <a:ext cx="2185784" cy="1196951"/>
          </a:xfrm>
          <a:prstGeom prst="rect">
            <a:avLst/>
          </a:prstGeom>
          <a:noFill/>
          <a:ln/>
        </p:spPr>
        <p:txBody>
          <a:bodyPr wrap="square" lIns="0" tIns="0" rIns="0" bIns="0" rtlCol="0" anchor="t">
            <a:normAutofit/>
          </a:bodyPr>
          <a:lstStyle/>
          <a:p>
            <a:pPr>
              <a:lnSpc>
                <a:spcPct val="133000"/>
              </a:lnSpc>
            </a:pPr>
            <a:r>
              <a:rPr lang="en-GB" sz="1163" dirty="0">
                <a:solidFill>
                  <a:srgbClr val="F9EEE7"/>
                </a:solidFill>
                <a:latin typeface="Libre Franklin" pitchFamily="34" charset="0"/>
                <a:ea typeface="Libre Franklin" pitchFamily="34" charset="-122"/>
                <a:cs typeface="Libre Franklin" pitchFamily="34" charset="-120"/>
              </a:rPr>
              <a:t>Focus was on the private sector, use of the warm homes plan, health and welfare impacts, empowering communities.</a:t>
            </a:r>
            <a:endParaRPr lang="en-GB" sz="1163" dirty="0"/>
          </a:p>
        </p:txBody>
      </p:sp>
      <p:grpSp>
        <p:nvGrpSpPr>
          <p:cNvPr id="15" name="Group 14">
            <a:extLst>
              <a:ext uri="{FF2B5EF4-FFF2-40B4-BE49-F238E27FC236}">
                <a16:creationId xmlns:a16="http://schemas.microsoft.com/office/drawing/2014/main" id="{7F468443-365A-6E46-530B-D32D4C660CA3}"/>
              </a:ext>
            </a:extLst>
          </p:cNvPr>
          <p:cNvGrpSpPr/>
          <p:nvPr/>
        </p:nvGrpSpPr>
        <p:grpSpPr>
          <a:xfrm>
            <a:off x="509811" y="1249462"/>
            <a:ext cx="1256060" cy="245418"/>
            <a:chOff x="815697" y="913090"/>
            <a:chExt cx="1013341" cy="392668"/>
          </a:xfrm>
        </p:grpSpPr>
        <p:sp>
          <p:nvSpPr>
            <p:cNvPr id="16" name="Shape 0">
              <a:extLst>
                <a:ext uri="{FF2B5EF4-FFF2-40B4-BE49-F238E27FC236}">
                  <a16:creationId xmlns:a16="http://schemas.microsoft.com/office/drawing/2014/main" id="{0D55CF63-C5C2-83D3-FA52-424ADE488ED0}"/>
                </a:ext>
              </a:extLst>
            </p:cNvPr>
            <p:cNvSpPr/>
            <p:nvPr/>
          </p:nvSpPr>
          <p:spPr>
            <a:xfrm>
              <a:off x="815697" y="913090"/>
              <a:ext cx="1013341" cy="392668"/>
            </a:xfrm>
            <a:prstGeom prst="roundRect">
              <a:avLst>
                <a:gd name="adj" fmla="val 6410"/>
              </a:avLst>
            </a:prstGeom>
            <a:noFill/>
            <a:ln w="7620">
              <a:solidFill>
                <a:schemeClr val="bg1"/>
              </a:solidFill>
              <a:prstDash val="solid"/>
            </a:ln>
          </p:spPr>
          <p:txBody>
            <a:bodyPr/>
            <a:lstStyle/>
            <a:p>
              <a:endParaRPr lang="en-GB" sz="1125" dirty="0">
                <a:solidFill>
                  <a:schemeClr val="bg1"/>
                </a:solidFill>
              </a:endParaRPr>
            </a:p>
          </p:txBody>
        </p:sp>
        <p:sp>
          <p:nvSpPr>
            <p:cNvPr id="17" name="Text 1">
              <a:extLst>
                <a:ext uri="{FF2B5EF4-FFF2-40B4-BE49-F238E27FC236}">
                  <a16:creationId xmlns:a16="http://schemas.microsoft.com/office/drawing/2014/main" id="{1834C65D-1117-A6CF-F6C4-D62F47235F45}"/>
                </a:ext>
              </a:extLst>
            </p:cNvPr>
            <p:cNvSpPr/>
            <p:nvPr/>
          </p:nvSpPr>
          <p:spPr>
            <a:xfrm>
              <a:off x="949166" y="983575"/>
              <a:ext cx="746403" cy="251698"/>
            </a:xfrm>
            <a:prstGeom prst="rect">
              <a:avLst/>
            </a:prstGeom>
            <a:noFill/>
            <a:ln/>
          </p:spPr>
          <p:txBody>
            <a:bodyPr wrap="none" lIns="0" tIns="0" rIns="0" bIns="0" rtlCol="0" anchor="t"/>
            <a:lstStyle/>
            <a:p>
              <a:pPr algn="ctr">
                <a:lnSpc>
                  <a:spcPts val="1219"/>
                </a:lnSpc>
              </a:pPr>
              <a:r>
                <a:rPr lang="en-GB" sz="813" dirty="0">
                  <a:solidFill>
                    <a:schemeClr val="bg1"/>
                  </a:solidFill>
                  <a:latin typeface="Libre Franklin" pitchFamily="34" charset="0"/>
                </a:rPr>
                <a:t>Industry Engagement</a:t>
              </a:r>
            </a:p>
          </p:txBody>
        </p:sp>
      </p:grpSp>
      <p:sp>
        <p:nvSpPr>
          <p:cNvPr id="19" name="Rectangle 18">
            <a:extLst>
              <a:ext uri="{FF2B5EF4-FFF2-40B4-BE49-F238E27FC236}">
                <a16:creationId xmlns:a16="http://schemas.microsoft.com/office/drawing/2014/main" id="{293D644A-73E7-5619-9886-6455972F6A10}"/>
              </a:ext>
            </a:extLst>
          </p:cNvPr>
          <p:cNvSpPr/>
          <p:nvPr/>
        </p:nvSpPr>
        <p:spPr>
          <a:xfrm>
            <a:off x="7980324" y="5538413"/>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21" name="Picture 20">
            <a:extLst>
              <a:ext uri="{FF2B5EF4-FFF2-40B4-BE49-F238E27FC236}">
                <a16:creationId xmlns:a16="http://schemas.microsoft.com/office/drawing/2014/main" id="{8B97E58E-FBD1-4C1E-7486-AA13D6CA27E6}"/>
              </a:ext>
            </a:extLst>
          </p:cNvPr>
          <p:cNvPicPr>
            <a:picLocks noChangeAspect="1"/>
          </p:cNvPicPr>
          <p:nvPr/>
        </p:nvPicPr>
        <p:blipFill>
          <a:blip r:embed="rId4">
            <a:alphaModFix amt="70000"/>
            <a:biLevel thresh="25000"/>
          </a:blip>
          <a:stretch>
            <a:fillRect/>
          </a:stretch>
        </p:blipFill>
        <p:spPr>
          <a:xfrm>
            <a:off x="8558246" y="1076446"/>
            <a:ext cx="350826" cy="374381"/>
          </a:xfrm>
          <a:prstGeom prst="rect">
            <a:avLst/>
          </a:prstGeom>
        </p:spPr>
      </p:pic>
    </p:spTree>
    <p:extLst>
      <p:ext uri="{BB962C8B-B14F-4D97-AF65-F5344CB8AC3E}">
        <p14:creationId xmlns:p14="http://schemas.microsoft.com/office/powerpoint/2010/main" val="16317976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0A6C0-DC92-E689-46E8-C2F77B593E8D}"/>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E892A8C5-0399-51EA-CA28-8A6B29410853}"/>
              </a:ext>
            </a:extLst>
          </p:cNvPr>
          <p:cNvGrpSpPr/>
          <p:nvPr/>
        </p:nvGrpSpPr>
        <p:grpSpPr>
          <a:xfrm>
            <a:off x="509811" y="1249462"/>
            <a:ext cx="999206" cy="245418"/>
            <a:chOff x="815697" y="913090"/>
            <a:chExt cx="1013341" cy="392668"/>
          </a:xfrm>
        </p:grpSpPr>
        <p:sp>
          <p:nvSpPr>
            <p:cNvPr id="2" name="Shape 0">
              <a:extLst>
                <a:ext uri="{FF2B5EF4-FFF2-40B4-BE49-F238E27FC236}">
                  <a16:creationId xmlns:a16="http://schemas.microsoft.com/office/drawing/2014/main" id="{AFFD25CC-117F-DBF8-B1FC-62B7D8C978E9}"/>
                </a:ext>
              </a:extLst>
            </p:cNvPr>
            <p:cNvSpPr/>
            <p:nvPr/>
          </p:nvSpPr>
          <p:spPr>
            <a:xfrm>
              <a:off x="815697" y="913090"/>
              <a:ext cx="1013341" cy="392668"/>
            </a:xfrm>
            <a:prstGeom prst="roundRect">
              <a:avLst>
                <a:gd name="adj" fmla="val 6410"/>
              </a:avLst>
            </a:prstGeom>
            <a:noFill/>
            <a:ln w="7620">
              <a:solidFill>
                <a:schemeClr val="bg1"/>
              </a:solidFill>
              <a:prstDash val="solid"/>
            </a:ln>
          </p:spPr>
          <p:txBody>
            <a:bodyPr/>
            <a:lstStyle/>
            <a:p>
              <a:endParaRPr lang="en-GB" sz="1125" dirty="0">
                <a:solidFill>
                  <a:schemeClr val="bg1"/>
                </a:solidFill>
              </a:endParaRPr>
            </a:p>
          </p:txBody>
        </p:sp>
        <p:sp>
          <p:nvSpPr>
            <p:cNvPr id="3" name="Text 1">
              <a:extLst>
                <a:ext uri="{FF2B5EF4-FFF2-40B4-BE49-F238E27FC236}">
                  <a16:creationId xmlns:a16="http://schemas.microsoft.com/office/drawing/2014/main" id="{FE3305F7-AFD8-78AB-5AD2-E5C90EEFC19E}"/>
                </a:ext>
              </a:extLst>
            </p:cNvPr>
            <p:cNvSpPr/>
            <p:nvPr/>
          </p:nvSpPr>
          <p:spPr>
            <a:xfrm>
              <a:off x="949166" y="983575"/>
              <a:ext cx="746403" cy="251698"/>
            </a:xfrm>
            <a:prstGeom prst="rect">
              <a:avLst/>
            </a:prstGeom>
            <a:noFill/>
            <a:ln/>
          </p:spPr>
          <p:txBody>
            <a:bodyPr wrap="none" lIns="0" tIns="0" rIns="0" bIns="0" rtlCol="0" anchor="t"/>
            <a:lstStyle/>
            <a:p>
              <a:pPr algn="ctr">
                <a:lnSpc>
                  <a:spcPts val="1219"/>
                </a:lnSpc>
              </a:pPr>
              <a:r>
                <a:rPr lang="en-GB" sz="813" dirty="0">
                  <a:solidFill>
                    <a:schemeClr val="bg1"/>
                  </a:solidFill>
                  <a:latin typeface="Libre Franklin" pitchFamily="34" charset="0"/>
                </a:rPr>
                <a:t>Industry Priorities</a:t>
              </a:r>
            </a:p>
          </p:txBody>
        </p:sp>
      </p:grpSp>
      <p:sp>
        <p:nvSpPr>
          <p:cNvPr id="4" name="Text 2">
            <a:extLst>
              <a:ext uri="{FF2B5EF4-FFF2-40B4-BE49-F238E27FC236}">
                <a16:creationId xmlns:a16="http://schemas.microsoft.com/office/drawing/2014/main" id="{CEC8CF8A-DD90-7E84-EE09-5BDA4F17106C}"/>
              </a:ext>
            </a:extLst>
          </p:cNvPr>
          <p:cNvSpPr/>
          <p:nvPr/>
        </p:nvSpPr>
        <p:spPr>
          <a:xfrm>
            <a:off x="509749" y="1653691"/>
            <a:ext cx="4936778" cy="385539"/>
          </a:xfrm>
          <a:prstGeom prst="rect">
            <a:avLst/>
          </a:prstGeom>
          <a:noFill/>
          <a:ln/>
        </p:spPr>
        <p:txBody>
          <a:bodyPr wrap="none" lIns="0" tIns="0" rIns="0" bIns="0" rtlCol="0" anchor="t"/>
          <a:lstStyle/>
          <a:p>
            <a:pPr>
              <a:lnSpc>
                <a:spcPts val="3031"/>
              </a:lnSpc>
            </a:pPr>
            <a:r>
              <a:rPr lang="en-GB" sz="2406" dirty="0">
                <a:solidFill>
                  <a:srgbClr val="FFFFFF"/>
                </a:solidFill>
                <a:latin typeface="Libre Franklin" pitchFamily="34" charset="0"/>
                <a:ea typeface="Libre Franklin" pitchFamily="34" charset="-122"/>
                <a:cs typeface="Libre Franklin" pitchFamily="34" charset="-120"/>
              </a:rPr>
              <a:t>Improvements Required Across the Sector</a:t>
            </a:r>
            <a:endParaRPr lang="en-GB" sz="2406" dirty="0"/>
          </a:p>
        </p:txBody>
      </p:sp>
      <p:sp>
        <p:nvSpPr>
          <p:cNvPr id="10" name="Rectangle 9">
            <a:extLst>
              <a:ext uri="{FF2B5EF4-FFF2-40B4-BE49-F238E27FC236}">
                <a16:creationId xmlns:a16="http://schemas.microsoft.com/office/drawing/2014/main" id="{3448E927-8B97-625A-6878-8755600A2D9C}"/>
              </a:ext>
            </a:extLst>
          </p:cNvPr>
          <p:cNvSpPr/>
          <p:nvPr/>
        </p:nvSpPr>
        <p:spPr>
          <a:xfrm>
            <a:off x="7943208" y="5558129"/>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1" name="Picture 10">
            <a:extLst>
              <a:ext uri="{FF2B5EF4-FFF2-40B4-BE49-F238E27FC236}">
                <a16:creationId xmlns:a16="http://schemas.microsoft.com/office/drawing/2014/main" id="{203E9686-9B7A-B492-D296-D09ABF8E61EA}"/>
              </a:ext>
            </a:extLst>
          </p:cNvPr>
          <p:cNvPicPr>
            <a:picLocks noChangeAspect="1"/>
          </p:cNvPicPr>
          <p:nvPr/>
        </p:nvPicPr>
        <p:blipFill>
          <a:blip r:embed="rId3">
            <a:alphaModFix amt="70000"/>
            <a:biLevel thresh="25000"/>
          </a:blip>
          <a:stretch>
            <a:fillRect/>
          </a:stretch>
        </p:blipFill>
        <p:spPr>
          <a:xfrm>
            <a:off x="8445010" y="1183931"/>
            <a:ext cx="350826" cy="374381"/>
          </a:xfrm>
          <a:prstGeom prst="rect">
            <a:avLst/>
          </a:prstGeom>
        </p:spPr>
      </p:pic>
      <p:grpSp>
        <p:nvGrpSpPr>
          <p:cNvPr id="44" name="Group 43">
            <a:extLst>
              <a:ext uri="{FF2B5EF4-FFF2-40B4-BE49-F238E27FC236}">
                <a16:creationId xmlns:a16="http://schemas.microsoft.com/office/drawing/2014/main" id="{4AE8E276-9FFB-AAB8-F960-D9F753EA37EA}"/>
              </a:ext>
            </a:extLst>
          </p:cNvPr>
          <p:cNvGrpSpPr/>
          <p:nvPr/>
        </p:nvGrpSpPr>
        <p:grpSpPr>
          <a:xfrm>
            <a:off x="522606" y="3088839"/>
            <a:ext cx="8098789" cy="1542692"/>
            <a:chOff x="1310388" y="3570542"/>
            <a:chExt cx="12958062" cy="2468307"/>
          </a:xfrm>
        </p:grpSpPr>
        <p:grpSp>
          <p:nvGrpSpPr>
            <p:cNvPr id="39" name="Group 38">
              <a:extLst>
                <a:ext uri="{FF2B5EF4-FFF2-40B4-BE49-F238E27FC236}">
                  <a16:creationId xmlns:a16="http://schemas.microsoft.com/office/drawing/2014/main" id="{CF8BCE99-77CA-C8B1-559E-33E8F5A82541}"/>
                </a:ext>
              </a:extLst>
            </p:cNvPr>
            <p:cNvGrpSpPr/>
            <p:nvPr/>
          </p:nvGrpSpPr>
          <p:grpSpPr>
            <a:xfrm>
              <a:off x="1310388" y="3570543"/>
              <a:ext cx="3999240" cy="2468306"/>
              <a:chOff x="815697" y="2355095"/>
              <a:chExt cx="3050900" cy="1869182"/>
            </a:xfrm>
          </p:grpSpPr>
          <p:sp>
            <p:nvSpPr>
              <p:cNvPr id="8" name="Shape 4">
                <a:extLst>
                  <a:ext uri="{FF2B5EF4-FFF2-40B4-BE49-F238E27FC236}">
                    <a16:creationId xmlns:a16="http://schemas.microsoft.com/office/drawing/2014/main" id="{45D95888-EE6A-FFA1-4EEE-259F5F7D4B46}"/>
                  </a:ext>
                </a:extLst>
              </p:cNvPr>
              <p:cNvSpPr/>
              <p:nvPr/>
            </p:nvSpPr>
            <p:spPr>
              <a:xfrm>
                <a:off x="815697" y="2355095"/>
                <a:ext cx="3050900" cy="1869182"/>
              </a:xfrm>
              <a:prstGeom prst="roundRect">
                <a:avLst>
                  <a:gd name="adj" fmla="val 1251"/>
                </a:avLst>
              </a:prstGeom>
              <a:solidFill>
                <a:srgbClr val="284D8D"/>
              </a:solidFill>
              <a:ln/>
            </p:spPr>
            <p:txBody>
              <a:bodyPr/>
              <a:lstStyle/>
              <a:p>
                <a:endParaRPr lang="en-GB" sz="1125" dirty="0"/>
              </a:p>
            </p:txBody>
          </p:sp>
          <p:sp>
            <p:nvSpPr>
              <p:cNvPr id="12" name="Shape 5">
                <a:extLst>
                  <a:ext uri="{FF2B5EF4-FFF2-40B4-BE49-F238E27FC236}">
                    <a16:creationId xmlns:a16="http://schemas.microsoft.com/office/drawing/2014/main" id="{C81E933A-91DF-51CD-C7B0-A53B5C8144D7}"/>
                  </a:ext>
                </a:extLst>
              </p:cNvPr>
              <p:cNvSpPr/>
              <p:nvPr/>
            </p:nvSpPr>
            <p:spPr>
              <a:xfrm>
                <a:off x="2107356" y="2499072"/>
                <a:ext cx="467507" cy="467519"/>
              </a:xfrm>
              <a:prstGeom prst="roundRect">
                <a:avLst>
                  <a:gd name="adj" fmla="val 16297184"/>
                </a:avLst>
              </a:prstGeom>
              <a:solidFill>
                <a:srgbClr val="097B88"/>
              </a:solidFill>
              <a:ln/>
            </p:spPr>
            <p:txBody>
              <a:bodyPr/>
              <a:lstStyle/>
              <a:p>
                <a:endParaRPr lang="en-GB" sz="1125" dirty="0"/>
              </a:p>
            </p:txBody>
          </p:sp>
          <p:pic>
            <p:nvPicPr>
              <p:cNvPr id="14" name="Image 1" descr="preencoded.png">
                <a:extLst>
                  <a:ext uri="{FF2B5EF4-FFF2-40B4-BE49-F238E27FC236}">
                    <a16:creationId xmlns:a16="http://schemas.microsoft.com/office/drawing/2014/main" id="{2112DAAE-E8B7-C8D9-C904-12FADBD82A0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235940" y="2611516"/>
                <a:ext cx="210338" cy="210344"/>
              </a:xfrm>
              <a:prstGeom prst="rect">
                <a:avLst/>
              </a:prstGeom>
            </p:spPr>
          </p:pic>
          <p:sp>
            <p:nvSpPr>
              <p:cNvPr id="16" name="Text 6">
                <a:extLst>
                  <a:ext uri="{FF2B5EF4-FFF2-40B4-BE49-F238E27FC236}">
                    <a16:creationId xmlns:a16="http://schemas.microsoft.com/office/drawing/2014/main" id="{5D1713A5-C430-CE5E-42EC-A619BCB958A0}"/>
                  </a:ext>
                </a:extLst>
              </p:cNvPr>
              <p:cNvSpPr/>
              <p:nvPr/>
            </p:nvSpPr>
            <p:spPr>
              <a:xfrm>
                <a:off x="971466" y="3110569"/>
                <a:ext cx="2739360" cy="229195"/>
              </a:xfrm>
              <a:prstGeom prst="rect">
                <a:avLst/>
              </a:prstGeom>
              <a:noFill/>
              <a:ln/>
            </p:spPr>
            <p:txBody>
              <a:bodyPr wrap="none" lIns="0" tIns="0" rIns="0" bIns="0" rtlCol="0" anchor="ctr"/>
              <a:lstStyle/>
              <a:p>
                <a:pPr algn="ctr">
                  <a:lnSpc>
                    <a:spcPct val="104000"/>
                  </a:lnSpc>
                </a:pPr>
                <a:r>
                  <a:rPr lang="en-GB" sz="875" dirty="0">
                    <a:solidFill>
                      <a:srgbClr val="F9EEE7"/>
                    </a:solidFill>
                    <a:latin typeface="Libre Franklin" pitchFamily="34" charset="0"/>
                    <a:ea typeface="Libre Franklin" pitchFamily="34" charset="-122"/>
                    <a:cs typeface="Libre Franklin" pitchFamily="34" charset="-120"/>
                  </a:rPr>
                  <a:t>Smart </a:t>
                </a:r>
                <a:r>
                  <a:rPr lang="en-GB" sz="1000" dirty="0">
                    <a:solidFill>
                      <a:srgbClr val="F9EEE7"/>
                    </a:solidFill>
                    <a:latin typeface="Libre Franklin" pitchFamily="34" charset="0"/>
                    <a:ea typeface="Libre Franklin" pitchFamily="34" charset="-122"/>
                    <a:cs typeface="Libre Franklin" pitchFamily="34" charset="-120"/>
                  </a:rPr>
                  <a:t>Meters</a:t>
                </a:r>
                <a:endParaRPr lang="en-GB" sz="875" dirty="0"/>
              </a:p>
            </p:txBody>
          </p:sp>
          <p:sp>
            <p:nvSpPr>
              <p:cNvPr id="18" name="Text 7">
                <a:extLst>
                  <a:ext uri="{FF2B5EF4-FFF2-40B4-BE49-F238E27FC236}">
                    <a16:creationId xmlns:a16="http://schemas.microsoft.com/office/drawing/2014/main" id="{70FCB7FE-A4AC-0DCE-A80C-438ADA6CD50F}"/>
                  </a:ext>
                </a:extLst>
              </p:cNvPr>
              <p:cNvSpPr/>
              <p:nvPr/>
            </p:nvSpPr>
            <p:spPr>
              <a:xfrm>
                <a:off x="971466" y="3471944"/>
                <a:ext cx="2739361" cy="389147"/>
              </a:xfrm>
              <a:prstGeom prst="rect">
                <a:avLst/>
              </a:prstGeom>
              <a:noFill/>
              <a:ln/>
            </p:spPr>
            <p:txBody>
              <a:bodyPr wrap="square" lIns="0" tIns="0" rIns="0" bIns="0" rtlCol="0" anchor="t">
                <a:normAutofit/>
              </a:bodyPr>
              <a:lstStyle/>
              <a:p>
                <a:pPr algn="ctr">
                  <a:lnSpc>
                    <a:spcPct val="119000"/>
                  </a:lnSpc>
                </a:pPr>
                <a:r>
                  <a:rPr lang="en-GB" sz="875" dirty="0">
                    <a:solidFill>
                      <a:srgbClr val="F9EEE7"/>
                    </a:solidFill>
                    <a:latin typeface="Libre Franklin" pitchFamily="34" charset="0"/>
                    <a:ea typeface="Libre Franklin" pitchFamily="34" charset="-122"/>
                    <a:cs typeface="Libre Franklin" pitchFamily="34" charset="-120"/>
                  </a:rPr>
                  <a:t>Wider deployment and better tenant education on the benefits of smart meters.</a:t>
                </a:r>
                <a:endParaRPr lang="en-GB" sz="875" dirty="0"/>
              </a:p>
            </p:txBody>
          </p:sp>
        </p:grpSp>
        <p:grpSp>
          <p:nvGrpSpPr>
            <p:cNvPr id="40" name="Group 39">
              <a:extLst>
                <a:ext uri="{FF2B5EF4-FFF2-40B4-BE49-F238E27FC236}">
                  <a16:creationId xmlns:a16="http://schemas.microsoft.com/office/drawing/2014/main" id="{68EC4185-D928-3DF3-F45E-9BBCFD6923B8}"/>
                </a:ext>
              </a:extLst>
            </p:cNvPr>
            <p:cNvGrpSpPr/>
            <p:nvPr/>
          </p:nvGrpSpPr>
          <p:grpSpPr>
            <a:xfrm>
              <a:off x="5789700" y="3570542"/>
              <a:ext cx="3999339" cy="2468306"/>
              <a:chOff x="9542059" y="2170161"/>
              <a:chExt cx="3050999" cy="1869182"/>
            </a:xfrm>
          </p:grpSpPr>
          <p:sp>
            <p:nvSpPr>
              <p:cNvPr id="20" name="Shape 8">
                <a:extLst>
                  <a:ext uri="{FF2B5EF4-FFF2-40B4-BE49-F238E27FC236}">
                    <a16:creationId xmlns:a16="http://schemas.microsoft.com/office/drawing/2014/main" id="{DBA8B571-0117-5AEB-E927-05AB2FEE8FAC}"/>
                  </a:ext>
                </a:extLst>
              </p:cNvPr>
              <p:cNvSpPr/>
              <p:nvPr/>
            </p:nvSpPr>
            <p:spPr>
              <a:xfrm>
                <a:off x="9542059" y="2170161"/>
                <a:ext cx="3050999" cy="1869182"/>
              </a:xfrm>
              <a:prstGeom prst="roundRect">
                <a:avLst>
                  <a:gd name="adj" fmla="val 1251"/>
                </a:avLst>
              </a:prstGeom>
              <a:solidFill>
                <a:srgbClr val="284D8D"/>
              </a:solidFill>
              <a:ln/>
            </p:spPr>
            <p:txBody>
              <a:bodyPr/>
              <a:lstStyle/>
              <a:p>
                <a:endParaRPr lang="en-GB" sz="1125" dirty="0"/>
              </a:p>
            </p:txBody>
          </p:sp>
          <p:sp>
            <p:nvSpPr>
              <p:cNvPr id="22" name="Shape 9">
                <a:extLst>
                  <a:ext uri="{FF2B5EF4-FFF2-40B4-BE49-F238E27FC236}">
                    <a16:creationId xmlns:a16="http://schemas.microsoft.com/office/drawing/2014/main" id="{8D627D3C-98C5-9547-ED08-2296F2D1EC9D}"/>
                  </a:ext>
                </a:extLst>
              </p:cNvPr>
              <p:cNvSpPr/>
              <p:nvPr/>
            </p:nvSpPr>
            <p:spPr>
              <a:xfrm>
                <a:off x="10833804" y="2298891"/>
                <a:ext cx="467507" cy="467519"/>
              </a:xfrm>
              <a:prstGeom prst="roundRect">
                <a:avLst>
                  <a:gd name="adj" fmla="val 16297184"/>
                </a:avLst>
              </a:prstGeom>
              <a:solidFill>
                <a:srgbClr val="097B88"/>
              </a:solidFill>
              <a:ln/>
            </p:spPr>
            <p:txBody>
              <a:bodyPr/>
              <a:lstStyle/>
              <a:p>
                <a:endParaRPr lang="en-GB" sz="1125" dirty="0"/>
              </a:p>
            </p:txBody>
          </p:sp>
          <p:pic>
            <p:nvPicPr>
              <p:cNvPr id="24" name="Image 2" descr="preencoded.png">
                <a:extLst>
                  <a:ext uri="{FF2B5EF4-FFF2-40B4-BE49-F238E27FC236}">
                    <a16:creationId xmlns:a16="http://schemas.microsoft.com/office/drawing/2014/main" id="{C5031F22-FEE5-78E6-15C1-C4DF7491FED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962388" y="2427478"/>
                <a:ext cx="210338" cy="210344"/>
              </a:xfrm>
              <a:prstGeom prst="rect">
                <a:avLst/>
              </a:prstGeom>
            </p:spPr>
          </p:pic>
          <p:sp>
            <p:nvSpPr>
              <p:cNvPr id="26" name="Text 10">
                <a:extLst>
                  <a:ext uri="{FF2B5EF4-FFF2-40B4-BE49-F238E27FC236}">
                    <a16:creationId xmlns:a16="http://schemas.microsoft.com/office/drawing/2014/main" id="{497A2D21-D811-DF5C-56A8-FACB72A13662}"/>
                  </a:ext>
                </a:extLst>
              </p:cNvPr>
              <p:cNvSpPr/>
              <p:nvPr/>
            </p:nvSpPr>
            <p:spPr>
              <a:xfrm>
                <a:off x="9697829" y="2915196"/>
                <a:ext cx="2739460" cy="229195"/>
              </a:xfrm>
              <a:prstGeom prst="rect">
                <a:avLst/>
              </a:prstGeom>
              <a:noFill/>
              <a:ln/>
            </p:spPr>
            <p:txBody>
              <a:bodyPr wrap="none" lIns="0" tIns="0" rIns="0" bIns="0" rtlCol="0" anchor="ctr"/>
              <a:lstStyle/>
              <a:p>
                <a:pPr algn="ctr">
                  <a:lnSpc>
                    <a:spcPct val="104000"/>
                  </a:lnSpc>
                </a:pPr>
                <a:r>
                  <a:rPr lang="en-GB" sz="1000" dirty="0">
                    <a:solidFill>
                      <a:srgbClr val="F9EEE7"/>
                    </a:solidFill>
                    <a:latin typeface="Libre Franklin" pitchFamily="34" charset="0"/>
                    <a:ea typeface="Libre Franklin" pitchFamily="34" charset="-122"/>
                    <a:cs typeface="Libre Franklin" pitchFamily="34" charset="-120"/>
                  </a:rPr>
                  <a:t>Economy 7 &amp; Time of Use</a:t>
                </a:r>
                <a:endParaRPr lang="en-GB" sz="1000" dirty="0"/>
              </a:p>
            </p:txBody>
          </p:sp>
          <p:sp>
            <p:nvSpPr>
              <p:cNvPr id="28" name="Text 11">
                <a:extLst>
                  <a:ext uri="{FF2B5EF4-FFF2-40B4-BE49-F238E27FC236}">
                    <a16:creationId xmlns:a16="http://schemas.microsoft.com/office/drawing/2014/main" id="{7CB680E6-9E8B-0606-BD33-D194CDFE6F6F}"/>
                  </a:ext>
                </a:extLst>
              </p:cNvPr>
              <p:cNvSpPr/>
              <p:nvPr/>
            </p:nvSpPr>
            <p:spPr>
              <a:xfrm>
                <a:off x="9697829" y="3292862"/>
                <a:ext cx="2739460" cy="432425"/>
              </a:xfrm>
              <a:prstGeom prst="rect">
                <a:avLst/>
              </a:prstGeom>
              <a:noFill/>
              <a:ln/>
            </p:spPr>
            <p:txBody>
              <a:bodyPr wrap="square" lIns="0" tIns="0" rIns="0" bIns="0" rtlCol="0" anchor="t">
                <a:noAutofit/>
              </a:bodyPr>
              <a:lstStyle/>
              <a:p>
                <a:pPr algn="ctr">
                  <a:lnSpc>
                    <a:spcPct val="119000"/>
                  </a:lnSpc>
                </a:pPr>
                <a:r>
                  <a:rPr lang="en-GB" sz="875" dirty="0">
                    <a:solidFill>
                      <a:srgbClr val="F9EEE7"/>
                    </a:solidFill>
                    <a:latin typeface="Libre Franklin" pitchFamily="34" charset="0"/>
                    <a:ea typeface="Libre Franklin" pitchFamily="34" charset="-122"/>
                    <a:cs typeface="Libre Franklin" pitchFamily="34" charset="-120"/>
                  </a:rPr>
                  <a:t>Clearer guidance on off-peak tariffs and how tenants can shift usage to reduce costs</a:t>
                </a:r>
                <a:endParaRPr lang="en-GB" sz="875" dirty="0"/>
              </a:p>
            </p:txBody>
          </p:sp>
        </p:grpSp>
        <p:grpSp>
          <p:nvGrpSpPr>
            <p:cNvPr id="41" name="Group 40">
              <a:extLst>
                <a:ext uri="{FF2B5EF4-FFF2-40B4-BE49-F238E27FC236}">
                  <a16:creationId xmlns:a16="http://schemas.microsoft.com/office/drawing/2014/main" id="{BBDF0A66-CA0C-BC5D-2A87-96DF8715E7E8}"/>
                </a:ext>
              </a:extLst>
            </p:cNvPr>
            <p:cNvGrpSpPr/>
            <p:nvPr/>
          </p:nvGrpSpPr>
          <p:grpSpPr>
            <a:xfrm>
              <a:off x="10269111" y="3570542"/>
              <a:ext cx="3999339" cy="2468307"/>
              <a:chOff x="815598" y="6338618"/>
              <a:chExt cx="3050999" cy="1869182"/>
            </a:xfrm>
          </p:grpSpPr>
          <p:sp>
            <p:nvSpPr>
              <p:cNvPr id="30" name="Shape 12">
                <a:extLst>
                  <a:ext uri="{FF2B5EF4-FFF2-40B4-BE49-F238E27FC236}">
                    <a16:creationId xmlns:a16="http://schemas.microsoft.com/office/drawing/2014/main" id="{7B5A9C56-DCE2-81FD-FD2C-5261DF25C865}"/>
                  </a:ext>
                </a:extLst>
              </p:cNvPr>
              <p:cNvSpPr/>
              <p:nvPr/>
            </p:nvSpPr>
            <p:spPr>
              <a:xfrm>
                <a:off x="815598" y="6338618"/>
                <a:ext cx="3050999" cy="1869182"/>
              </a:xfrm>
              <a:prstGeom prst="roundRect">
                <a:avLst>
                  <a:gd name="adj" fmla="val 1419"/>
                </a:avLst>
              </a:prstGeom>
              <a:solidFill>
                <a:srgbClr val="284D8D"/>
              </a:solidFill>
              <a:ln/>
            </p:spPr>
            <p:txBody>
              <a:bodyPr/>
              <a:lstStyle/>
              <a:p>
                <a:endParaRPr lang="en-GB" sz="1125" dirty="0"/>
              </a:p>
            </p:txBody>
          </p:sp>
          <p:sp>
            <p:nvSpPr>
              <p:cNvPr id="32" name="Shape 13">
                <a:extLst>
                  <a:ext uri="{FF2B5EF4-FFF2-40B4-BE49-F238E27FC236}">
                    <a16:creationId xmlns:a16="http://schemas.microsoft.com/office/drawing/2014/main" id="{3CF68795-7C8D-206D-4D09-C9BBAD1A69A5}"/>
                  </a:ext>
                </a:extLst>
              </p:cNvPr>
              <p:cNvSpPr/>
              <p:nvPr/>
            </p:nvSpPr>
            <p:spPr>
              <a:xfrm>
                <a:off x="2111806" y="6447507"/>
                <a:ext cx="467507" cy="444163"/>
              </a:xfrm>
              <a:prstGeom prst="roundRect">
                <a:avLst>
                  <a:gd name="adj" fmla="val 16297184"/>
                </a:avLst>
              </a:prstGeom>
              <a:solidFill>
                <a:srgbClr val="097B88"/>
              </a:solidFill>
              <a:ln/>
            </p:spPr>
            <p:txBody>
              <a:bodyPr/>
              <a:lstStyle/>
              <a:p>
                <a:endParaRPr lang="en-GB" sz="1125" dirty="0"/>
              </a:p>
            </p:txBody>
          </p:sp>
          <p:pic>
            <p:nvPicPr>
              <p:cNvPr id="34" name="Image 3" descr="preencoded.png">
                <a:extLst>
                  <a:ext uri="{FF2B5EF4-FFF2-40B4-BE49-F238E27FC236}">
                    <a16:creationId xmlns:a16="http://schemas.microsoft.com/office/drawing/2014/main" id="{77B30224-8D9D-5120-DC7A-AF046EDA1E9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232729" y="6556755"/>
                <a:ext cx="225659" cy="225665"/>
              </a:xfrm>
              <a:prstGeom prst="rect">
                <a:avLst/>
              </a:prstGeom>
            </p:spPr>
          </p:pic>
          <p:sp>
            <p:nvSpPr>
              <p:cNvPr id="36" name="Text 14">
                <a:extLst>
                  <a:ext uri="{FF2B5EF4-FFF2-40B4-BE49-F238E27FC236}">
                    <a16:creationId xmlns:a16="http://schemas.microsoft.com/office/drawing/2014/main" id="{72A82EE5-8427-45F3-EC79-02F247AA138F}"/>
                  </a:ext>
                </a:extLst>
              </p:cNvPr>
              <p:cNvSpPr/>
              <p:nvPr/>
            </p:nvSpPr>
            <p:spPr>
              <a:xfrm>
                <a:off x="971367" y="7083652"/>
                <a:ext cx="2739361" cy="260093"/>
              </a:xfrm>
              <a:prstGeom prst="rect">
                <a:avLst/>
              </a:prstGeom>
              <a:noFill/>
              <a:ln/>
            </p:spPr>
            <p:txBody>
              <a:bodyPr wrap="none" lIns="0" tIns="0" rIns="0" bIns="0" rtlCol="0" anchor="ctr"/>
              <a:lstStyle/>
              <a:p>
                <a:pPr algn="ctr">
                  <a:lnSpc>
                    <a:spcPct val="104000"/>
                  </a:lnSpc>
                </a:pPr>
                <a:r>
                  <a:rPr lang="en-GB" sz="1000" dirty="0">
                    <a:solidFill>
                      <a:srgbClr val="F9EEE7"/>
                    </a:solidFill>
                    <a:latin typeface="Libre Franklin" pitchFamily="34" charset="0"/>
                    <a:ea typeface="Libre Franklin" pitchFamily="34" charset="-122"/>
                    <a:cs typeface="Libre Franklin" pitchFamily="34" charset="-120"/>
                  </a:rPr>
                  <a:t>Solar Export</a:t>
                </a:r>
                <a:endParaRPr lang="en-GB" sz="1000" dirty="0"/>
              </a:p>
            </p:txBody>
          </p:sp>
          <p:sp>
            <p:nvSpPr>
              <p:cNvPr id="38" name="Text 15">
                <a:extLst>
                  <a:ext uri="{FF2B5EF4-FFF2-40B4-BE49-F238E27FC236}">
                    <a16:creationId xmlns:a16="http://schemas.microsoft.com/office/drawing/2014/main" id="{63D796D6-EA97-9153-8D8E-820A1DF43702}"/>
                  </a:ext>
                </a:extLst>
              </p:cNvPr>
              <p:cNvSpPr/>
              <p:nvPr/>
            </p:nvSpPr>
            <p:spPr>
              <a:xfrm>
                <a:off x="978388" y="7461319"/>
                <a:ext cx="2739362" cy="549823"/>
              </a:xfrm>
              <a:prstGeom prst="rect">
                <a:avLst/>
              </a:prstGeom>
              <a:noFill/>
              <a:ln/>
            </p:spPr>
            <p:txBody>
              <a:bodyPr wrap="square" lIns="0" tIns="0" rIns="0" bIns="0" rtlCol="0" anchor="t">
                <a:normAutofit lnSpcReduction="10000"/>
              </a:bodyPr>
              <a:lstStyle/>
              <a:p>
                <a:pPr algn="ctr">
                  <a:lnSpc>
                    <a:spcPct val="119000"/>
                  </a:lnSpc>
                </a:pPr>
                <a:r>
                  <a:rPr lang="en-GB" sz="875" dirty="0">
                    <a:solidFill>
                      <a:srgbClr val="F9EEE7"/>
                    </a:solidFill>
                    <a:latin typeface="Libre Franklin" pitchFamily="34" charset="0"/>
                    <a:ea typeface="Libre Franklin" pitchFamily="34" charset="-122"/>
                    <a:cs typeface="Libre Franklin" pitchFamily="34" charset="-120"/>
                  </a:rPr>
                  <a:t>Streamlined SEG applications and creating a consistent application process and delivery among providers</a:t>
                </a:r>
                <a:endParaRPr lang="en-GB" sz="875" dirty="0"/>
              </a:p>
            </p:txBody>
          </p:sp>
        </p:grpSp>
      </p:grpSp>
      <p:sp>
        <p:nvSpPr>
          <p:cNvPr id="43" name="Text 3">
            <a:extLst>
              <a:ext uri="{FF2B5EF4-FFF2-40B4-BE49-F238E27FC236}">
                <a16:creationId xmlns:a16="http://schemas.microsoft.com/office/drawing/2014/main" id="{EB4F84A7-B75A-8133-8D2A-E3201C14772E}"/>
              </a:ext>
            </a:extLst>
          </p:cNvPr>
          <p:cNvSpPr/>
          <p:nvPr/>
        </p:nvSpPr>
        <p:spPr>
          <a:xfrm>
            <a:off x="818962" y="2416200"/>
            <a:ext cx="7506076" cy="385539"/>
          </a:xfrm>
          <a:prstGeom prst="rect">
            <a:avLst/>
          </a:prstGeom>
          <a:noFill/>
          <a:ln/>
        </p:spPr>
        <p:txBody>
          <a:bodyPr wrap="square" lIns="0" tIns="0" rIns="0" bIns="0" rtlCol="0" anchor="t">
            <a:normAutofit lnSpcReduction="10000"/>
          </a:bodyPr>
          <a:lstStyle/>
          <a:p>
            <a:pPr>
              <a:lnSpc>
                <a:spcPct val="119000"/>
              </a:lnSpc>
            </a:pPr>
            <a:r>
              <a:rPr lang="en-GB" sz="1125" dirty="0">
                <a:solidFill>
                  <a:srgbClr val="F9EEE7"/>
                </a:solidFill>
                <a:latin typeface="Libre Franklin" pitchFamily="34" charset="0"/>
                <a:ea typeface="Libre Franklin" pitchFamily="34" charset="-122"/>
                <a:cs typeface="Libre Franklin" pitchFamily="34" charset="-120"/>
              </a:rPr>
              <a:t>Three areas stand out as critical for improving tenant outcomes and closing the energy literacy gap identified in our evaluation data.</a:t>
            </a:r>
            <a:endParaRPr lang="en-GB" sz="1125" dirty="0"/>
          </a:p>
        </p:txBody>
      </p:sp>
    </p:spTree>
    <p:extLst>
      <p:ext uri="{BB962C8B-B14F-4D97-AF65-F5344CB8AC3E}">
        <p14:creationId xmlns:p14="http://schemas.microsoft.com/office/powerpoint/2010/main" val="26612831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4857" y="857250"/>
            <a:ext cx="3428914" cy="5143500"/>
          </a:xfrm>
          <a:prstGeom prst="rect">
            <a:avLst/>
          </a:prstGeom>
        </p:spPr>
      </p:pic>
      <p:sp>
        <p:nvSpPr>
          <p:cNvPr id="5" name="Text 2"/>
          <p:cNvSpPr/>
          <p:nvPr/>
        </p:nvSpPr>
        <p:spPr>
          <a:xfrm>
            <a:off x="523564" y="1595140"/>
            <a:ext cx="4667729" cy="852488"/>
          </a:xfrm>
          <a:prstGeom prst="rect">
            <a:avLst/>
          </a:prstGeom>
          <a:noFill/>
          <a:ln/>
        </p:spPr>
        <p:txBody>
          <a:bodyPr wrap="square" lIns="0" tIns="0" rIns="0" bIns="0" rtlCol="0" anchor="t">
            <a:normAutofit/>
          </a:bodyPr>
          <a:lstStyle/>
          <a:p>
            <a:pPr>
              <a:lnSpc>
                <a:spcPct val="104000"/>
              </a:lnSpc>
            </a:pPr>
            <a:r>
              <a:rPr lang="en-GB" sz="2663" dirty="0">
                <a:solidFill>
                  <a:srgbClr val="FFFFFF"/>
                </a:solidFill>
                <a:latin typeface="Libre Franklin" pitchFamily="34" charset="0"/>
                <a:ea typeface="Libre Franklin" pitchFamily="34" charset="-122"/>
                <a:cs typeface="Libre Franklin" pitchFamily="34" charset="-120"/>
              </a:rPr>
              <a:t>Summary: </a:t>
            </a:r>
            <a:br>
              <a:rPr lang="en-GB" sz="2663" dirty="0">
                <a:solidFill>
                  <a:srgbClr val="FFFFFF"/>
                </a:solidFill>
                <a:latin typeface="Libre Franklin" pitchFamily="34" charset="0"/>
                <a:ea typeface="Libre Franklin" pitchFamily="34" charset="-122"/>
                <a:cs typeface="Libre Franklin" pitchFamily="34" charset="-120"/>
              </a:rPr>
            </a:br>
            <a:r>
              <a:rPr lang="en-GB" sz="2663" dirty="0">
                <a:solidFill>
                  <a:srgbClr val="FFFFFF"/>
                </a:solidFill>
                <a:latin typeface="Libre Franklin" pitchFamily="34" charset="0"/>
                <a:ea typeface="Libre Franklin" pitchFamily="34" charset="-122"/>
                <a:cs typeface="Libre Franklin" pitchFamily="34" charset="-120"/>
              </a:rPr>
              <a:t>Keep the Cogs Turning</a:t>
            </a:r>
            <a:endParaRPr lang="en-GB" sz="2663" dirty="0"/>
          </a:p>
        </p:txBody>
      </p:sp>
      <p:sp>
        <p:nvSpPr>
          <p:cNvPr id="6" name="Text 3"/>
          <p:cNvSpPr/>
          <p:nvPr/>
        </p:nvSpPr>
        <p:spPr>
          <a:xfrm>
            <a:off x="509811" y="2631876"/>
            <a:ext cx="4667729" cy="913210"/>
          </a:xfrm>
          <a:prstGeom prst="rect">
            <a:avLst/>
          </a:prstGeom>
          <a:noFill/>
          <a:ln/>
        </p:spPr>
        <p:txBody>
          <a:bodyPr wrap="square" lIns="0" tIns="0" rIns="0" bIns="0" rtlCol="0" anchor="t">
            <a:normAutofit fontScale="77500" lnSpcReduction="20000"/>
          </a:bodyPr>
          <a:lstStyle/>
          <a:p>
            <a:pPr>
              <a:lnSpc>
                <a:spcPct val="150000"/>
              </a:lnSpc>
            </a:pPr>
            <a:r>
              <a:rPr lang="en-GB" sz="1125" dirty="0">
                <a:solidFill>
                  <a:srgbClr val="F9EEE7"/>
                </a:solidFill>
                <a:latin typeface="Libre Franklin" pitchFamily="34" charset="0"/>
                <a:ea typeface="Libre Franklin" pitchFamily="34" charset="-122"/>
                <a:cs typeface="Libre Franklin" pitchFamily="34" charset="-120"/>
              </a:rPr>
              <a:t>The evaluation data is clear: Resident’s need more support post retrofit. To ensure the resident is connected properly we need to bring the Energy Supplier into the project. They need to recognise retrofit requires support for the resident to ensure they’re on the appropriate tariff for their property and heating system. </a:t>
            </a:r>
            <a:endParaRPr lang="en-GB" sz="1125" dirty="0"/>
          </a:p>
        </p:txBody>
      </p:sp>
      <p:sp>
        <p:nvSpPr>
          <p:cNvPr id="7" name="Shape 4"/>
          <p:cNvSpPr/>
          <p:nvPr/>
        </p:nvSpPr>
        <p:spPr>
          <a:xfrm>
            <a:off x="523564" y="3729335"/>
            <a:ext cx="4667729" cy="1859013"/>
          </a:xfrm>
          <a:prstGeom prst="roundRect">
            <a:avLst>
              <a:gd name="adj" fmla="val 1169"/>
            </a:avLst>
          </a:prstGeom>
          <a:solidFill>
            <a:srgbClr val="284D8D"/>
          </a:solidFill>
          <a:ln/>
        </p:spPr>
        <p:txBody>
          <a:bodyPr/>
          <a:lstStyle/>
          <a:p>
            <a:endParaRPr lang="en-GB" sz="1350" dirty="0"/>
          </a:p>
        </p:txBody>
      </p:sp>
      <p:sp>
        <p:nvSpPr>
          <p:cNvPr id="8" name="Shape 5"/>
          <p:cNvSpPr/>
          <p:nvPr/>
        </p:nvSpPr>
        <p:spPr>
          <a:xfrm>
            <a:off x="523566" y="3729335"/>
            <a:ext cx="2333864" cy="1043658"/>
          </a:xfrm>
          <a:prstGeom prst="rect">
            <a:avLst/>
          </a:prstGeom>
          <a:solidFill>
            <a:srgbClr val="284D8D"/>
          </a:solidFill>
          <a:ln/>
        </p:spPr>
        <p:txBody>
          <a:bodyPr/>
          <a:lstStyle/>
          <a:p>
            <a:endParaRPr lang="en-GB" sz="1350" dirty="0"/>
          </a:p>
        </p:txBody>
      </p:sp>
      <p:sp>
        <p:nvSpPr>
          <p:cNvPr id="9" name="Text 6"/>
          <p:cNvSpPr/>
          <p:nvPr/>
        </p:nvSpPr>
        <p:spPr>
          <a:xfrm>
            <a:off x="668445" y="3874220"/>
            <a:ext cx="1705081" cy="213048"/>
          </a:xfrm>
          <a:prstGeom prst="rect">
            <a:avLst/>
          </a:prstGeom>
          <a:noFill/>
          <a:ln/>
        </p:spPr>
        <p:txBody>
          <a:bodyPr wrap="none" lIns="0" tIns="0" rIns="0" bIns="0" rtlCol="0" anchor="t"/>
          <a:lstStyle/>
          <a:p>
            <a:pPr>
              <a:lnSpc>
                <a:spcPct val="104000"/>
              </a:lnSpc>
            </a:pPr>
            <a:r>
              <a:rPr lang="en-GB" sz="1313" dirty="0">
                <a:solidFill>
                  <a:srgbClr val="F9EEE7"/>
                </a:solidFill>
                <a:latin typeface="Libre Franklin" pitchFamily="34" charset="0"/>
              </a:rPr>
              <a:t>Train &amp; Develop</a:t>
            </a:r>
            <a:endParaRPr lang="en-GB" sz="1313" dirty="0"/>
          </a:p>
        </p:txBody>
      </p:sp>
      <p:sp>
        <p:nvSpPr>
          <p:cNvPr id="10" name="Text 7"/>
          <p:cNvSpPr/>
          <p:nvPr/>
        </p:nvSpPr>
        <p:spPr>
          <a:xfrm>
            <a:off x="668446" y="4171504"/>
            <a:ext cx="2044103" cy="456604"/>
          </a:xfrm>
          <a:prstGeom prst="rect">
            <a:avLst/>
          </a:prstGeom>
          <a:noFill/>
          <a:ln/>
        </p:spPr>
        <p:txBody>
          <a:bodyPr wrap="square" lIns="0" tIns="0" rIns="0" bIns="0" rtlCol="0" anchor="t">
            <a:normAutofit/>
          </a:bodyPr>
          <a:lstStyle/>
          <a:p>
            <a:pPr>
              <a:lnSpc>
                <a:spcPct val="131000"/>
              </a:lnSpc>
            </a:pPr>
            <a:r>
              <a:rPr lang="en-GB" sz="1125" dirty="0">
                <a:solidFill>
                  <a:srgbClr val="F9EEE7"/>
                </a:solidFill>
                <a:latin typeface="Libre Franklin" pitchFamily="34" charset="0"/>
                <a:ea typeface="Libre Franklin" pitchFamily="34" charset="-122"/>
                <a:cs typeface="Libre Franklin" pitchFamily="34" charset="-120"/>
              </a:rPr>
              <a:t>Build energy literacy across all frontline teams</a:t>
            </a:r>
            <a:endParaRPr lang="en-GB" sz="1125" dirty="0"/>
          </a:p>
        </p:txBody>
      </p:sp>
      <p:sp>
        <p:nvSpPr>
          <p:cNvPr id="11" name="Shape 8"/>
          <p:cNvSpPr/>
          <p:nvPr/>
        </p:nvSpPr>
        <p:spPr>
          <a:xfrm>
            <a:off x="2857430" y="3729335"/>
            <a:ext cx="2333864" cy="1043658"/>
          </a:xfrm>
          <a:prstGeom prst="rect">
            <a:avLst/>
          </a:prstGeom>
          <a:solidFill>
            <a:srgbClr val="284D8D"/>
          </a:solidFill>
          <a:ln/>
        </p:spPr>
        <p:txBody>
          <a:bodyPr/>
          <a:lstStyle/>
          <a:p>
            <a:endParaRPr lang="en-GB" sz="1350" dirty="0"/>
          </a:p>
        </p:txBody>
      </p:sp>
      <p:sp>
        <p:nvSpPr>
          <p:cNvPr id="12" name="Shape 9"/>
          <p:cNvSpPr/>
          <p:nvPr/>
        </p:nvSpPr>
        <p:spPr>
          <a:xfrm>
            <a:off x="2857430" y="3729335"/>
            <a:ext cx="19049" cy="1043658"/>
          </a:xfrm>
          <a:prstGeom prst="roundRect">
            <a:avLst>
              <a:gd name="adj" fmla="val 114126"/>
            </a:avLst>
          </a:prstGeom>
          <a:solidFill>
            <a:srgbClr val="4166A6"/>
          </a:solidFill>
          <a:ln/>
        </p:spPr>
        <p:txBody>
          <a:bodyPr/>
          <a:lstStyle/>
          <a:p>
            <a:endParaRPr lang="en-GB" sz="1350" dirty="0"/>
          </a:p>
        </p:txBody>
      </p:sp>
      <p:sp>
        <p:nvSpPr>
          <p:cNvPr id="13" name="Text 10"/>
          <p:cNvSpPr/>
          <p:nvPr/>
        </p:nvSpPr>
        <p:spPr>
          <a:xfrm>
            <a:off x="3002310" y="3874220"/>
            <a:ext cx="1705081" cy="213048"/>
          </a:xfrm>
          <a:prstGeom prst="rect">
            <a:avLst/>
          </a:prstGeom>
          <a:noFill/>
          <a:ln/>
        </p:spPr>
        <p:txBody>
          <a:bodyPr wrap="none" lIns="0" tIns="0" rIns="0" bIns="0" rtlCol="0" anchor="t"/>
          <a:lstStyle/>
          <a:p>
            <a:pPr>
              <a:lnSpc>
                <a:spcPct val="104000"/>
              </a:lnSpc>
            </a:pPr>
            <a:r>
              <a:rPr lang="en-GB" sz="1313" dirty="0">
                <a:solidFill>
                  <a:srgbClr val="F9EEE7"/>
                </a:solidFill>
                <a:latin typeface="Libre Franklin" pitchFamily="34" charset="0"/>
                <a:ea typeface="Libre Franklin" pitchFamily="34" charset="-122"/>
                <a:cs typeface="Libre Franklin" pitchFamily="34" charset="-120"/>
              </a:rPr>
              <a:t>Connect</a:t>
            </a:r>
            <a:endParaRPr lang="en-GB" sz="1313" dirty="0"/>
          </a:p>
        </p:txBody>
      </p:sp>
      <p:sp>
        <p:nvSpPr>
          <p:cNvPr id="14" name="Text 11"/>
          <p:cNvSpPr/>
          <p:nvPr/>
        </p:nvSpPr>
        <p:spPr>
          <a:xfrm>
            <a:off x="3002310" y="4171504"/>
            <a:ext cx="2044103" cy="456604"/>
          </a:xfrm>
          <a:prstGeom prst="rect">
            <a:avLst/>
          </a:prstGeom>
          <a:noFill/>
          <a:ln/>
        </p:spPr>
        <p:txBody>
          <a:bodyPr wrap="square" lIns="0" tIns="0" rIns="0" bIns="0" rtlCol="0" anchor="t">
            <a:normAutofit/>
          </a:bodyPr>
          <a:lstStyle/>
          <a:p>
            <a:pPr>
              <a:lnSpc>
                <a:spcPct val="131000"/>
              </a:lnSpc>
            </a:pPr>
            <a:r>
              <a:rPr lang="en-GB" sz="1125" dirty="0">
                <a:solidFill>
                  <a:srgbClr val="F9EEE7"/>
                </a:solidFill>
                <a:latin typeface="Libre Franklin" pitchFamily="34" charset="0"/>
                <a:ea typeface="Libre Franklin" pitchFamily="34" charset="-122"/>
                <a:cs typeface="Libre Franklin" pitchFamily="34" charset="-120"/>
              </a:rPr>
              <a:t>Bridge the gap between retrofit, suppliers, and tenants</a:t>
            </a:r>
            <a:endParaRPr lang="en-GB" sz="1125" dirty="0"/>
          </a:p>
        </p:txBody>
      </p:sp>
      <p:sp>
        <p:nvSpPr>
          <p:cNvPr id="15" name="Shape 12"/>
          <p:cNvSpPr/>
          <p:nvPr/>
        </p:nvSpPr>
        <p:spPr>
          <a:xfrm>
            <a:off x="523564" y="4772993"/>
            <a:ext cx="4667729" cy="815355"/>
          </a:xfrm>
          <a:prstGeom prst="rect">
            <a:avLst/>
          </a:prstGeom>
          <a:solidFill>
            <a:srgbClr val="284D8D"/>
          </a:solidFill>
          <a:ln/>
        </p:spPr>
        <p:txBody>
          <a:bodyPr/>
          <a:lstStyle/>
          <a:p>
            <a:endParaRPr lang="en-GB" sz="1350" dirty="0"/>
          </a:p>
        </p:txBody>
      </p:sp>
      <p:sp>
        <p:nvSpPr>
          <p:cNvPr id="16" name="Shape 13"/>
          <p:cNvSpPr/>
          <p:nvPr/>
        </p:nvSpPr>
        <p:spPr>
          <a:xfrm>
            <a:off x="523564" y="4772993"/>
            <a:ext cx="4667729" cy="19050"/>
          </a:xfrm>
          <a:prstGeom prst="roundRect">
            <a:avLst>
              <a:gd name="adj" fmla="val 114121"/>
            </a:avLst>
          </a:prstGeom>
          <a:solidFill>
            <a:srgbClr val="4166A6"/>
          </a:solidFill>
          <a:ln/>
        </p:spPr>
        <p:txBody>
          <a:bodyPr/>
          <a:lstStyle/>
          <a:p>
            <a:endParaRPr lang="en-GB" sz="1350" dirty="0"/>
          </a:p>
        </p:txBody>
      </p:sp>
      <p:sp>
        <p:nvSpPr>
          <p:cNvPr id="17" name="Text 14"/>
          <p:cNvSpPr/>
          <p:nvPr/>
        </p:nvSpPr>
        <p:spPr>
          <a:xfrm>
            <a:off x="668445" y="4917877"/>
            <a:ext cx="1969759" cy="213048"/>
          </a:xfrm>
          <a:prstGeom prst="rect">
            <a:avLst/>
          </a:prstGeom>
          <a:noFill/>
          <a:ln/>
        </p:spPr>
        <p:txBody>
          <a:bodyPr wrap="none" lIns="0" tIns="0" rIns="0" bIns="0" rtlCol="0" anchor="t"/>
          <a:lstStyle/>
          <a:p>
            <a:pPr>
              <a:lnSpc>
                <a:spcPct val="104000"/>
              </a:lnSpc>
            </a:pPr>
            <a:r>
              <a:rPr lang="en-GB" sz="1313" dirty="0">
                <a:solidFill>
                  <a:srgbClr val="F9EEE7"/>
                </a:solidFill>
                <a:latin typeface="Libre Franklin" pitchFamily="34" charset="0"/>
                <a:ea typeface="Libre Franklin" pitchFamily="34" charset="-122"/>
                <a:cs typeface="Libre Franklin" pitchFamily="34" charset="-120"/>
              </a:rPr>
              <a:t>Improve</a:t>
            </a:r>
            <a:endParaRPr lang="en-GB" sz="1313" dirty="0"/>
          </a:p>
        </p:txBody>
      </p:sp>
      <p:sp>
        <p:nvSpPr>
          <p:cNvPr id="18" name="Text 15"/>
          <p:cNvSpPr/>
          <p:nvPr/>
        </p:nvSpPr>
        <p:spPr>
          <a:xfrm>
            <a:off x="668445" y="5215161"/>
            <a:ext cx="4377968" cy="228303"/>
          </a:xfrm>
          <a:prstGeom prst="rect">
            <a:avLst/>
          </a:prstGeom>
          <a:noFill/>
          <a:ln/>
        </p:spPr>
        <p:txBody>
          <a:bodyPr wrap="none" lIns="0" tIns="0" rIns="0" bIns="0" rtlCol="0" anchor="t"/>
          <a:lstStyle/>
          <a:p>
            <a:pPr>
              <a:lnSpc>
                <a:spcPct val="131000"/>
              </a:lnSpc>
            </a:pPr>
            <a:r>
              <a:rPr lang="en-GB" sz="1125" dirty="0">
                <a:solidFill>
                  <a:srgbClr val="F9EEE7"/>
                </a:solidFill>
                <a:latin typeface="Libre Franklin" pitchFamily="34" charset="0"/>
                <a:ea typeface="Libre Franklin" pitchFamily="34" charset="-122"/>
                <a:cs typeface="Libre Franklin" pitchFamily="34" charset="-120"/>
              </a:rPr>
              <a:t>Create a sustainable retrofit process in social housing</a:t>
            </a:r>
            <a:endParaRPr lang="en-GB" sz="1125" dirty="0"/>
          </a:p>
        </p:txBody>
      </p:sp>
      <p:grpSp>
        <p:nvGrpSpPr>
          <p:cNvPr id="19" name="Group 18">
            <a:extLst>
              <a:ext uri="{FF2B5EF4-FFF2-40B4-BE49-F238E27FC236}">
                <a16:creationId xmlns:a16="http://schemas.microsoft.com/office/drawing/2014/main" id="{3D13E584-C115-E32B-5395-1A59315FCAE0}"/>
              </a:ext>
            </a:extLst>
          </p:cNvPr>
          <p:cNvGrpSpPr/>
          <p:nvPr/>
        </p:nvGrpSpPr>
        <p:grpSpPr>
          <a:xfrm>
            <a:off x="509812" y="1249462"/>
            <a:ext cx="1198043" cy="245418"/>
            <a:chOff x="815697" y="913090"/>
            <a:chExt cx="1013341" cy="392668"/>
          </a:xfrm>
        </p:grpSpPr>
        <p:sp>
          <p:nvSpPr>
            <p:cNvPr id="20" name="Shape 0">
              <a:extLst>
                <a:ext uri="{FF2B5EF4-FFF2-40B4-BE49-F238E27FC236}">
                  <a16:creationId xmlns:a16="http://schemas.microsoft.com/office/drawing/2014/main" id="{5B696367-E97A-6920-D755-10C411FE8AC9}"/>
                </a:ext>
              </a:extLst>
            </p:cNvPr>
            <p:cNvSpPr/>
            <p:nvPr/>
          </p:nvSpPr>
          <p:spPr>
            <a:xfrm>
              <a:off x="815697" y="913090"/>
              <a:ext cx="1013341" cy="392668"/>
            </a:xfrm>
            <a:prstGeom prst="roundRect">
              <a:avLst>
                <a:gd name="adj" fmla="val 6410"/>
              </a:avLst>
            </a:prstGeom>
            <a:noFill/>
            <a:ln w="7620">
              <a:solidFill>
                <a:schemeClr val="bg1"/>
              </a:solidFill>
              <a:prstDash val="solid"/>
            </a:ln>
          </p:spPr>
          <p:txBody>
            <a:bodyPr/>
            <a:lstStyle/>
            <a:p>
              <a:endParaRPr lang="en-GB" sz="1125" dirty="0">
                <a:solidFill>
                  <a:schemeClr val="bg1"/>
                </a:solidFill>
              </a:endParaRPr>
            </a:p>
          </p:txBody>
        </p:sp>
        <p:sp>
          <p:nvSpPr>
            <p:cNvPr id="21" name="Text 1">
              <a:extLst>
                <a:ext uri="{FF2B5EF4-FFF2-40B4-BE49-F238E27FC236}">
                  <a16:creationId xmlns:a16="http://schemas.microsoft.com/office/drawing/2014/main" id="{875DE5D1-6550-B83A-9FED-51428CB68D21}"/>
                </a:ext>
              </a:extLst>
            </p:cNvPr>
            <p:cNvSpPr/>
            <p:nvPr/>
          </p:nvSpPr>
          <p:spPr>
            <a:xfrm>
              <a:off x="949166" y="983575"/>
              <a:ext cx="746403" cy="251698"/>
            </a:xfrm>
            <a:prstGeom prst="rect">
              <a:avLst/>
            </a:prstGeom>
            <a:noFill/>
            <a:ln/>
          </p:spPr>
          <p:txBody>
            <a:bodyPr wrap="none" lIns="0" tIns="0" rIns="0" bIns="0" rtlCol="0" anchor="t"/>
            <a:lstStyle/>
            <a:p>
              <a:pPr>
                <a:lnSpc>
                  <a:spcPct val="131000"/>
                </a:lnSpc>
              </a:pPr>
              <a:r>
                <a:rPr lang="en-GB" sz="813" dirty="0">
                  <a:solidFill>
                    <a:srgbClr val="F9EEE7"/>
                  </a:solidFill>
                  <a:latin typeface="Libre Franklin" pitchFamily="34" charset="0"/>
                  <a:ea typeface="Libre Franklin" pitchFamily="34" charset="-122"/>
                  <a:cs typeface="Libre Franklin" pitchFamily="34" charset="-120"/>
                </a:rPr>
                <a:t>LOOKING AHEAD</a:t>
              </a:r>
              <a:endParaRPr lang="en-GB" sz="813" dirty="0"/>
            </a:p>
          </p:txBody>
        </p:sp>
      </p:grpSp>
    </p:spTree>
    <p:extLst>
      <p:ext uri="{BB962C8B-B14F-4D97-AF65-F5344CB8AC3E}">
        <p14:creationId xmlns:p14="http://schemas.microsoft.com/office/powerpoint/2010/main" val="21344112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857250"/>
            <a:ext cx="3429000" cy="5143500"/>
          </a:xfrm>
          <a:prstGeom prst="rect">
            <a:avLst/>
          </a:prstGeom>
        </p:spPr>
      </p:pic>
      <p:sp>
        <p:nvSpPr>
          <p:cNvPr id="3" name="Text 0"/>
          <p:cNvSpPr/>
          <p:nvPr/>
        </p:nvSpPr>
        <p:spPr>
          <a:xfrm>
            <a:off x="4074570" y="1926488"/>
            <a:ext cx="3868638" cy="440011"/>
          </a:xfrm>
          <a:prstGeom prst="rect">
            <a:avLst/>
          </a:prstGeom>
          <a:noFill/>
          <a:ln/>
        </p:spPr>
        <p:txBody>
          <a:bodyPr wrap="none" lIns="0" tIns="0" rIns="0" bIns="0" rtlCol="0" anchor="t"/>
          <a:lstStyle/>
          <a:p>
            <a:pPr>
              <a:lnSpc>
                <a:spcPts val="3438"/>
              </a:lnSpc>
            </a:pPr>
            <a:r>
              <a:rPr lang="en-GB" sz="2750" dirty="0">
                <a:solidFill>
                  <a:srgbClr val="FFFFFF"/>
                </a:solidFill>
                <a:latin typeface="Libre Franklin" pitchFamily="34" charset="0"/>
                <a:ea typeface="Libre Franklin" pitchFamily="34" charset="-122"/>
                <a:cs typeface="Libre Franklin" pitchFamily="34" charset="-120"/>
              </a:rPr>
              <a:t>Questions</a:t>
            </a:r>
            <a:endParaRPr lang="en-GB" sz="2750" dirty="0"/>
          </a:p>
        </p:txBody>
      </p:sp>
      <p:sp>
        <p:nvSpPr>
          <p:cNvPr id="4" name="Text 1"/>
          <p:cNvSpPr/>
          <p:nvPr/>
        </p:nvSpPr>
        <p:spPr>
          <a:xfrm>
            <a:off x="4046230" y="2538894"/>
            <a:ext cx="4667846" cy="478780"/>
          </a:xfrm>
          <a:prstGeom prst="rect">
            <a:avLst/>
          </a:prstGeom>
          <a:noFill/>
          <a:ln/>
        </p:spPr>
        <p:txBody>
          <a:bodyPr wrap="square" lIns="0" tIns="0" rIns="0" bIns="0" rtlCol="0" anchor="t"/>
          <a:lstStyle/>
          <a:p>
            <a:pPr algn="ctr">
              <a:lnSpc>
                <a:spcPts val="1875"/>
              </a:lnSpc>
            </a:pPr>
            <a:r>
              <a:rPr lang="en-GB" sz="1156" dirty="0">
                <a:solidFill>
                  <a:srgbClr val="F9EEE7"/>
                </a:solidFill>
                <a:latin typeface="Libre Franklin" pitchFamily="34" charset="0"/>
                <a:ea typeface="Libre Franklin" pitchFamily="34" charset="-122"/>
                <a:cs typeface="Libre Franklin" pitchFamily="34" charset="-120"/>
              </a:rPr>
              <a:t>I welcome your questions or contact me using the QR codes below.</a:t>
            </a:r>
            <a:endParaRPr lang="en-GB" sz="1156" dirty="0"/>
          </a:p>
        </p:txBody>
      </p:sp>
      <p:sp>
        <p:nvSpPr>
          <p:cNvPr id="5" name="Rectangle 4">
            <a:extLst>
              <a:ext uri="{FF2B5EF4-FFF2-40B4-BE49-F238E27FC236}">
                <a16:creationId xmlns:a16="http://schemas.microsoft.com/office/drawing/2014/main" id="{31F3811A-64A0-606F-758A-6755F3EEA832}"/>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8" name="Picture 7">
            <a:extLst>
              <a:ext uri="{FF2B5EF4-FFF2-40B4-BE49-F238E27FC236}">
                <a16:creationId xmlns:a16="http://schemas.microsoft.com/office/drawing/2014/main" id="{ABF99E8E-ADC4-CEED-F50E-E834B85F0FE6}"/>
              </a:ext>
            </a:extLst>
          </p:cNvPr>
          <p:cNvPicPr>
            <a:picLocks noChangeAspect="1"/>
          </p:cNvPicPr>
          <p:nvPr/>
        </p:nvPicPr>
        <p:blipFill>
          <a:blip r:embed="rId4">
            <a:alphaModFix amt="85000"/>
          </a:blip>
          <a:stretch>
            <a:fillRect/>
          </a:stretch>
        </p:blipFill>
        <p:spPr>
          <a:xfrm>
            <a:off x="6546677" y="3161105"/>
            <a:ext cx="1518649" cy="1518649"/>
          </a:xfrm>
          <a:prstGeom prst="rect">
            <a:avLst/>
          </a:prstGeom>
        </p:spPr>
      </p:pic>
      <p:sp>
        <p:nvSpPr>
          <p:cNvPr id="11" name="Text 1">
            <a:extLst>
              <a:ext uri="{FF2B5EF4-FFF2-40B4-BE49-F238E27FC236}">
                <a16:creationId xmlns:a16="http://schemas.microsoft.com/office/drawing/2014/main" id="{CB40439D-93AF-4EB8-EB17-733574907F30}"/>
              </a:ext>
            </a:extLst>
          </p:cNvPr>
          <p:cNvSpPr/>
          <p:nvPr/>
        </p:nvSpPr>
        <p:spPr>
          <a:xfrm>
            <a:off x="4529928" y="4823185"/>
            <a:ext cx="1518649" cy="270086"/>
          </a:xfrm>
          <a:prstGeom prst="rect">
            <a:avLst/>
          </a:prstGeom>
          <a:noFill/>
          <a:ln/>
        </p:spPr>
        <p:txBody>
          <a:bodyPr wrap="square" lIns="0" tIns="0" rIns="0" bIns="0" rtlCol="0" anchor="t"/>
          <a:lstStyle/>
          <a:p>
            <a:pPr algn="ctr">
              <a:lnSpc>
                <a:spcPts val="1875"/>
              </a:lnSpc>
            </a:pPr>
            <a:r>
              <a:rPr lang="en-GB" sz="1156" dirty="0">
                <a:solidFill>
                  <a:srgbClr val="F9EEE7"/>
                </a:solidFill>
                <a:latin typeface="Libre Franklin" pitchFamily="34" charset="0"/>
                <a:ea typeface="Libre Franklin" pitchFamily="34" charset="-122"/>
                <a:cs typeface="Libre Franklin" pitchFamily="34" charset="-120"/>
              </a:rPr>
              <a:t>Contact Details</a:t>
            </a:r>
            <a:endParaRPr lang="en-GB" sz="1156" dirty="0"/>
          </a:p>
        </p:txBody>
      </p:sp>
      <p:sp>
        <p:nvSpPr>
          <p:cNvPr id="12" name="Text 1">
            <a:extLst>
              <a:ext uri="{FF2B5EF4-FFF2-40B4-BE49-F238E27FC236}">
                <a16:creationId xmlns:a16="http://schemas.microsoft.com/office/drawing/2014/main" id="{64D7CF6D-4EF8-7886-47A1-E27DB58E5737}"/>
              </a:ext>
            </a:extLst>
          </p:cNvPr>
          <p:cNvSpPr/>
          <p:nvPr/>
        </p:nvSpPr>
        <p:spPr>
          <a:xfrm>
            <a:off x="6546677" y="4823185"/>
            <a:ext cx="1518649" cy="270086"/>
          </a:xfrm>
          <a:prstGeom prst="rect">
            <a:avLst/>
          </a:prstGeom>
          <a:noFill/>
          <a:ln/>
        </p:spPr>
        <p:txBody>
          <a:bodyPr wrap="square" lIns="0" tIns="0" rIns="0" bIns="0" rtlCol="0" anchor="t"/>
          <a:lstStyle/>
          <a:p>
            <a:pPr algn="ctr">
              <a:lnSpc>
                <a:spcPts val="1875"/>
              </a:lnSpc>
            </a:pPr>
            <a:r>
              <a:rPr lang="en-GB" sz="1156" dirty="0">
                <a:solidFill>
                  <a:srgbClr val="F9EEE7"/>
                </a:solidFill>
                <a:latin typeface="Libre Franklin" pitchFamily="34" charset="0"/>
                <a:ea typeface="Libre Franklin" pitchFamily="34" charset="-122"/>
                <a:cs typeface="Libre Franklin" pitchFamily="34" charset="-120"/>
              </a:rPr>
              <a:t>LinkedIn</a:t>
            </a:r>
            <a:endParaRPr lang="en-GB" sz="1156" dirty="0"/>
          </a:p>
        </p:txBody>
      </p:sp>
      <p:pic>
        <p:nvPicPr>
          <p:cNvPr id="13" name="Picture 12">
            <a:extLst>
              <a:ext uri="{FF2B5EF4-FFF2-40B4-BE49-F238E27FC236}">
                <a16:creationId xmlns:a16="http://schemas.microsoft.com/office/drawing/2014/main" id="{33B8C11C-2F3D-0519-521E-F96294C32B19}"/>
              </a:ext>
            </a:extLst>
          </p:cNvPr>
          <p:cNvPicPr>
            <a:picLocks noChangeAspect="1"/>
          </p:cNvPicPr>
          <p:nvPr/>
        </p:nvPicPr>
        <p:blipFill>
          <a:blip r:embed="rId5">
            <a:alphaModFix amt="70000"/>
            <a:biLevel thresh="25000"/>
          </a:blip>
          <a:stretch>
            <a:fillRect/>
          </a:stretch>
        </p:blipFill>
        <p:spPr>
          <a:xfrm>
            <a:off x="8445010" y="1183931"/>
            <a:ext cx="350826" cy="374381"/>
          </a:xfrm>
          <a:prstGeom prst="rect">
            <a:avLst/>
          </a:prstGeom>
        </p:spPr>
      </p:pic>
      <p:pic>
        <p:nvPicPr>
          <p:cNvPr id="7" name="Picture 6">
            <a:extLst>
              <a:ext uri="{FF2B5EF4-FFF2-40B4-BE49-F238E27FC236}">
                <a16:creationId xmlns:a16="http://schemas.microsoft.com/office/drawing/2014/main" id="{C343774C-84CC-9AA4-FE60-6B9AB7696DF2}"/>
              </a:ext>
            </a:extLst>
          </p:cNvPr>
          <p:cNvPicPr>
            <a:picLocks noChangeAspect="1"/>
          </p:cNvPicPr>
          <p:nvPr/>
        </p:nvPicPr>
        <p:blipFill>
          <a:blip r:embed="rId6"/>
          <a:stretch>
            <a:fillRect/>
          </a:stretch>
        </p:blipFill>
        <p:spPr>
          <a:xfrm>
            <a:off x="4529928" y="3161105"/>
            <a:ext cx="1518649" cy="1518649"/>
          </a:xfrm>
          <a:prstGeom prst="rect">
            <a:avLst/>
          </a:prstGeom>
        </p:spPr>
      </p:pic>
    </p:spTree>
    <p:extLst>
      <p:ext uri="{BB962C8B-B14F-4D97-AF65-F5344CB8AC3E}">
        <p14:creationId xmlns:p14="http://schemas.microsoft.com/office/powerpoint/2010/main" val="18440840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724EA4ED-2A26-9B02-1260-4577F49BE5DE}"/>
              </a:ext>
            </a:extLst>
          </p:cNvPr>
          <p:cNvGrpSpPr/>
          <p:nvPr/>
        </p:nvGrpSpPr>
        <p:grpSpPr>
          <a:xfrm>
            <a:off x="523578" y="1245188"/>
            <a:ext cx="1025798" cy="290661"/>
            <a:chOff x="837724" y="740807"/>
            <a:chExt cx="1641277" cy="465058"/>
          </a:xfrm>
        </p:grpSpPr>
        <p:sp>
          <p:nvSpPr>
            <p:cNvPr id="2" name="Shape 0"/>
            <p:cNvSpPr/>
            <p:nvPr/>
          </p:nvSpPr>
          <p:spPr>
            <a:xfrm>
              <a:off x="837724" y="740807"/>
              <a:ext cx="1641277" cy="465058"/>
            </a:xfrm>
            <a:prstGeom prst="roundRect">
              <a:avLst>
                <a:gd name="adj" fmla="val 6177"/>
              </a:avLst>
            </a:prstGeom>
            <a:noFill/>
            <a:ln w="7620">
              <a:solidFill>
                <a:schemeClr val="bg1"/>
              </a:solidFill>
              <a:prstDash val="solid"/>
            </a:ln>
          </p:spPr>
          <p:txBody>
            <a:bodyPr/>
            <a:lstStyle/>
            <a:p>
              <a:endParaRPr lang="en-GB" sz="1125" dirty="0"/>
            </a:p>
          </p:txBody>
        </p:sp>
        <p:sp>
          <p:nvSpPr>
            <p:cNvPr id="3" name="Text 1"/>
            <p:cNvSpPr/>
            <p:nvPr/>
          </p:nvSpPr>
          <p:spPr>
            <a:xfrm>
              <a:off x="988933" y="820222"/>
              <a:ext cx="1338858" cy="306229"/>
            </a:xfrm>
            <a:prstGeom prst="rect">
              <a:avLst/>
            </a:prstGeom>
            <a:noFill/>
            <a:ln/>
          </p:spPr>
          <p:txBody>
            <a:bodyPr wrap="none" lIns="0" tIns="0" rIns="0" bIns="0" rtlCol="0" anchor="t"/>
            <a:lstStyle/>
            <a:p>
              <a:pPr>
                <a:lnSpc>
                  <a:spcPts val="1500"/>
                </a:lnSpc>
              </a:pPr>
              <a:r>
                <a:rPr lang="en-GB" sz="938" dirty="0">
                  <a:solidFill>
                    <a:schemeClr val="bg1"/>
                  </a:solidFill>
                  <a:latin typeface="Libre Franklin" pitchFamily="34" charset="0"/>
                  <a:ea typeface="Libre Franklin" pitchFamily="34" charset="-122"/>
                  <a:cs typeface="Libre Franklin" pitchFamily="34" charset="-120"/>
                </a:rPr>
                <a:t>GET IN TOUCH</a:t>
              </a:r>
              <a:endParaRPr lang="en-GB" sz="938" dirty="0">
                <a:solidFill>
                  <a:schemeClr val="bg1"/>
                </a:solidFill>
              </a:endParaRPr>
            </a:p>
          </p:txBody>
        </p:sp>
      </p:grpSp>
      <p:sp>
        <p:nvSpPr>
          <p:cNvPr id="4" name="Text 2"/>
          <p:cNvSpPr/>
          <p:nvPr/>
        </p:nvSpPr>
        <p:spPr>
          <a:xfrm>
            <a:off x="523577" y="1685422"/>
            <a:ext cx="4111824" cy="440011"/>
          </a:xfrm>
          <a:prstGeom prst="rect">
            <a:avLst/>
          </a:prstGeom>
          <a:noFill/>
          <a:ln/>
        </p:spPr>
        <p:txBody>
          <a:bodyPr wrap="none" lIns="0" tIns="0" rIns="0" bIns="0" rtlCol="0" anchor="t"/>
          <a:lstStyle/>
          <a:p>
            <a:pPr>
              <a:lnSpc>
                <a:spcPts val="3438"/>
              </a:lnSpc>
            </a:pPr>
            <a:r>
              <a:rPr lang="en-GB" sz="2750" dirty="0">
                <a:solidFill>
                  <a:srgbClr val="FFFFFF"/>
                </a:solidFill>
                <a:latin typeface="Libre Franklin" pitchFamily="34" charset="0"/>
                <a:ea typeface="Libre Franklin" pitchFamily="34" charset="-122"/>
                <a:cs typeface="Libre Franklin" pitchFamily="34" charset="-120"/>
              </a:rPr>
              <a:t>Contact Rand Associates</a:t>
            </a:r>
            <a:endParaRPr lang="en-GB" sz="2750" dirty="0"/>
          </a:p>
        </p:txBody>
      </p:sp>
      <p:sp>
        <p:nvSpPr>
          <p:cNvPr id="5" name="Shape 3"/>
          <p:cNvSpPr/>
          <p:nvPr/>
        </p:nvSpPr>
        <p:spPr>
          <a:xfrm>
            <a:off x="415900" y="2335113"/>
            <a:ext cx="2812033" cy="3202633"/>
          </a:xfrm>
          <a:prstGeom prst="roundRect">
            <a:avLst>
              <a:gd name="adj" fmla="val 798"/>
            </a:avLst>
          </a:prstGeom>
          <a:solidFill>
            <a:srgbClr val="097B88"/>
          </a:solidFill>
          <a:ln/>
        </p:spPr>
        <p:txBody>
          <a:bodyPr/>
          <a:lstStyle/>
          <a:p>
            <a:endParaRPr lang="en-GB" sz="1125" dirty="0"/>
          </a:p>
        </p:txBody>
      </p:sp>
      <p:sp>
        <p:nvSpPr>
          <p:cNvPr id="6" name="Text 4"/>
          <p:cNvSpPr/>
          <p:nvPr/>
        </p:nvSpPr>
        <p:spPr>
          <a:xfrm>
            <a:off x="565473" y="2833762"/>
            <a:ext cx="1760116" cy="219968"/>
          </a:xfrm>
          <a:prstGeom prst="rect">
            <a:avLst/>
          </a:prstGeom>
          <a:noFill/>
          <a:ln/>
        </p:spPr>
        <p:txBody>
          <a:bodyPr wrap="none" lIns="0" tIns="0" rIns="0" bIns="0" rtlCol="0" anchor="t"/>
          <a:lstStyle/>
          <a:p>
            <a:pPr>
              <a:lnSpc>
                <a:spcPts val="1719"/>
              </a:lnSpc>
            </a:pPr>
            <a:r>
              <a:rPr lang="en-GB" sz="1375" dirty="0">
                <a:solidFill>
                  <a:srgbClr val="FFFFFF"/>
                </a:solidFill>
                <a:latin typeface="Libre Franklin" pitchFamily="34" charset="0"/>
                <a:ea typeface="Libre Franklin" pitchFamily="34" charset="-122"/>
                <a:cs typeface="Libre Franklin" pitchFamily="34" charset="-120"/>
              </a:rPr>
              <a:t>Our Nearest Office</a:t>
            </a:r>
            <a:endParaRPr lang="en-GB" sz="1375" dirty="0"/>
          </a:p>
        </p:txBody>
      </p:sp>
      <p:sp>
        <p:nvSpPr>
          <p:cNvPr id="7" name="Text 5"/>
          <p:cNvSpPr/>
          <p:nvPr/>
        </p:nvSpPr>
        <p:spPr>
          <a:xfrm>
            <a:off x="565472" y="3203302"/>
            <a:ext cx="2512889" cy="718170"/>
          </a:xfrm>
          <a:prstGeom prst="rect">
            <a:avLst/>
          </a:prstGeom>
          <a:noFill/>
          <a:ln/>
        </p:spPr>
        <p:txBody>
          <a:bodyPr wrap="square" lIns="0" tIns="0" rIns="0" bIns="0" rtlCol="0" anchor="t"/>
          <a:lstStyle/>
          <a:p>
            <a:pPr>
              <a:lnSpc>
                <a:spcPts val="1875"/>
              </a:lnSpc>
            </a:pPr>
            <a:r>
              <a:rPr lang="en-GB" sz="1156" dirty="0">
                <a:solidFill>
                  <a:srgbClr val="FFFFFF"/>
                </a:solidFill>
                <a:latin typeface="Libre Franklin" pitchFamily="34" charset="0"/>
                <a:ea typeface="Libre Franklin" pitchFamily="34" charset="-122"/>
                <a:cs typeface="Libre Franklin" pitchFamily="34" charset="-120"/>
              </a:rPr>
              <a:t>Rand Associates, </a:t>
            </a:r>
            <a:endParaRPr lang="en-GB" sz="1156" dirty="0"/>
          </a:p>
          <a:p>
            <a:pPr>
              <a:lnSpc>
                <a:spcPts val="1875"/>
              </a:lnSpc>
            </a:pPr>
            <a:r>
              <a:rPr lang="en-GB" sz="1156" dirty="0">
                <a:solidFill>
                  <a:srgbClr val="FFFFFF"/>
                </a:solidFill>
                <a:latin typeface="Libre Franklin" pitchFamily="34" charset="0"/>
                <a:ea typeface="Libre Franklin" pitchFamily="34" charset="-122"/>
                <a:cs typeface="Libre Franklin" pitchFamily="34" charset="-120"/>
              </a:rPr>
              <a:t>8 </a:t>
            </a:r>
            <a:r>
              <a:rPr lang="en-GB" sz="1156" dirty="0" err="1">
                <a:solidFill>
                  <a:srgbClr val="FFFFFF"/>
                </a:solidFill>
                <a:latin typeface="Libre Franklin" pitchFamily="34" charset="0"/>
                <a:ea typeface="Libre Franklin" pitchFamily="34" charset="-122"/>
                <a:cs typeface="Libre Franklin" pitchFamily="34" charset="-120"/>
              </a:rPr>
              <a:t>Silverdown</a:t>
            </a:r>
            <a:r>
              <a:rPr lang="en-GB" sz="1156" dirty="0">
                <a:solidFill>
                  <a:srgbClr val="FFFFFF"/>
                </a:solidFill>
                <a:latin typeface="Libre Franklin" pitchFamily="34" charset="0"/>
                <a:ea typeface="Libre Franklin" pitchFamily="34" charset="-122"/>
                <a:cs typeface="Libre Franklin" pitchFamily="34" charset="-120"/>
              </a:rPr>
              <a:t> Business Park, </a:t>
            </a:r>
            <a:endParaRPr lang="en-GB" sz="1156" dirty="0"/>
          </a:p>
          <a:p>
            <a:pPr>
              <a:lnSpc>
                <a:spcPts val="1875"/>
              </a:lnSpc>
            </a:pPr>
            <a:r>
              <a:rPr lang="en-GB" sz="1156" dirty="0">
                <a:solidFill>
                  <a:srgbClr val="FFFFFF"/>
                </a:solidFill>
                <a:latin typeface="Libre Franklin" pitchFamily="34" charset="0"/>
                <a:ea typeface="Libre Franklin" pitchFamily="34" charset="-122"/>
                <a:cs typeface="Libre Franklin" pitchFamily="34" charset="-120"/>
              </a:rPr>
              <a:t>Fair Oak Close, Exeter EX5 2UX</a:t>
            </a:r>
            <a:endParaRPr lang="en-GB" sz="1156" dirty="0"/>
          </a:p>
        </p:txBody>
      </p:sp>
      <p:sp>
        <p:nvSpPr>
          <p:cNvPr id="8" name="Text 6"/>
          <p:cNvSpPr/>
          <p:nvPr/>
        </p:nvSpPr>
        <p:spPr>
          <a:xfrm>
            <a:off x="565473" y="4071045"/>
            <a:ext cx="1760116" cy="219968"/>
          </a:xfrm>
          <a:prstGeom prst="rect">
            <a:avLst/>
          </a:prstGeom>
          <a:noFill/>
          <a:ln/>
        </p:spPr>
        <p:txBody>
          <a:bodyPr wrap="none" lIns="0" tIns="0" rIns="0" bIns="0" rtlCol="0" anchor="t"/>
          <a:lstStyle/>
          <a:p>
            <a:pPr>
              <a:lnSpc>
                <a:spcPts val="1719"/>
              </a:lnSpc>
            </a:pPr>
            <a:r>
              <a:rPr lang="en-GB" sz="1375" dirty="0">
                <a:solidFill>
                  <a:srgbClr val="FFFFFF"/>
                </a:solidFill>
                <a:latin typeface="Libre Franklin" pitchFamily="34" charset="0"/>
                <a:ea typeface="Libre Franklin" pitchFamily="34" charset="-122"/>
                <a:cs typeface="Libre Franklin" pitchFamily="34" charset="-120"/>
              </a:rPr>
              <a:t>Connect With Us</a:t>
            </a:r>
            <a:endParaRPr lang="en-GB" sz="1375" dirty="0"/>
          </a:p>
        </p:txBody>
      </p:sp>
      <p:sp>
        <p:nvSpPr>
          <p:cNvPr id="9" name="Text 7"/>
          <p:cNvSpPr/>
          <p:nvPr/>
        </p:nvSpPr>
        <p:spPr>
          <a:xfrm>
            <a:off x="565472" y="4440585"/>
            <a:ext cx="2512889" cy="239390"/>
          </a:xfrm>
          <a:prstGeom prst="rect">
            <a:avLst/>
          </a:prstGeom>
          <a:noFill/>
          <a:ln/>
        </p:spPr>
        <p:txBody>
          <a:bodyPr wrap="none" lIns="0" tIns="0" rIns="0" bIns="0" rtlCol="0" anchor="t"/>
          <a:lstStyle/>
          <a:p>
            <a:pPr>
              <a:lnSpc>
                <a:spcPts val="1875"/>
              </a:lnSpc>
            </a:pPr>
            <a:r>
              <a:rPr lang="en-GB" sz="1156" u="sng" dirty="0">
                <a:solidFill>
                  <a:srgbClr val="FFFFFF"/>
                </a:solidFill>
                <a:latin typeface="Libre Franklin" pitchFamily="34" charset="0"/>
                <a:ea typeface="Libre Franklin" pitchFamily="34" charset="-122"/>
                <a:cs typeface="Libre Franklin" pitchFamily="34" charset="-120"/>
                <a:hlinkClick r:id="rId3">
                  <a:extLst>
                    <a:ext uri="{A12FA001-AC4F-418D-AE19-62706E023703}">
                      <ahyp:hlinkClr xmlns:ahyp="http://schemas.microsoft.com/office/drawing/2018/hyperlinkcolor" val="tx"/>
                    </a:ext>
                  </a:extLst>
                </a:hlinkClick>
              </a:rPr>
              <a:t>pdb@rand-associates.co.uk</a:t>
            </a:r>
            <a:endParaRPr lang="en-GB" sz="1156" dirty="0"/>
          </a:p>
        </p:txBody>
      </p:sp>
      <p:sp>
        <p:nvSpPr>
          <p:cNvPr id="10" name="Text 8"/>
          <p:cNvSpPr/>
          <p:nvPr/>
        </p:nvSpPr>
        <p:spPr>
          <a:xfrm>
            <a:off x="565472" y="4814590"/>
            <a:ext cx="2512889" cy="239390"/>
          </a:xfrm>
          <a:prstGeom prst="rect">
            <a:avLst/>
          </a:prstGeom>
          <a:noFill/>
          <a:ln/>
        </p:spPr>
        <p:txBody>
          <a:bodyPr wrap="none" lIns="0" tIns="0" rIns="0" bIns="0" rtlCol="0" anchor="t"/>
          <a:lstStyle/>
          <a:p>
            <a:pPr>
              <a:lnSpc>
                <a:spcPts val="1875"/>
              </a:lnSpc>
            </a:pPr>
            <a:r>
              <a:rPr lang="en-GB" sz="1156" u="sng" dirty="0">
                <a:solidFill>
                  <a:srgbClr val="FFFFFF"/>
                </a:solidFill>
                <a:latin typeface="Libre Franklin" pitchFamily="34" charset="0"/>
                <a:ea typeface="Libre Franklin" pitchFamily="34" charset="-122"/>
                <a:cs typeface="Libre Franklin" pitchFamily="34" charset="-120"/>
                <a:hlinkClick r:id="rId4">
                  <a:extLst>
                    <a:ext uri="{A12FA001-AC4F-418D-AE19-62706E023703}">
                      <ahyp:hlinkClr xmlns:ahyp="http://schemas.microsoft.com/office/drawing/2018/hyperlinkcolor" val="tx"/>
                    </a:ext>
                  </a:extLst>
                </a:hlinkClick>
              </a:rPr>
              <a:t>rand-associates.co.uk</a:t>
            </a:r>
            <a:endParaRPr lang="en-GB" sz="1156" dirty="0"/>
          </a:p>
        </p:txBody>
      </p:sp>
      <p:pic>
        <p:nvPicPr>
          <p:cNvPr id="11" name="Image 0" descr="preencoded.png"/>
          <p:cNvPicPr>
            <a:picLocks noChangeAspect="1"/>
          </p:cNvPicPr>
          <p:nvPr/>
        </p:nvPicPr>
        <p:blipFill>
          <a:blip r:embed="rId5"/>
          <a:stretch>
            <a:fillRect/>
          </a:stretch>
        </p:blipFill>
        <p:spPr>
          <a:xfrm>
            <a:off x="3489945" y="2503364"/>
            <a:ext cx="5135166" cy="2866132"/>
          </a:xfrm>
          <a:prstGeom prst="rect">
            <a:avLst/>
          </a:prstGeom>
        </p:spPr>
      </p:pic>
      <p:sp>
        <p:nvSpPr>
          <p:cNvPr id="12" name="Rectangle 11">
            <a:extLst>
              <a:ext uri="{FF2B5EF4-FFF2-40B4-BE49-F238E27FC236}">
                <a16:creationId xmlns:a16="http://schemas.microsoft.com/office/drawing/2014/main" id="{76579EBB-4F5A-3F98-1159-8FF0848A0C0D}"/>
              </a:ext>
            </a:extLst>
          </p:cNvPr>
          <p:cNvSpPr/>
          <p:nvPr/>
        </p:nvSpPr>
        <p:spPr>
          <a:xfrm>
            <a:off x="7943208" y="5583362"/>
            <a:ext cx="1155843" cy="417388"/>
          </a:xfrm>
          <a:prstGeom prst="rect">
            <a:avLst/>
          </a:prstGeom>
          <a:solidFill>
            <a:srgbClr val="092E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25" dirty="0"/>
          </a:p>
        </p:txBody>
      </p:sp>
      <p:pic>
        <p:nvPicPr>
          <p:cNvPr id="16" name="Picture 15">
            <a:extLst>
              <a:ext uri="{FF2B5EF4-FFF2-40B4-BE49-F238E27FC236}">
                <a16:creationId xmlns:a16="http://schemas.microsoft.com/office/drawing/2014/main" id="{8B1DC1F7-168E-C451-6D5E-1DB69EEDF341}"/>
              </a:ext>
            </a:extLst>
          </p:cNvPr>
          <p:cNvPicPr>
            <a:picLocks noChangeAspect="1"/>
          </p:cNvPicPr>
          <p:nvPr/>
        </p:nvPicPr>
        <p:blipFill>
          <a:blip r:embed="rId6">
            <a:alphaModFix amt="70000"/>
            <a:biLevel thresh="25000"/>
          </a:blip>
          <a:stretch>
            <a:fillRect/>
          </a:stretch>
        </p:blipFill>
        <p:spPr>
          <a:xfrm>
            <a:off x="8445010" y="1183931"/>
            <a:ext cx="350826" cy="374381"/>
          </a:xfrm>
          <a:prstGeom prst="rect">
            <a:avLst/>
          </a:prstGeom>
        </p:spPr>
      </p:pic>
    </p:spTree>
    <p:extLst>
      <p:ext uri="{BB962C8B-B14F-4D97-AF65-F5344CB8AC3E}">
        <p14:creationId xmlns:p14="http://schemas.microsoft.com/office/powerpoint/2010/main" val="376575082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5806440"/>
            <a:ext cx="9144000" cy="1051560"/>
          </a:xfrm>
          <a:prstGeom prst="rect">
            <a:avLst/>
          </a:prstGeom>
          <a:solidFill>
            <a:srgbClr val="E6007E"/>
          </a:solidFill>
          <a:ln/>
        </p:spPr>
        <p:txBody>
          <a:bodyPr/>
          <a:lstStyle/>
          <a:p>
            <a:endParaRPr lang="en-GB"/>
          </a:p>
        </p:txBody>
      </p:sp>
      <p:sp>
        <p:nvSpPr>
          <p:cNvPr id="3" name="Shape 1"/>
          <p:cNvSpPr/>
          <p:nvPr/>
        </p:nvSpPr>
        <p:spPr>
          <a:xfrm>
            <a:off x="6903720" y="411480"/>
            <a:ext cx="1783080" cy="1143000"/>
          </a:xfrm>
          <a:prstGeom prst="roundRect">
            <a:avLst>
              <a:gd name="adj" fmla="val 6400"/>
            </a:avLst>
          </a:prstGeom>
          <a:solidFill>
            <a:srgbClr val="FFFFFF"/>
          </a:solidFill>
          <a:ln/>
          <a:effectLst>
            <a:outerShdw blurRad="88900" dist="38100" dir="5400000" algn="bl" rotWithShape="0">
              <a:srgbClr val="000000">
                <a:alpha val="13000"/>
              </a:srgbClr>
            </a:outerShdw>
          </a:effectLst>
        </p:spPr>
        <p:txBody>
          <a:bodyPr/>
          <a:lstStyle/>
          <a:p>
            <a:endParaRPr lang="en-GB"/>
          </a:p>
        </p:txBody>
      </p:sp>
      <p:pic>
        <p:nvPicPr>
          <p:cNvPr id="4" name="Image 0" descr="assets/nhmf.jpeg"/>
          <p:cNvPicPr>
            <a:picLocks noChangeAspect="1"/>
          </p:cNvPicPr>
          <p:nvPr/>
        </p:nvPicPr>
        <p:blipFill>
          <a:blip r:embed="rId3"/>
          <a:srcRect/>
          <a:stretch/>
        </p:blipFill>
        <p:spPr>
          <a:xfrm>
            <a:off x="7452360" y="548640"/>
            <a:ext cx="731520" cy="868680"/>
          </a:xfrm>
          <a:prstGeom prst="rect">
            <a:avLst/>
          </a:prstGeom>
        </p:spPr>
      </p:pic>
      <p:sp>
        <p:nvSpPr>
          <p:cNvPr id="5" name="Shape 2"/>
          <p:cNvSpPr/>
          <p:nvPr/>
        </p:nvSpPr>
        <p:spPr>
          <a:xfrm>
            <a:off x="777240" y="777240"/>
            <a:ext cx="1280160" cy="1280160"/>
          </a:xfrm>
          <a:prstGeom prst="ellipse">
            <a:avLst/>
          </a:prstGeom>
          <a:solidFill>
            <a:srgbClr val="3E8B2E"/>
          </a:solidFill>
          <a:ln/>
        </p:spPr>
        <p:txBody>
          <a:bodyPr/>
          <a:lstStyle/>
          <a:p>
            <a:endParaRPr lang="en-GB"/>
          </a:p>
        </p:txBody>
      </p:sp>
      <p:pic>
        <p:nvPicPr>
          <p:cNvPr id="6" name="Image 1" descr="preencoded.png"/>
          <p:cNvPicPr>
            <a:picLocks noChangeAspect="1"/>
          </p:cNvPicPr>
          <p:nvPr/>
        </p:nvPicPr>
        <p:blipFill>
          <a:blip r:embed="rId4"/>
          <a:stretch>
            <a:fillRect/>
          </a:stretch>
        </p:blipFill>
        <p:spPr>
          <a:xfrm>
            <a:off x="1115568" y="1115568"/>
            <a:ext cx="603504" cy="603504"/>
          </a:xfrm>
          <a:prstGeom prst="rect">
            <a:avLst/>
          </a:prstGeom>
        </p:spPr>
      </p:pic>
      <p:sp>
        <p:nvSpPr>
          <p:cNvPr id="7" name="Text 3"/>
          <p:cNvSpPr/>
          <p:nvPr/>
        </p:nvSpPr>
        <p:spPr>
          <a:xfrm>
            <a:off x="2331720" y="777240"/>
            <a:ext cx="4389120" cy="685800"/>
          </a:xfrm>
          <a:prstGeom prst="rect">
            <a:avLst/>
          </a:prstGeom>
          <a:noFill/>
          <a:ln/>
        </p:spPr>
        <p:txBody>
          <a:bodyPr wrap="square" lIns="0" tIns="0" rIns="0" bIns="0" rtlCol="0" anchor="ctr"/>
          <a:lstStyle/>
          <a:p>
            <a:pPr marL="0" indent="0">
              <a:buNone/>
            </a:pPr>
            <a:r>
              <a:rPr lang="en-US" sz="3000" b="1">
                <a:solidFill>
                  <a:srgbClr val="FFFFFF"/>
                </a:solidFill>
                <a:latin typeface="Calibri" pitchFamily="34" charset="0"/>
                <a:ea typeface="Calibri" pitchFamily="34" charset="-122"/>
                <a:cs typeface="Calibri" pitchFamily="34" charset="-120"/>
              </a:rPr>
              <a:t>Buffet Lunch &amp; Networking</a:t>
            </a:r>
            <a:endParaRPr lang="en-US" sz="3000"/>
          </a:p>
        </p:txBody>
      </p:sp>
      <p:sp>
        <p:nvSpPr>
          <p:cNvPr id="8" name="Text 4"/>
          <p:cNvSpPr/>
          <p:nvPr/>
        </p:nvSpPr>
        <p:spPr>
          <a:xfrm>
            <a:off x="2331720" y="1417320"/>
            <a:ext cx="4572000" cy="594360"/>
          </a:xfrm>
          <a:prstGeom prst="rect">
            <a:avLst/>
          </a:prstGeom>
          <a:noFill/>
          <a:ln/>
        </p:spPr>
        <p:txBody>
          <a:bodyPr wrap="square" lIns="0" tIns="0" rIns="0" bIns="0" rtlCol="0" anchor="ctr"/>
          <a:lstStyle/>
          <a:p>
            <a:pPr marL="0" indent="0">
              <a:buNone/>
            </a:pPr>
            <a:r>
              <a:rPr lang="en-US" sz="3200" i="1">
                <a:solidFill>
                  <a:schemeClr val="bg1">
                    <a:lumMod val="50000"/>
                  </a:schemeClr>
                </a:solidFill>
                <a:latin typeface="Calibri"/>
                <a:ea typeface="Calibri"/>
                <a:cs typeface="Calibri"/>
              </a:rPr>
              <a:t>Eden Project Geo-Thermal System Tours</a:t>
            </a:r>
            <a:endParaRPr lang="en-US" sz="3200">
              <a:solidFill>
                <a:schemeClr val="bg1">
                  <a:lumMod val="50000"/>
                </a:schemeClr>
              </a:solidFill>
              <a:latin typeface="Calibri"/>
              <a:ea typeface="Calibri"/>
              <a:cs typeface="Calibri"/>
            </a:endParaRPr>
          </a:p>
        </p:txBody>
      </p:sp>
      <p:sp>
        <p:nvSpPr>
          <p:cNvPr id="9" name="Shape 5"/>
          <p:cNvSpPr/>
          <p:nvPr/>
        </p:nvSpPr>
        <p:spPr>
          <a:xfrm>
            <a:off x="777240" y="2423160"/>
            <a:ext cx="7589520" cy="731520"/>
          </a:xfrm>
          <a:prstGeom prst="roundRect">
            <a:avLst>
              <a:gd name="adj" fmla="val 12500"/>
            </a:avLst>
          </a:prstGeom>
          <a:solidFill>
            <a:srgbClr val="FFFFFF"/>
          </a:solidFill>
          <a:ln/>
          <a:effectLst>
            <a:outerShdw blurRad="88900" dist="38100" dir="5400000" algn="bl" rotWithShape="0">
              <a:srgbClr val="000000">
                <a:alpha val="13000"/>
              </a:srgbClr>
            </a:outerShdw>
          </a:effectLst>
        </p:spPr>
        <p:txBody>
          <a:bodyPr/>
          <a:lstStyle/>
          <a:p>
            <a:endParaRPr lang="en-GB"/>
          </a:p>
        </p:txBody>
      </p:sp>
      <p:sp>
        <p:nvSpPr>
          <p:cNvPr id="10" name="Text 6"/>
          <p:cNvSpPr/>
          <p:nvPr/>
        </p:nvSpPr>
        <p:spPr>
          <a:xfrm>
            <a:off x="777240" y="2423160"/>
            <a:ext cx="7589520" cy="731520"/>
          </a:xfrm>
          <a:prstGeom prst="rect">
            <a:avLst/>
          </a:prstGeom>
          <a:noFill/>
          <a:ln/>
        </p:spPr>
        <p:txBody>
          <a:bodyPr wrap="square" lIns="0" tIns="0" rIns="0" bIns="0" rtlCol="0" anchor="ctr"/>
          <a:lstStyle/>
          <a:p>
            <a:pPr marL="0" indent="0" algn="ctr">
              <a:buNone/>
            </a:pPr>
            <a:r>
              <a:rPr lang="en-US" sz="2200">
                <a:solidFill>
                  <a:srgbClr val="6B6B6B"/>
                </a:solidFill>
                <a:latin typeface="Calibri" pitchFamily="34" charset="0"/>
                <a:ea typeface="Calibri" pitchFamily="34" charset="-122"/>
                <a:cs typeface="Calibri" pitchFamily="34" charset="-120"/>
              </a:rPr>
              <a:t>Lunch &amp; tours:   </a:t>
            </a:r>
            <a:r>
              <a:rPr lang="en-US" sz="2200" b="1">
                <a:solidFill>
                  <a:srgbClr val="2E6B22"/>
                </a:solidFill>
                <a:latin typeface="Calibri" pitchFamily="34" charset="0"/>
                <a:ea typeface="Calibri" pitchFamily="34" charset="-122"/>
                <a:cs typeface="Calibri" pitchFamily="34" charset="-120"/>
              </a:rPr>
              <a:t>12.25 – 13.35</a:t>
            </a:r>
            <a:endParaRPr lang="en-US" sz="2200"/>
          </a:p>
        </p:txBody>
      </p:sp>
      <p:sp>
        <p:nvSpPr>
          <p:cNvPr id="11" name="Shape 7"/>
          <p:cNvSpPr/>
          <p:nvPr/>
        </p:nvSpPr>
        <p:spPr>
          <a:xfrm>
            <a:off x="2231923" y="3474720"/>
            <a:ext cx="4807974" cy="1783080"/>
          </a:xfrm>
          <a:prstGeom prst="roundRect">
            <a:avLst>
              <a:gd name="adj" fmla="val 4103"/>
            </a:avLst>
          </a:prstGeom>
          <a:solidFill>
            <a:srgbClr val="FFFFFF"/>
          </a:solidFill>
          <a:ln/>
          <a:effectLst>
            <a:outerShdw blurRad="88900" dist="38100" dir="5400000" algn="bl" rotWithShape="0">
              <a:srgbClr val="000000">
                <a:alpha val="13000"/>
              </a:srgbClr>
            </a:outerShdw>
          </a:effectLst>
        </p:spPr>
        <p:txBody>
          <a:bodyPr/>
          <a:lstStyle/>
          <a:p>
            <a:pPr algn="ctr"/>
            <a:endParaRPr lang="en-US"/>
          </a:p>
          <a:p>
            <a:pPr algn="ctr"/>
            <a:endParaRPr lang="en-GB"/>
          </a:p>
        </p:txBody>
      </p:sp>
      <p:sp>
        <p:nvSpPr>
          <p:cNvPr id="13" name="Text 8"/>
          <p:cNvSpPr/>
          <p:nvPr/>
        </p:nvSpPr>
        <p:spPr>
          <a:xfrm>
            <a:off x="2418734" y="3703320"/>
            <a:ext cx="4302106" cy="640080"/>
          </a:xfrm>
          <a:prstGeom prst="rect">
            <a:avLst/>
          </a:prstGeom>
          <a:noFill/>
          <a:ln/>
        </p:spPr>
        <p:txBody>
          <a:bodyPr wrap="square" lIns="0" tIns="0" rIns="0" bIns="0" rtlCol="0" anchor="ctr"/>
          <a:lstStyle/>
          <a:p>
            <a:pPr marL="0" indent="0" algn="ctr">
              <a:buNone/>
            </a:pPr>
            <a:r>
              <a:rPr lang="en-US" sz="2600" b="1" dirty="0">
                <a:solidFill>
                  <a:srgbClr val="2E4076"/>
                </a:solidFill>
                <a:latin typeface="Calibri" pitchFamily="34" charset="0"/>
                <a:ea typeface="Calibri" pitchFamily="34" charset="-122"/>
                <a:cs typeface="Calibri" pitchFamily="34" charset="-120"/>
              </a:rPr>
              <a:t>Tour</a:t>
            </a:r>
            <a:endParaRPr lang="en-US" sz="2600" dirty="0"/>
          </a:p>
        </p:txBody>
      </p:sp>
      <p:sp>
        <p:nvSpPr>
          <p:cNvPr id="14" name="Text 9"/>
          <p:cNvSpPr/>
          <p:nvPr/>
        </p:nvSpPr>
        <p:spPr>
          <a:xfrm>
            <a:off x="2969342" y="4434840"/>
            <a:ext cx="3067664" cy="548640"/>
          </a:xfrm>
          <a:prstGeom prst="rect">
            <a:avLst/>
          </a:prstGeom>
          <a:noFill/>
          <a:ln/>
        </p:spPr>
        <p:txBody>
          <a:bodyPr wrap="square" lIns="0" tIns="0" rIns="0" bIns="0" rtlCol="0" anchor="ctr"/>
          <a:lstStyle/>
          <a:p>
            <a:pPr marL="0" indent="0">
              <a:buNone/>
            </a:pPr>
            <a:r>
              <a:rPr lang="en-US" sz="2200" b="1" dirty="0">
                <a:solidFill>
                  <a:srgbClr val="3E8B2E"/>
                </a:solidFill>
                <a:latin typeface="Calibri" pitchFamily="34" charset="0"/>
                <a:ea typeface="Calibri" pitchFamily="34" charset="-122"/>
                <a:cs typeface="Calibri" pitchFamily="34" charset="-120"/>
              </a:rPr>
              <a:t>              12.35 – 13.20</a:t>
            </a:r>
            <a:endParaRPr lang="en-US" sz="2200" dirty="0"/>
          </a:p>
        </p:txBody>
      </p:sp>
      <p:sp>
        <p:nvSpPr>
          <p:cNvPr id="17" name="Text 11"/>
          <p:cNvSpPr/>
          <p:nvPr/>
        </p:nvSpPr>
        <p:spPr>
          <a:xfrm>
            <a:off x="5760720" y="3703320"/>
            <a:ext cx="2377440" cy="640080"/>
          </a:xfrm>
          <a:prstGeom prst="rect">
            <a:avLst/>
          </a:prstGeom>
          <a:noFill/>
          <a:ln/>
        </p:spPr>
        <p:txBody>
          <a:bodyPr wrap="square" lIns="0" tIns="0" rIns="0" bIns="0" rtlCol="0" anchor="ctr"/>
          <a:lstStyle/>
          <a:p>
            <a:pPr marL="0" indent="0">
              <a:buNone/>
            </a:pPr>
            <a:endParaRPr lang="en-US" sz="2600"/>
          </a:p>
        </p:txBody>
      </p:sp>
      <p:sp>
        <p:nvSpPr>
          <p:cNvPr id="18" name="Text 12"/>
          <p:cNvSpPr/>
          <p:nvPr/>
        </p:nvSpPr>
        <p:spPr>
          <a:xfrm>
            <a:off x="5029200" y="4434840"/>
            <a:ext cx="3017520" cy="548640"/>
          </a:xfrm>
          <a:prstGeom prst="rect">
            <a:avLst/>
          </a:prstGeom>
          <a:noFill/>
          <a:ln/>
        </p:spPr>
        <p:txBody>
          <a:bodyPr wrap="square" lIns="0" tIns="0" rIns="0" bIns="0" rtlCol="0" anchor="ctr"/>
          <a:lstStyle/>
          <a:p>
            <a:pPr marL="0" indent="0">
              <a:buNone/>
            </a:pPr>
            <a:endParaRPr lang="en-US" sz="2200"/>
          </a:p>
        </p:txBody>
      </p:sp>
      <p:sp>
        <p:nvSpPr>
          <p:cNvPr id="15" name="Text 6">
            <a:extLst>
              <a:ext uri="{FF2B5EF4-FFF2-40B4-BE49-F238E27FC236}">
                <a16:creationId xmlns:a16="http://schemas.microsoft.com/office/drawing/2014/main" id="{960619DD-2D8F-D37D-D951-6F554CC575C8}"/>
              </a:ext>
            </a:extLst>
          </p:cNvPr>
          <p:cNvSpPr/>
          <p:nvPr/>
        </p:nvSpPr>
        <p:spPr>
          <a:xfrm>
            <a:off x="929640" y="2575560"/>
            <a:ext cx="7589520" cy="731520"/>
          </a:xfrm>
          <a:prstGeom prst="rect">
            <a:avLst/>
          </a:prstGeom>
          <a:noFill/>
          <a:ln/>
        </p:spPr>
        <p:txBody>
          <a:bodyPr wrap="square" lIns="0" tIns="0" rIns="0" bIns="0" rtlCol="0" anchor="ctr"/>
          <a:lstStyle/>
          <a:p>
            <a:pPr marL="0" indent="0" algn="ctr">
              <a:buNone/>
            </a:pPr>
            <a:endParaRPr lang="en-US" sz="2200" b="1">
              <a:solidFill>
                <a:srgbClr val="2E6B22"/>
              </a:solidFill>
              <a:ea typeface="Calibri"/>
              <a:cs typeface="Calibri"/>
            </a:endParaRPr>
          </a:p>
        </p:txBody>
      </p:sp>
    </p:spTree>
    <p:extLst>
      <p:ext uri="{BB962C8B-B14F-4D97-AF65-F5344CB8AC3E}">
        <p14:creationId xmlns:p14="http://schemas.microsoft.com/office/powerpoint/2010/main" val="14804861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B05E4-BA89-D264-A37B-48E97591D7D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E736DCC-AF16-5E97-CF45-042429D5DC60}"/>
              </a:ext>
            </a:extLst>
          </p:cNvPr>
          <p:cNvSpPr/>
          <p:nvPr/>
        </p:nvSpPr>
        <p:spPr>
          <a:xfrm>
            <a:off x="0" y="5806440"/>
            <a:ext cx="9144000" cy="1051560"/>
          </a:xfrm>
          <a:prstGeom prst="rect">
            <a:avLst/>
          </a:prstGeom>
          <a:solidFill>
            <a:srgbClr val="E6007E"/>
          </a:solidFill>
          <a:ln/>
        </p:spPr>
        <p:txBody>
          <a:bodyPr/>
          <a:lstStyle/>
          <a:p>
            <a:endParaRPr lang="en-GB"/>
          </a:p>
        </p:txBody>
      </p:sp>
      <p:sp>
        <p:nvSpPr>
          <p:cNvPr id="3" name="Shape 1">
            <a:extLst>
              <a:ext uri="{FF2B5EF4-FFF2-40B4-BE49-F238E27FC236}">
                <a16:creationId xmlns:a16="http://schemas.microsoft.com/office/drawing/2014/main" id="{94BB7933-50C1-E738-2047-9C0E5A2E7342}"/>
              </a:ext>
            </a:extLst>
          </p:cNvPr>
          <p:cNvSpPr/>
          <p:nvPr/>
        </p:nvSpPr>
        <p:spPr>
          <a:xfrm>
            <a:off x="6903720" y="411480"/>
            <a:ext cx="1783080" cy="1143000"/>
          </a:xfrm>
          <a:prstGeom prst="roundRect">
            <a:avLst>
              <a:gd name="adj" fmla="val 6400"/>
            </a:avLst>
          </a:prstGeom>
          <a:solidFill>
            <a:srgbClr val="FFFFFF"/>
          </a:solidFill>
          <a:ln/>
          <a:effectLst>
            <a:outerShdw blurRad="88900" dist="38100" dir="5400000" algn="bl" rotWithShape="0">
              <a:srgbClr val="000000">
                <a:alpha val="13000"/>
              </a:srgbClr>
            </a:outerShdw>
          </a:effectLst>
        </p:spPr>
        <p:txBody>
          <a:bodyPr/>
          <a:lstStyle/>
          <a:p>
            <a:endParaRPr lang="en-GB"/>
          </a:p>
        </p:txBody>
      </p:sp>
      <p:pic>
        <p:nvPicPr>
          <p:cNvPr id="4" name="Image 0" descr="assets/nhmf.jpeg">
            <a:extLst>
              <a:ext uri="{FF2B5EF4-FFF2-40B4-BE49-F238E27FC236}">
                <a16:creationId xmlns:a16="http://schemas.microsoft.com/office/drawing/2014/main" id="{8C818312-55F3-7834-D1C8-4709B75DA5F3}"/>
              </a:ext>
            </a:extLst>
          </p:cNvPr>
          <p:cNvPicPr>
            <a:picLocks noChangeAspect="1"/>
          </p:cNvPicPr>
          <p:nvPr/>
        </p:nvPicPr>
        <p:blipFill>
          <a:blip r:embed="rId3"/>
          <a:srcRect/>
          <a:stretch/>
        </p:blipFill>
        <p:spPr>
          <a:xfrm>
            <a:off x="7452360" y="548640"/>
            <a:ext cx="731520" cy="868680"/>
          </a:xfrm>
          <a:prstGeom prst="rect">
            <a:avLst/>
          </a:prstGeom>
        </p:spPr>
      </p:pic>
      <p:sp>
        <p:nvSpPr>
          <p:cNvPr id="5" name="Shape 2">
            <a:extLst>
              <a:ext uri="{FF2B5EF4-FFF2-40B4-BE49-F238E27FC236}">
                <a16:creationId xmlns:a16="http://schemas.microsoft.com/office/drawing/2014/main" id="{1B43F774-D6E6-32EE-B5FF-8925D140BDBB}"/>
              </a:ext>
            </a:extLst>
          </p:cNvPr>
          <p:cNvSpPr/>
          <p:nvPr/>
        </p:nvSpPr>
        <p:spPr>
          <a:xfrm>
            <a:off x="777240" y="777240"/>
            <a:ext cx="1280160" cy="1280160"/>
          </a:xfrm>
          <a:prstGeom prst="ellipse">
            <a:avLst/>
          </a:prstGeom>
          <a:solidFill>
            <a:srgbClr val="3E8B2E"/>
          </a:solidFill>
          <a:ln/>
        </p:spPr>
        <p:txBody>
          <a:bodyPr/>
          <a:lstStyle/>
          <a:p>
            <a:endParaRPr lang="en-GB"/>
          </a:p>
        </p:txBody>
      </p:sp>
      <p:pic>
        <p:nvPicPr>
          <p:cNvPr id="6" name="Image 1" descr="preencoded.png">
            <a:extLst>
              <a:ext uri="{FF2B5EF4-FFF2-40B4-BE49-F238E27FC236}">
                <a16:creationId xmlns:a16="http://schemas.microsoft.com/office/drawing/2014/main" id="{50963222-105F-2AA2-B622-385CC5846372}"/>
              </a:ext>
            </a:extLst>
          </p:cNvPr>
          <p:cNvPicPr>
            <a:picLocks noChangeAspect="1"/>
          </p:cNvPicPr>
          <p:nvPr/>
        </p:nvPicPr>
        <p:blipFill>
          <a:blip r:embed="rId4"/>
          <a:stretch>
            <a:fillRect/>
          </a:stretch>
        </p:blipFill>
        <p:spPr>
          <a:xfrm>
            <a:off x="1115568" y="1115568"/>
            <a:ext cx="603504" cy="603504"/>
          </a:xfrm>
          <a:prstGeom prst="rect">
            <a:avLst/>
          </a:prstGeom>
        </p:spPr>
      </p:pic>
      <p:sp>
        <p:nvSpPr>
          <p:cNvPr id="7" name="Text 3">
            <a:extLst>
              <a:ext uri="{FF2B5EF4-FFF2-40B4-BE49-F238E27FC236}">
                <a16:creationId xmlns:a16="http://schemas.microsoft.com/office/drawing/2014/main" id="{09CB61CA-D684-4390-B90E-188E340031E8}"/>
              </a:ext>
            </a:extLst>
          </p:cNvPr>
          <p:cNvSpPr/>
          <p:nvPr/>
        </p:nvSpPr>
        <p:spPr>
          <a:xfrm>
            <a:off x="2331720" y="777240"/>
            <a:ext cx="4389120" cy="685800"/>
          </a:xfrm>
          <a:prstGeom prst="rect">
            <a:avLst/>
          </a:prstGeom>
          <a:noFill/>
          <a:ln/>
        </p:spPr>
        <p:txBody>
          <a:bodyPr wrap="square" lIns="0" tIns="0" rIns="0" bIns="0" rtlCol="0" anchor="ctr"/>
          <a:lstStyle/>
          <a:p>
            <a:pPr marL="0" indent="0">
              <a:buNone/>
            </a:pPr>
            <a:r>
              <a:rPr lang="en-US" sz="3000" b="1">
                <a:solidFill>
                  <a:srgbClr val="FFFFFF"/>
                </a:solidFill>
                <a:latin typeface="Calibri" pitchFamily="34" charset="0"/>
                <a:ea typeface="Calibri" pitchFamily="34" charset="-122"/>
                <a:cs typeface="Calibri" pitchFamily="34" charset="-120"/>
              </a:rPr>
              <a:t>Buffet Lunch &amp; Networking</a:t>
            </a:r>
            <a:endParaRPr lang="en-US" sz="3000"/>
          </a:p>
        </p:txBody>
      </p:sp>
      <p:sp>
        <p:nvSpPr>
          <p:cNvPr id="8" name="Text 4">
            <a:extLst>
              <a:ext uri="{FF2B5EF4-FFF2-40B4-BE49-F238E27FC236}">
                <a16:creationId xmlns:a16="http://schemas.microsoft.com/office/drawing/2014/main" id="{6F27C8BD-AD94-12D1-BAD0-6297208E94DF}"/>
              </a:ext>
            </a:extLst>
          </p:cNvPr>
          <p:cNvSpPr/>
          <p:nvPr/>
        </p:nvSpPr>
        <p:spPr>
          <a:xfrm>
            <a:off x="2331720" y="1170578"/>
            <a:ext cx="4572000" cy="594360"/>
          </a:xfrm>
          <a:prstGeom prst="rect">
            <a:avLst/>
          </a:prstGeom>
          <a:noFill/>
          <a:ln/>
        </p:spPr>
        <p:txBody>
          <a:bodyPr wrap="square" lIns="0" tIns="0" rIns="0" bIns="0" rtlCol="0" anchor="ctr"/>
          <a:lstStyle/>
          <a:p>
            <a:pPr marL="0" indent="0">
              <a:buNone/>
            </a:pPr>
            <a:r>
              <a:rPr lang="en-US" sz="3200" i="1">
                <a:solidFill>
                  <a:schemeClr val="bg1">
                    <a:lumMod val="50000"/>
                  </a:schemeClr>
                </a:solidFill>
                <a:latin typeface="Calibri"/>
                <a:ea typeface="Calibri"/>
                <a:cs typeface="Calibri"/>
              </a:rPr>
              <a:t>Eden Project Geo-Thermal System Tours</a:t>
            </a:r>
            <a:endParaRPr lang="en-US" sz="3200">
              <a:solidFill>
                <a:schemeClr val="bg1">
                  <a:lumMod val="50000"/>
                </a:schemeClr>
              </a:solidFill>
              <a:latin typeface="Calibri"/>
              <a:ea typeface="Calibri"/>
              <a:cs typeface="Calibri"/>
            </a:endParaRPr>
          </a:p>
        </p:txBody>
      </p:sp>
      <p:sp>
        <p:nvSpPr>
          <p:cNvPr id="9" name="Shape 5">
            <a:extLst>
              <a:ext uri="{FF2B5EF4-FFF2-40B4-BE49-F238E27FC236}">
                <a16:creationId xmlns:a16="http://schemas.microsoft.com/office/drawing/2014/main" id="{8B49A526-CE13-15E2-F9F6-CFAD69FDD552}"/>
              </a:ext>
            </a:extLst>
          </p:cNvPr>
          <p:cNvSpPr/>
          <p:nvPr/>
        </p:nvSpPr>
        <p:spPr>
          <a:xfrm>
            <a:off x="799011" y="2423160"/>
            <a:ext cx="7734663" cy="3003005"/>
          </a:xfrm>
          <a:prstGeom prst="roundRect">
            <a:avLst>
              <a:gd name="adj" fmla="val 12500"/>
            </a:avLst>
          </a:prstGeom>
          <a:solidFill>
            <a:srgbClr val="FFFFFF"/>
          </a:solidFill>
          <a:ln/>
          <a:effectLst>
            <a:outerShdw blurRad="88900" dist="38100" dir="5400000" algn="bl" rotWithShape="0">
              <a:srgbClr val="000000">
                <a:alpha val="13000"/>
              </a:srgbClr>
            </a:outerShdw>
          </a:effectLst>
        </p:spPr>
        <p:txBody>
          <a:bodyPr lIns="91440" tIns="45720" rIns="91440" bIns="45720" anchor="t"/>
          <a:lstStyle/>
          <a:p>
            <a:r>
              <a:rPr lang="en-GB" b="1">
                <a:solidFill>
                  <a:srgbClr val="2E7D32"/>
                </a:solidFill>
                <a:latin typeface="Arial"/>
                <a:cs typeface="Arial"/>
              </a:rPr>
              <a:t>Lunch and Geothermal tour</a:t>
            </a:r>
            <a:endParaRPr lang="en-US"/>
          </a:p>
          <a:p>
            <a:endParaRPr lang="en-GB" sz="1200" b="1">
              <a:solidFill>
                <a:srgbClr val="2E7D32"/>
              </a:solidFill>
              <a:latin typeface="Arial"/>
              <a:cs typeface="Arial"/>
            </a:endParaRPr>
          </a:p>
          <a:p>
            <a:r>
              <a:rPr lang="en-GB">
                <a:latin typeface="Arial"/>
                <a:cs typeface="Arial"/>
              </a:rPr>
              <a:t>We’ve booked a tour of the Geothermal site for you. A packed lunch will be provided at 12:35 for you to take with you and enjoy during the tour. The Geothermal site is located near the North Gate, just a short drive from the Visitor Centre (less than 5 minutes) — please see the map on following page. Delegates will need to make their own way there, so please allow around 5 minutes to get up to the site. To make sure there’s ample space for cars at the Geothermal site, we kindly ask that delegates car share where possible.</a:t>
            </a:r>
            <a:endParaRPr lang="en-GB"/>
          </a:p>
          <a:p>
            <a:endParaRPr lang="en-GB">
              <a:ea typeface="Calibri"/>
              <a:cs typeface="Calibri"/>
            </a:endParaRPr>
          </a:p>
        </p:txBody>
      </p:sp>
      <p:sp>
        <p:nvSpPr>
          <p:cNvPr id="10" name="Text 6">
            <a:extLst>
              <a:ext uri="{FF2B5EF4-FFF2-40B4-BE49-F238E27FC236}">
                <a16:creationId xmlns:a16="http://schemas.microsoft.com/office/drawing/2014/main" id="{FBD9AE6D-8AF8-12C1-72A5-81871127446D}"/>
              </a:ext>
            </a:extLst>
          </p:cNvPr>
          <p:cNvSpPr/>
          <p:nvPr/>
        </p:nvSpPr>
        <p:spPr>
          <a:xfrm>
            <a:off x="777240" y="2423160"/>
            <a:ext cx="7589520" cy="731520"/>
          </a:xfrm>
          <a:prstGeom prst="rect">
            <a:avLst/>
          </a:prstGeom>
          <a:noFill/>
          <a:ln/>
        </p:spPr>
        <p:txBody>
          <a:bodyPr wrap="square" lIns="0" tIns="0" rIns="0" bIns="0" rtlCol="0" anchor="ctr"/>
          <a:lstStyle/>
          <a:p>
            <a:pPr marL="0" indent="0" algn="ctr">
              <a:buNone/>
            </a:pPr>
            <a:endParaRPr lang="en-US" sz="2200" b="1">
              <a:solidFill>
                <a:srgbClr val="2E6B22"/>
              </a:solidFill>
              <a:ea typeface="Calibri"/>
              <a:cs typeface="Calibri"/>
            </a:endParaRPr>
          </a:p>
        </p:txBody>
      </p:sp>
      <p:sp>
        <p:nvSpPr>
          <p:cNvPr id="13" name="Text 8">
            <a:extLst>
              <a:ext uri="{FF2B5EF4-FFF2-40B4-BE49-F238E27FC236}">
                <a16:creationId xmlns:a16="http://schemas.microsoft.com/office/drawing/2014/main" id="{BBE87996-5FCA-01CE-C4A2-4FB7036CC584}"/>
              </a:ext>
            </a:extLst>
          </p:cNvPr>
          <p:cNvSpPr/>
          <p:nvPr/>
        </p:nvSpPr>
        <p:spPr>
          <a:xfrm>
            <a:off x="1188720" y="3703320"/>
            <a:ext cx="938660" cy="640080"/>
          </a:xfrm>
          <a:prstGeom prst="rect">
            <a:avLst/>
          </a:prstGeom>
          <a:noFill/>
          <a:ln/>
        </p:spPr>
        <p:txBody>
          <a:bodyPr wrap="square" lIns="0" tIns="0" rIns="0" bIns="0" rtlCol="0" anchor="ctr"/>
          <a:lstStyle/>
          <a:p>
            <a:pPr marL="0" indent="0">
              <a:buNone/>
            </a:pPr>
            <a:endParaRPr lang="en-US" sz="2600" b="1">
              <a:solidFill>
                <a:srgbClr val="2E4076"/>
              </a:solidFill>
              <a:ea typeface="Calibri"/>
              <a:cs typeface="Calibri"/>
            </a:endParaRPr>
          </a:p>
        </p:txBody>
      </p:sp>
      <p:sp>
        <p:nvSpPr>
          <p:cNvPr id="14" name="Text 9">
            <a:extLst>
              <a:ext uri="{FF2B5EF4-FFF2-40B4-BE49-F238E27FC236}">
                <a16:creationId xmlns:a16="http://schemas.microsoft.com/office/drawing/2014/main" id="{AD80B1F0-0BC8-2139-AAD0-A4C00A8A4C25}"/>
              </a:ext>
            </a:extLst>
          </p:cNvPr>
          <p:cNvSpPr/>
          <p:nvPr/>
        </p:nvSpPr>
        <p:spPr>
          <a:xfrm>
            <a:off x="1097280" y="4434840"/>
            <a:ext cx="3017520" cy="548640"/>
          </a:xfrm>
          <a:prstGeom prst="rect">
            <a:avLst/>
          </a:prstGeom>
          <a:noFill/>
          <a:ln/>
        </p:spPr>
        <p:txBody>
          <a:bodyPr wrap="square" lIns="0" tIns="0" rIns="0" bIns="0" rtlCol="0" anchor="ctr"/>
          <a:lstStyle/>
          <a:p>
            <a:pPr marL="0" indent="0">
              <a:buNone/>
            </a:pPr>
            <a:endParaRPr lang="en-US" sz="2200" b="1">
              <a:solidFill>
                <a:srgbClr val="3E8B2E"/>
              </a:solidFill>
              <a:ea typeface="Calibri"/>
              <a:cs typeface="Calibri"/>
            </a:endParaRPr>
          </a:p>
        </p:txBody>
      </p:sp>
      <p:sp>
        <p:nvSpPr>
          <p:cNvPr id="17" name="Text 11">
            <a:extLst>
              <a:ext uri="{FF2B5EF4-FFF2-40B4-BE49-F238E27FC236}">
                <a16:creationId xmlns:a16="http://schemas.microsoft.com/office/drawing/2014/main" id="{5873D4AB-8F4E-AD7F-3DCF-E389E71C0E04}"/>
              </a:ext>
            </a:extLst>
          </p:cNvPr>
          <p:cNvSpPr/>
          <p:nvPr/>
        </p:nvSpPr>
        <p:spPr>
          <a:xfrm>
            <a:off x="5760720" y="3703320"/>
            <a:ext cx="2377440" cy="640080"/>
          </a:xfrm>
          <a:prstGeom prst="rect">
            <a:avLst/>
          </a:prstGeom>
          <a:noFill/>
          <a:ln/>
        </p:spPr>
        <p:txBody>
          <a:bodyPr wrap="square" lIns="0" tIns="0" rIns="0" bIns="0" rtlCol="0" anchor="ctr"/>
          <a:lstStyle/>
          <a:p>
            <a:pPr marL="0" indent="0">
              <a:buNone/>
            </a:pPr>
            <a:endParaRPr lang="en-US" sz="2600"/>
          </a:p>
        </p:txBody>
      </p:sp>
      <p:sp>
        <p:nvSpPr>
          <p:cNvPr id="18" name="Text 12">
            <a:extLst>
              <a:ext uri="{FF2B5EF4-FFF2-40B4-BE49-F238E27FC236}">
                <a16:creationId xmlns:a16="http://schemas.microsoft.com/office/drawing/2014/main" id="{E7F17B35-7C65-0471-A249-ACBFF31579AF}"/>
              </a:ext>
            </a:extLst>
          </p:cNvPr>
          <p:cNvSpPr/>
          <p:nvPr/>
        </p:nvSpPr>
        <p:spPr>
          <a:xfrm>
            <a:off x="5029200" y="4434840"/>
            <a:ext cx="3017520" cy="548640"/>
          </a:xfrm>
          <a:prstGeom prst="rect">
            <a:avLst/>
          </a:prstGeom>
          <a:noFill/>
          <a:ln/>
        </p:spPr>
        <p:txBody>
          <a:bodyPr wrap="square" lIns="0" tIns="0" rIns="0" bIns="0" rtlCol="0" anchor="ctr"/>
          <a:lstStyle/>
          <a:p>
            <a:pPr marL="0" indent="0">
              <a:buNone/>
            </a:pPr>
            <a:endParaRPr lang="en-US" sz="2200"/>
          </a:p>
        </p:txBody>
      </p:sp>
    </p:spTree>
    <p:extLst>
      <p:ext uri="{BB962C8B-B14F-4D97-AF65-F5344CB8AC3E}">
        <p14:creationId xmlns:p14="http://schemas.microsoft.com/office/powerpoint/2010/main" val="31865136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60D38-9C66-7D5E-54A6-742490FA753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0B5A627F-8757-FA76-9644-01CCBEA95B91}"/>
              </a:ext>
            </a:extLst>
          </p:cNvPr>
          <p:cNvSpPr/>
          <p:nvPr/>
        </p:nvSpPr>
        <p:spPr>
          <a:xfrm>
            <a:off x="0" y="5806440"/>
            <a:ext cx="9144000" cy="1051560"/>
          </a:xfrm>
          <a:prstGeom prst="rect">
            <a:avLst/>
          </a:prstGeom>
          <a:solidFill>
            <a:srgbClr val="E6007E"/>
          </a:solidFill>
          <a:ln/>
        </p:spPr>
        <p:txBody>
          <a:bodyPr/>
          <a:lstStyle/>
          <a:p>
            <a:endParaRPr lang="en-GB"/>
          </a:p>
        </p:txBody>
      </p:sp>
      <p:sp>
        <p:nvSpPr>
          <p:cNvPr id="3" name="Shape 1">
            <a:extLst>
              <a:ext uri="{FF2B5EF4-FFF2-40B4-BE49-F238E27FC236}">
                <a16:creationId xmlns:a16="http://schemas.microsoft.com/office/drawing/2014/main" id="{0D1A6263-C0D5-61DA-1EC0-FBEF852A9341}"/>
              </a:ext>
            </a:extLst>
          </p:cNvPr>
          <p:cNvSpPr/>
          <p:nvPr/>
        </p:nvSpPr>
        <p:spPr>
          <a:xfrm>
            <a:off x="6903720" y="411480"/>
            <a:ext cx="1783080" cy="1143000"/>
          </a:xfrm>
          <a:prstGeom prst="roundRect">
            <a:avLst>
              <a:gd name="adj" fmla="val 6400"/>
            </a:avLst>
          </a:prstGeom>
          <a:solidFill>
            <a:srgbClr val="FFFFFF"/>
          </a:solidFill>
          <a:ln/>
          <a:effectLst>
            <a:outerShdw blurRad="88900" dist="38100" dir="5400000" algn="bl" rotWithShape="0">
              <a:srgbClr val="000000">
                <a:alpha val="13000"/>
              </a:srgbClr>
            </a:outerShdw>
          </a:effectLst>
        </p:spPr>
        <p:txBody>
          <a:bodyPr/>
          <a:lstStyle/>
          <a:p>
            <a:endParaRPr lang="en-GB"/>
          </a:p>
        </p:txBody>
      </p:sp>
      <p:pic>
        <p:nvPicPr>
          <p:cNvPr id="4" name="Image 0" descr="assets/nhmf.jpeg">
            <a:extLst>
              <a:ext uri="{FF2B5EF4-FFF2-40B4-BE49-F238E27FC236}">
                <a16:creationId xmlns:a16="http://schemas.microsoft.com/office/drawing/2014/main" id="{6B53A8EA-D46E-F980-F310-ADCC952ACE0E}"/>
              </a:ext>
            </a:extLst>
          </p:cNvPr>
          <p:cNvPicPr>
            <a:picLocks noChangeAspect="1"/>
          </p:cNvPicPr>
          <p:nvPr/>
        </p:nvPicPr>
        <p:blipFill>
          <a:blip r:embed="rId3"/>
          <a:srcRect/>
          <a:stretch/>
        </p:blipFill>
        <p:spPr>
          <a:xfrm>
            <a:off x="7452360" y="548640"/>
            <a:ext cx="731520" cy="868680"/>
          </a:xfrm>
          <a:prstGeom prst="rect">
            <a:avLst/>
          </a:prstGeom>
        </p:spPr>
      </p:pic>
      <p:pic>
        <p:nvPicPr>
          <p:cNvPr id="6" name="Image 1" descr="preencoded.png">
            <a:extLst>
              <a:ext uri="{FF2B5EF4-FFF2-40B4-BE49-F238E27FC236}">
                <a16:creationId xmlns:a16="http://schemas.microsoft.com/office/drawing/2014/main" id="{06FF4862-6A44-3E73-F60C-CAFAB747F8EC}"/>
              </a:ext>
            </a:extLst>
          </p:cNvPr>
          <p:cNvPicPr>
            <a:picLocks noChangeAspect="1"/>
          </p:cNvPicPr>
          <p:nvPr/>
        </p:nvPicPr>
        <p:blipFill>
          <a:blip r:embed="rId4"/>
          <a:stretch>
            <a:fillRect/>
          </a:stretch>
        </p:blipFill>
        <p:spPr>
          <a:xfrm>
            <a:off x="1115568" y="1115568"/>
            <a:ext cx="603504" cy="603504"/>
          </a:xfrm>
          <a:prstGeom prst="rect">
            <a:avLst/>
          </a:prstGeom>
        </p:spPr>
      </p:pic>
      <p:sp>
        <p:nvSpPr>
          <p:cNvPr id="7" name="Text 3">
            <a:extLst>
              <a:ext uri="{FF2B5EF4-FFF2-40B4-BE49-F238E27FC236}">
                <a16:creationId xmlns:a16="http://schemas.microsoft.com/office/drawing/2014/main" id="{B5410AC0-11EE-BB8E-CA43-35B82BEEDC30}"/>
              </a:ext>
            </a:extLst>
          </p:cNvPr>
          <p:cNvSpPr/>
          <p:nvPr/>
        </p:nvSpPr>
        <p:spPr>
          <a:xfrm>
            <a:off x="2331720" y="777240"/>
            <a:ext cx="4389120" cy="685800"/>
          </a:xfrm>
          <a:prstGeom prst="rect">
            <a:avLst/>
          </a:prstGeom>
          <a:noFill/>
          <a:ln/>
        </p:spPr>
        <p:txBody>
          <a:bodyPr wrap="square" lIns="0" tIns="0" rIns="0" bIns="0" rtlCol="0" anchor="ctr"/>
          <a:lstStyle/>
          <a:p>
            <a:pPr marL="0" indent="0">
              <a:buNone/>
            </a:pPr>
            <a:r>
              <a:rPr lang="en-US" sz="3000" b="1">
                <a:solidFill>
                  <a:srgbClr val="FFFFFF"/>
                </a:solidFill>
                <a:latin typeface="Calibri" pitchFamily="34" charset="0"/>
                <a:ea typeface="Calibri" pitchFamily="34" charset="-122"/>
                <a:cs typeface="Calibri" pitchFamily="34" charset="-120"/>
              </a:rPr>
              <a:t>Buffet Lunch &amp; Networking</a:t>
            </a:r>
            <a:endParaRPr lang="en-US" sz="3000"/>
          </a:p>
        </p:txBody>
      </p:sp>
      <p:sp>
        <p:nvSpPr>
          <p:cNvPr id="8" name="Text 4">
            <a:extLst>
              <a:ext uri="{FF2B5EF4-FFF2-40B4-BE49-F238E27FC236}">
                <a16:creationId xmlns:a16="http://schemas.microsoft.com/office/drawing/2014/main" id="{5082D6A4-2F98-4815-8968-A821A70A76A9}"/>
              </a:ext>
            </a:extLst>
          </p:cNvPr>
          <p:cNvSpPr/>
          <p:nvPr/>
        </p:nvSpPr>
        <p:spPr>
          <a:xfrm>
            <a:off x="2331720" y="1170578"/>
            <a:ext cx="4572000" cy="594360"/>
          </a:xfrm>
          <a:prstGeom prst="rect">
            <a:avLst/>
          </a:prstGeom>
          <a:noFill/>
          <a:ln/>
        </p:spPr>
        <p:txBody>
          <a:bodyPr wrap="square" lIns="0" tIns="0" rIns="0" bIns="0" rtlCol="0" anchor="ctr"/>
          <a:lstStyle/>
          <a:p>
            <a:pPr marL="0" indent="0">
              <a:buNone/>
            </a:pPr>
            <a:r>
              <a:rPr lang="en-US" sz="3200" i="1">
                <a:solidFill>
                  <a:schemeClr val="bg1">
                    <a:lumMod val="50000"/>
                  </a:schemeClr>
                </a:solidFill>
                <a:latin typeface="Calibri"/>
                <a:ea typeface="Calibri"/>
                <a:cs typeface="Calibri"/>
              </a:rPr>
              <a:t>Eden Project Geo-Thermal System Tours</a:t>
            </a:r>
            <a:endParaRPr lang="en-US" sz="3200">
              <a:solidFill>
                <a:schemeClr val="bg1">
                  <a:lumMod val="50000"/>
                </a:schemeClr>
              </a:solidFill>
              <a:latin typeface="Calibri"/>
              <a:ea typeface="Calibri"/>
              <a:cs typeface="Calibri"/>
            </a:endParaRPr>
          </a:p>
        </p:txBody>
      </p:sp>
      <p:sp>
        <p:nvSpPr>
          <p:cNvPr id="9" name="Shape 5">
            <a:extLst>
              <a:ext uri="{FF2B5EF4-FFF2-40B4-BE49-F238E27FC236}">
                <a16:creationId xmlns:a16="http://schemas.microsoft.com/office/drawing/2014/main" id="{33EF9771-3294-255D-C3D8-B887E1B35EA6}"/>
              </a:ext>
            </a:extLst>
          </p:cNvPr>
          <p:cNvSpPr/>
          <p:nvPr/>
        </p:nvSpPr>
        <p:spPr>
          <a:xfrm>
            <a:off x="799011" y="2423160"/>
            <a:ext cx="7734663" cy="3003005"/>
          </a:xfrm>
          <a:prstGeom prst="roundRect">
            <a:avLst>
              <a:gd name="adj" fmla="val 12500"/>
            </a:avLst>
          </a:prstGeom>
          <a:solidFill>
            <a:srgbClr val="FFFFFF"/>
          </a:solidFill>
          <a:ln/>
          <a:effectLst>
            <a:outerShdw blurRad="88900" dist="38100" dir="5400000" algn="bl" rotWithShape="0">
              <a:srgbClr val="000000">
                <a:alpha val="13000"/>
              </a:srgbClr>
            </a:outerShdw>
          </a:effectLst>
        </p:spPr>
        <p:txBody>
          <a:bodyPr lIns="91440" tIns="45720" rIns="91440" bIns="45720" anchor="t"/>
          <a:lstStyle/>
          <a:p>
            <a:endParaRPr lang="en-GB">
              <a:ea typeface="Calibri"/>
              <a:cs typeface="Calibri"/>
            </a:endParaRPr>
          </a:p>
        </p:txBody>
      </p:sp>
      <p:sp>
        <p:nvSpPr>
          <p:cNvPr id="10" name="Text 6">
            <a:extLst>
              <a:ext uri="{FF2B5EF4-FFF2-40B4-BE49-F238E27FC236}">
                <a16:creationId xmlns:a16="http://schemas.microsoft.com/office/drawing/2014/main" id="{A1699449-48D5-0BDB-5C88-53CA5BF1B25A}"/>
              </a:ext>
            </a:extLst>
          </p:cNvPr>
          <p:cNvSpPr/>
          <p:nvPr/>
        </p:nvSpPr>
        <p:spPr>
          <a:xfrm>
            <a:off x="777240" y="2423160"/>
            <a:ext cx="7589520" cy="731520"/>
          </a:xfrm>
          <a:prstGeom prst="rect">
            <a:avLst/>
          </a:prstGeom>
          <a:noFill/>
          <a:ln/>
        </p:spPr>
        <p:txBody>
          <a:bodyPr wrap="square" lIns="0" tIns="0" rIns="0" bIns="0" rtlCol="0" anchor="ctr"/>
          <a:lstStyle/>
          <a:p>
            <a:pPr marL="0" indent="0" algn="ctr">
              <a:buNone/>
            </a:pPr>
            <a:endParaRPr lang="en-US" sz="2200" b="1">
              <a:solidFill>
                <a:srgbClr val="2E6B22"/>
              </a:solidFill>
              <a:ea typeface="Calibri"/>
              <a:cs typeface="Calibri"/>
            </a:endParaRPr>
          </a:p>
        </p:txBody>
      </p:sp>
      <p:sp>
        <p:nvSpPr>
          <p:cNvPr id="13" name="Text 8">
            <a:extLst>
              <a:ext uri="{FF2B5EF4-FFF2-40B4-BE49-F238E27FC236}">
                <a16:creationId xmlns:a16="http://schemas.microsoft.com/office/drawing/2014/main" id="{CF4C177B-AD51-6E5A-1284-9D8E1D9B37B5}"/>
              </a:ext>
            </a:extLst>
          </p:cNvPr>
          <p:cNvSpPr/>
          <p:nvPr/>
        </p:nvSpPr>
        <p:spPr>
          <a:xfrm>
            <a:off x="1188720" y="3703320"/>
            <a:ext cx="938660" cy="640080"/>
          </a:xfrm>
          <a:prstGeom prst="rect">
            <a:avLst/>
          </a:prstGeom>
          <a:noFill/>
          <a:ln/>
        </p:spPr>
        <p:txBody>
          <a:bodyPr wrap="square" lIns="0" tIns="0" rIns="0" bIns="0" rtlCol="0" anchor="ctr"/>
          <a:lstStyle/>
          <a:p>
            <a:pPr marL="0" indent="0">
              <a:buNone/>
            </a:pPr>
            <a:endParaRPr lang="en-US" sz="2600" b="1">
              <a:solidFill>
                <a:srgbClr val="2E4076"/>
              </a:solidFill>
              <a:ea typeface="Calibri"/>
              <a:cs typeface="Calibri"/>
            </a:endParaRPr>
          </a:p>
        </p:txBody>
      </p:sp>
      <p:sp>
        <p:nvSpPr>
          <p:cNvPr id="14" name="Text 9">
            <a:extLst>
              <a:ext uri="{FF2B5EF4-FFF2-40B4-BE49-F238E27FC236}">
                <a16:creationId xmlns:a16="http://schemas.microsoft.com/office/drawing/2014/main" id="{C0CBEED0-87F2-9F00-3E20-1A3CA0A61272}"/>
              </a:ext>
            </a:extLst>
          </p:cNvPr>
          <p:cNvSpPr/>
          <p:nvPr/>
        </p:nvSpPr>
        <p:spPr>
          <a:xfrm>
            <a:off x="1097280" y="4434840"/>
            <a:ext cx="3017520" cy="548640"/>
          </a:xfrm>
          <a:prstGeom prst="rect">
            <a:avLst/>
          </a:prstGeom>
          <a:noFill/>
          <a:ln/>
        </p:spPr>
        <p:txBody>
          <a:bodyPr wrap="square" lIns="0" tIns="0" rIns="0" bIns="0" rtlCol="0" anchor="ctr"/>
          <a:lstStyle/>
          <a:p>
            <a:pPr marL="0" indent="0">
              <a:buNone/>
            </a:pPr>
            <a:endParaRPr lang="en-US" sz="2200" b="1">
              <a:solidFill>
                <a:srgbClr val="3E8B2E"/>
              </a:solidFill>
              <a:ea typeface="Calibri"/>
              <a:cs typeface="Calibri"/>
            </a:endParaRPr>
          </a:p>
        </p:txBody>
      </p:sp>
      <p:sp>
        <p:nvSpPr>
          <p:cNvPr id="17" name="Text 11">
            <a:extLst>
              <a:ext uri="{FF2B5EF4-FFF2-40B4-BE49-F238E27FC236}">
                <a16:creationId xmlns:a16="http://schemas.microsoft.com/office/drawing/2014/main" id="{4CA93CB1-3837-096C-C2FB-B463A782499E}"/>
              </a:ext>
            </a:extLst>
          </p:cNvPr>
          <p:cNvSpPr/>
          <p:nvPr/>
        </p:nvSpPr>
        <p:spPr>
          <a:xfrm>
            <a:off x="5760720" y="3703320"/>
            <a:ext cx="2377440" cy="640080"/>
          </a:xfrm>
          <a:prstGeom prst="rect">
            <a:avLst/>
          </a:prstGeom>
          <a:noFill/>
          <a:ln/>
        </p:spPr>
        <p:txBody>
          <a:bodyPr wrap="square" lIns="0" tIns="0" rIns="0" bIns="0" rtlCol="0" anchor="ctr"/>
          <a:lstStyle/>
          <a:p>
            <a:pPr marL="0" indent="0">
              <a:buNone/>
            </a:pPr>
            <a:endParaRPr lang="en-US" sz="2600"/>
          </a:p>
        </p:txBody>
      </p:sp>
      <p:sp>
        <p:nvSpPr>
          <p:cNvPr id="18" name="Text 12">
            <a:extLst>
              <a:ext uri="{FF2B5EF4-FFF2-40B4-BE49-F238E27FC236}">
                <a16:creationId xmlns:a16="http://schemas.microsoft.com/office/drawing/2014/main" id="{23DDD598-89B3-3037-0AD5-0D14669E3D7A}"/>
              </a:ext>
            </a:extLst>
          </p:cNvPr>
          <p:cNvSpPr/>
          <p:nvPr/>
        </p:nvSpPr>
        <p:spPr>
          <a:xfrm>
            <a:off x="5029200" y="4434840"/>
            <a:ext cx="3017520" cy="548640"/>
          </a:xfrm>
          <a:prstGeom prst="rect">
            <a:avLst/>
          </a:prstGeom>
          <a:noFill/>
          <a:ln/>
        </p:spPr>
        <p:txBody>
          <a:bodyPr wrap="square" lIns="0" tIns="0" rIns="0" bIns="0" rtlCol="0" anchor="ctr"/>
          <a:lstStyle/>
          <a:p>
            <a:pPr marL="0" indent="0">
              <a:buNone/>
            </a:pPr>
            <a:endParaRPr lang="en-US" sz="2200"/>
          </a:p>
        </p:txBody>
      </p:sp>
      <p:pic>
        <p:nvPicPr>
          <p:cNvPr id="11" name="Picture 10" descr="A map of a park&#10;&#10;AI-generated content may be incorrect.">
            <a:extLst>
              <a:ext uri="{FF2B5EF4-FFF2-40B4-BE49-F238E27FC236}">
                <a16:creationId xmlns:a16="http://schemas.microsoft.com/office/drawing/2014/main" id="{254C60A1-48AA-749A-A469-16C7F28E00DC}"/>
              </a:ext>
            </a:extLst>
          </p:cNvPr>
          <p:cNvPicPr>
            <a:picLocks noChangeAspect="1"/>
          </p:cNvPicPr>
          <p:nvPr/>
        </p:nvPicPr>
        <p:blipFill>
          <a:blip r:embed="rId5"/>
          <a:stretch>
            <a:fillRect/>
          </a:stretch>
        </p:blipFill>
        <p:spPr>
          <a:xfrm>
            <a:off x="934734" y="239484"/>
            <a:ext cx="5794077" cy="5447937"/>
          </a:xfrm>
          <a:prstGeom prst="rect">
            <a:avLst/>
          </a:prstGeom>
        </p:spPr>
      </p:pic>
    </p:spTree>
    <p:extLst>
      <p:ext uri="{BB962C8B-B14F-4D97-AF65-F5344CB8AC3E}">
        <p14:creationId xmlns:p14="http://schemas.microsoft.com/office/powerpoint/2010/main" val="27990744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3" name="Text 0"/>
          <p:cNvSpPr/>
          <p:nvPr/>
        </p:nvSpPr>
        <p:spPr>
          <a:xfrm>
            <a:off x="534924" y="1371600"/>
            <a:ext cx="6172200" cy="342900"/>
          </a:xfrm>
          <a:prstGeom prst="rect">
            <a:avLst/>
          </a:prstGeom>
          <a:noFill/>
          <a:ln/>
        </p:spPr>
        <p:txBody>
          <a:bodyPr wrap="square" lIns="0" tIns="0" rIns="0" bIns="0" rtlCol="0" anchor="ctr"/>
          <a:lstStyle/>
          <a:p>
            <a:r>
              <a:rPr lang="en-US" sz="1050" b="1" kern="0" spc="225" dirty="0">
                <a:solidFill>
                  <a:srgbClr val="E6007E"/>
                </a:solidFill>
                <a:latin typeface="Calibri" pitchFamily="34" charset="0"/>
                <a:ea typeface="Calibri" pitchFamily="34" charset="-122"/>
                <a:cs typeface="Calibri" pitchFamily="34" charset="-120"/>
              </a:rPr>
              <a:t>NEXT SESSION</a:t>
            </a:r>
            <a:endParaRPr lang="en-US" sz="1050" dirty="0"/>
          </a:p>
        </p:txBody>
      </p:sp>
      <p:sp>
        <p:nvSpPr>
          <p:cNvPr id="4" name="Text 1"/>
          <p:cNvSpPr/>
          <p:nvPr/>
        </p:nvSpPr>
        <p:spPr>
          <a:xfrm>
            <a:off x="534924" y="1714500"/>
            <a:ext cx="6172200" cy="377190"/>
          </a:xfrm>
          <a:prstGeom prst="rect">
            <a:avLst/>
          </a:prstGeom>
          <a:noFill/>
          <a:ln/>
        </p:spPr>
        <p:txBody>
          <a:bodyPr wrap="square" lIns="0" tIns="0" rIns="0" bIns="0" rtlCol="0" anchor="ctr"/>
          <a:lstStyle/>
          <a:p>
            <a:r>
              <a:rPr lang="en-US" sz="1500" b="1" dirty="0">
                <a:solidFill>
                  <a:srgbClr val="3E8B2E"/>
                </a:solidFill>
                <a:latin typeface="Calibri" pitchFamily="34" charset="0"/>
                <a:ea typeface="Calibri" pitchFamily="34" charset="-122"/>
                <a:cs typeface="Calibri" pitchFamily="34" charset="-120"/>
              </a:rPr>
              <a:t>13.25 – 13.55</a:t>
            </a:r>
            <a:endParaRPr lang="en-US" sz="1500" dirty="0"/>
          </a:p>
        </p:txBody>
      </p:sp>
      <p:sp>
        <p:nvSpPr>
          <p:cNvPr id="5" name="Text 2"/>
          <p:cNvSpPr/>
          <p:nvPr/>
        </p:nvSpPr>
        <p:spPr>
          <a:xfrm>
            <a:off x="534925" y="2091690"/>
            <a:ext cx="8073923" cy="1508760"/>
          </a:xfrm>
          <a:prstGeom prst="rect">
            <a:avLst/>
          </a:prstGeom>
          <a:noFill/>
          <a:ln/>
        </p:spPr>
        <p:txBody>
          <a:bodyPr wrap="square" lIns="0" tIns="0" rIns="0" bIns="0" rtlCol="0" anchor="t"/>
          <a:lstStyle/>
          <a:p>
            <a:r>
              <a:rPr lang="en-US" sz="3000" b="1" dirty="0">
                <a:solidFill>
                  <a:srgbClr val="2E4076"/>
                </a:solidFill>
                <a:latin typeface="Calibri" pitchFamily="34" charset="0"/>
                <a:ea typeface="Calibri" pitchFamily="34" charset="-122"/>
                <a:cs typeface="Calibri" pitchFamily="34" charset="-120"/>
              </a:rPr>
              <a:t>High Fossil Fuel Prices: what they mean practically for energy in buildings</a:t>
            </a:r>
            <a:endParaRPr lang="en-US" sz="3000" dirty="0"/>
          </a:p>
        </p:txBody>
      </p:sp>
      <p:sp>
        <p:nvSpPr>
          <p:cNvPr id="6" name="Text 3"/>
          <p:cNvSpPr/>
          <p:nvPr/>
        </p:nvSpPr>
        <p:spPr>
          <a:xfrm>
            <a:off x="534925" y="3909060"/>
            <a:ext cx="8073923" cy="2400300"/>
          </a:xfrm>
          <a:prstGeom prst="rect">
            <a:avLst/>
          </a:prstGeom>
          <a:noFill/>
          <a:ln/>
        </p:spPr>
        <p:txBody>
          <a:bodyPr wrap="square" lIns="0" tIns="0" rIns="0" bIns="0" rtlCol="0" anchor="t"/>
          <a:lstStyle/>
          <a:p>
            <a:pPr>
              <a:lnSpc>
                <a:spcPct val="105000"/>
              </a:lnSpc>
              <a:spcAft>
                <a:spcPts val="750"/>
              </a:spcAft>
            </a:pPr>
            <a:r>
              <a:rPr lang="en-US" sz="1350" i="1" dirty="0">
                <a:solidFill>
                  <a:srgbClr val="2A2A2A"/>
                </a:solidFill>
              </a:rPr>
              <a:t>Presented by</a:t>
            </a:r>
            <a:endParaRPr lang="en-US" sz="1350" dirty="0"/>
          </a:p>
          <a:p>
            <a:pPr>
              <a:lnSpc>
                <a:spcPct val="105000"/>
              </a:lnSpc>
            </a:pPr>
            <a:r>
              <a:rPr lang="en-US" sz="1650" b="1" dirty="0">
                <a:solidFill>
                  <a:srgbClr val="B00063"/>
                </a:solidFill>
              </a:rPr>
              <a:t>Dr Richard Lowes</a:t>
            </a:r>
            <a:endParaRPr lang="en-US" sz="1350" dirty="0"/>
          </a:p>
          <a:p>
            <a:pPr>
              <a:lnSpc>
                <a:spcPct val="105000"/>
              </a:lnSpc>
              <a:spcBef>
                <a:spcPts val="75"/>
              </a:spcBef>
            </a:pPr>
            <a:r>
              <a:rPr lang="en-US" sz="1125" dirty="0">
                <a:solidFill>
                  <a:srgbClr val="2E4076"/>
                </a:solidFill>
              </a:rPr>
              <a:t>Senior Associate &amp; Global Lead, Heat &amp; Buildings, RAP</a:t>
            </a:r>
            <a:endParaRPr lang="en-US" sz="135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D5919C72-7E0B-49E6-8680-F5B48390EAC7}"/>
              </a:ext>
            </a:extLst>
          </p:cNvPr>
          <p:cNvSpPr>
            <a:spLocks noGrp="1"/>
          </p:cNvSpPr>
          <p:nvPr>
            <p:ph type="body" sz="quarter" idx="10"/>
          </p:nvPr>
        </p:nvSpPr>
        <p:spPr/>
        <p:txBody>
          <a:bodyPr/>
          <a:lstStyle/>
          <a:p>
            <a:r>
              <a:rPr lang="en-US" dirty="0"/>
              <a:t>29/06/26</a:t>
            </a:r>
          </a:p>
        </p:txBody>
      </p:sp>
      <p:sp>
        <p:nvSpPr>
          <p:cNvPr id="14" name="Text Placeholder 13">
            <a:extLst>
              <a:ext uri="{FF2B5EF4-FFF2-40B4-BE49-F238E27FC236}">
                <a16:creationId xmlns:a16="http://schemas.microsoft.com/office/drawing/2014/main" id="{FFDFA68E-E3A0-65CC-B9AA-85927D7F1F01}"/>
              </a:ext>
            </a:extLst>
          </p:cNvPr>
          <p:cNvSpPr>
            <a:spLocks noGrp="1"/>
          </p:cNvSpPr>
          <p:nvPr>
            <p:ph type="body" sz="quarter" idx="17"/>
          </p:nvPr>
        </p:nvSpPr>
        <p:spPr/>
        <p:txBody>
          <a:bodyPr/>
          <a:lstStyle/>
          <a:p>
            <a:r>
              <a:rPr lang="en-US" dirty="0"/>
              <a:t>HAMMAR SW</a:t>
            </a:r>
          </a:p>
        </p:txBody>
      </p:sp>
      <p:sp>
        <p:nvSpPr>
          <p:cNvPr id="12" name="Title 11">
            <a:extLst>
              <a:ext uri="{FF2B5EF4-FFF2-40B4-BE49-F238E27FC236}">
                <a16:creationId xmlns:a16="http://schemas.microsoft.com/office/drawing/2014/main" id="{717ABFF5-6454-3DD1-9A45-5927C05F0B33}"/>
              </a:ext>
            </a:extLst>
          </p:cNvPr>
          <p:cNvSpPr>
            <a:spLocks noGrp="1"/>
          </p:cNvSpPr>
          <p:nvPr>
            <p:ph type="title"/>
          </p:nvPr>
        </p:nvSpPr>
        <p:spPr>
          <a:xfrm>
            <a:off x="717246" y="2958550"/>
            <a:ext cx="7189039" cy="1383806"/>
          </a:xfrm>
        </p:spPr>
        <p:txBody>
          <a:bodyPr/>
          <a:lstStyle/>
          <a:p>
            <a:r>
              <a:rPr lang="en-GB" sz="2700" dirty="0"/>
              <a:t>High fossil fuel prices and what they mean for energy in buildings.</a:t>
            </a:r>
            <a:br>
              <a:rPr lang="en-GB" sz="2700" dirty="0"/>
            </a:br>
            <a:r>
              <a:rPr lang="en-GB" sz="1200" dirty="0"/>
              <a:t>The real consequences for UK housing and thoughts on the way forward.</a:t>
            </a:r>
            <a:endParaRPr lang="en-US" sz="1200" dirty="0"/>
          </a:p>
        </p:txBody>
      </p:sp>
      <p:sp>
        <p:nvSpPr>
          <p:cNvPr id="15" name="Text Placeholder 14">
            <a:extLst>
              <a:ext uri="{FF2B5EF4-FFF2-40B4-BE49-F238E27FC236}">
                <a16:creationId xmlns:a16="http://schemas.microsoft.com/office/drawing/2014/main" id="{8CE9F1ED-DE81-CEA5-25E4-75AC2C92D1E6}"/>
              </a:ext>
            </a:extLst>
          </p:cNvPr>
          <p:cNvSpPr>
            <a:spLocks noGrp="1"/>
          </p:cNvSpPr>
          <p:nvPr>
            <p:ph type="body" sz="quarter" idx="18"/>
          </p:nvPr>
        </p:nvSpPr>
        <p:spPr/>
        <p:txBody>
          <a:bodyPr/>
          <a:lstStyle/>
          <a:p>
            <a:r>
              <a:rPr lang="en-US"/>
              <a:t>Dr Richard Lowes</a:t>
            </a:r>
          </a:p>
        </p:txBody>
      </p:sp>
      <p:sp>
        <p:nvSpPr>
          <p:cNvPr id="16" name="Text Placeholder 15">
            <a:extLst>
              <a:ext uri="{FF2B5EF4-FFF2-40B4-BE49-F238E27FC236}">
                <a16:creationId xmlns:a16="http://schemas.microsoft.com/office/drawing/2014/main" id="{FF7B376A-108F-CD9B-84E5-EC4026E7F65C}"/>
              </a:ext>
            </a:extLst>
          </p:cNvPr>
          <p:cNvSpPr>
            <a:spLocks noGrp="1"/>
          </p:cNvSpPr>
          <p:nvPr>
            <p:ph type="body" sz="quarter" idx="19"/>
          </p:nvPr>
        </p:nvSpPr>
        <p:spPr/>
        <p:txBody>
          <a:bodyPr/>
          <a:lstStyle/>
          <a:p>
            <a:endParaRPr lang="en-US"/>
          </a:p>
        </p:txBody>
      </p:sp>
      <p:sp>
        <p:nvSpPr>
          <p:cNvPr id="17" name="Text Placeholder 16">
            <a:extLst>
              <a:ext uri="{FF2B5EF4-FFF2-40B4-BE49-F238E27FC236}">
                <a16:creationId xmlns:a16="http://schemas.microsoft.com/office/drawing/2014/main" id="{17C3FD5A-4EDA-A702-913B-AE0C53EC00D5}"/>
              </a:ext>
            </a:extLst>
          </p:cNvPr>
          <p:cNvSpPr>
            <a:spLocks noGrp="1"/>
          </p:cNvSpPr>
          <p:nvPr>
            <p:ph type="body" sz="quarter" idx="25"/>
          </p:nvPr>
        </p:nvSpPr>
        <p:spPr/>
        <p:txBody>
          <a:bodyPr/>
          <a:lstStyle/>
          <a:p>
            <a:endParaRPr lang="en-US"/>
          </a:p>
        </p:txBody>
      </p:sp>
      <p:sp>
        <p:nvSpPr>
          <p:cNvPr id="18" name="Text Placeholder 17">
            <a:extLst>
              <a:ext uri="{FF2B5EF4-FFF2-40B4-BE49-F238E27FC236}">
                <a16:creationId xmlns:a16="http://schemas.microsoft.com/office/drawing/2014/main" id="{FF72C9ED-22E9-A0BC-0DD5-38DDA9931988}"/>
              </a:ext>
            </a:extLst>
          </p:cNvPr>
          <p:cNvSpPr>
            <a:spLocks noGrp="1"/>
          </p:cNvSpPr>
          <p:nvPr>
            <p:ph type="body" sz="quarter" idx="26"/>
          </p:nvPr>
        </p:nvSpPr>
        <p:spPr/>
        <p:txBody>
          <a:bodyPr/>
          <a:lstStyle/>
          <a:p>
            <a:endParaRPr lang="en-US"/>
          </a:p>
        </p:txBody>
      </p:sp>
      <p:sp>
        <p:nvSpPr>
          <p:cNvPr id="19" name="Text Placeholder 18">
            <a:extLst>
              <a:ext uri="{FF2B5EF4-FFF2-40B4-BE49-F238E27FC236}">
                <a16:creationId xmlns:a16="http://schemas.microsoft.com/office/drawing/2014/main" id="{BEED5C47-12F1-7B0B-984A-CD88EC578D7C}"/>
              </a:ext>
            </a:extLst>
          </p:cNvPr>
          <p:cNvSpPr>
            <a:spLocks noGrp="1"/>
          </p:cNvSpPr>
          <p:nvPr>
            <p:ph type="body" sz="quarter" idx="27"/>
          </p:nvPr>
        </p:nvSpPr>
        <p:spPr/>
        <p:txBody>
          <a:bodyPr/>
          <a:lstStyle/>
          <a:p>
            <a:endParaRPr lang="en-US"/>
          </a:p>
        </p:txBody>
      </p:sp>
      <p:sp>
        <p:nvSpPr>
          <p:cNvPr id="20" name="Text Placeholder 19">
            <a:extLst>
              <a:ext uri="{FF2B5EF4-FFF2-40B4-BE49-F238E27FC236}">
                <a16:creationId xmlns:a16="http://schemas.microsoft.com/office/drawing/2014/main" id="{94261EEA-C736-DC0D-7C75-9F784092F55C}"/>
              </a:ext>
            </a:extLst>
          </p:cNvPr>
          <p:cNvSpPr>
            <a:spLocks noGrp="1"/>
          </p:cNvSpPr>
          <p:nvPr>
            <p:ph type="body" sz="quarter" idx="28"/>
          </p:nvPr>
        </p:nvSpPr>
        <p:spPr/>
        <p:txBody>
          <a:bodyPr/>
          <a:lstStyle/>
          <a:p>
            <a:r>
              <a:rPr lang="en-US"/>
              <a:t>rlowes@raponline.org</a:t>
            </a:r>
          </a:p>
        </p:txBody>
      </p:sp>
      <p:sp>
        <p:nvSpPr>
          <p:cNvPr id="21" name="Text Placeholder 20">
            <a:extLst>
              <a:ext uri="{FF2B5EF4-FFF2-40B4-BE49-F238E27FC236}">
                <a16:creationId xmlns:a16="http://schemas.microsoft.com/office/drawing/2014/main" id="{78DC5A22-70C5-95C9-4730-047ADBEC17D4}"/>
              </a:ext>
            </a:extLst>
          </p:cNvPr>
          <p:cNvSpPr>
            <a:spLocks noGrp="1"/>
          </p:cNvSpPr>
          <p:nvPr>
            <p:ph type="body" sz="quarter" idx="29"/>
          </p:nvPr>
        </p:nvSpPr>
        <p:spPr>
          <a:xfrm>
            <a:off x="433977" y="5478797"/>
            <a:ext cx="1504153" cy="103874"/>
          </a:xfrm>
        </p:spPr>
        <p:txBody>
          <a:bodyPr/>
          <a:lstStyle/>
          <a:p>
            <a:r>
              <a:rPr lang="en-US"/>
              <a:t>Global Lead, Heat and Buildings</a:t>
            </a:r>
          </a:p>
        </p:txBody>
      </p:sp>
      <p:sp>
        <p:nvSpPr>
          <p:cNvPr id="22" name="Text Placeholder 21">
            <a:extLst>
              <a:ext uri="{FF2B5EF4-FFF2-40B4-BE49-F238E27FC236}">
                <a16:creationId xmlns:a16="http://schemas.microsoft.com/office/drawing/2014/main" id="{67B07567-28AD-7D6C-B0CA-B6AA5B6E7731}"/>
              </a:ext>
            </a:extLst>
          </p:cNvPr>
          <p:cNvSpPr>
            <a:spLocks noGrp="1"/>
          </p:cNvSpPr>
          <p:nvPr>
            <p:ph type="body" sz="quarter" idx="30"/>
          </p:nvPr>
        </p:nvSpPr>
        <p:spPr/>
        <p:txBody>
          <a:bodyPr/>
          <a:lstStyle/>
          <a:p>
            <a:endParaRPr lang="en-US"/>
          </a:p>
        </p:txBody>
      </p:sp>
      <p:sp>
        <p:nvSpPr>
          <p:cNvPr id="23" name="Text Placeholder 22">
            <a:extLst>
              <a:ext uri="{FF2B5EF4-FFF2-40B4-BE49-F238E27FC236}">
                <a16:creationId xmlns:a16="http://schemas.microsoft.com/office/drawing/2014/main" id="{58001600-F08B-43E8-5317-AB2F0834164D}"/>
              </a:ext>
            </a:extLst>
          </p:cNvPr>
          <p:cNvSpPr>
            <a:spLocks noGrp="1"/>
          </p:cNvSpPr>
          <p:nvPr>
            <p:ph type="body" sz="quarter" idx="31"/>
          </p:nvPr>
        </p:nvSpPr>
        <p:spPr/>
        <p:txBody>
          <a:bodyPr/>
          <a:lstStyle/>
          <a:p>
            <a:endParaRPr lang="en-US"/>
          </a:p>
        </p:txBody>
      </p:sp>
      <p:sp>
        <p:nvSpPr>
          <p:cNvPr id="24" name="Text Placeholder 23">
            <a:extLst>
              <a:ext uri="{FF2B5EF4-FFF2-40B4-BE49-F238E27FC236}">
                <a16:creationId xmlns:a16="http://schemas.microsoft.com/office/drawing/2014/main" id="{4F661437-E4B1-61EF-734F-B5FBB88A8690}"/>
              </a:ext>
            </a:extLst>
          </p:cNvPr>
          <p:cNvSpPr>
            <a:spLocks noGrp="1"/>
          </p:cNvSpPr>
          <p:nvPr>
            <p:ph type="body" sz="quarter" idx="32"/>
          </p:nvPr>
        </p:nvSpPr>
        <p:spPr/>
        <p:txBody>
          <a:bodyPr/>
          <a:lstStyle/>
          <a:p>
            <a:endParaRPr lang="en-US"/>
          </a:p>
        </p:txBody>
      </p:sp>
      <p:sp>
        <p:nvSpPr>
          <p:cNvPr id="25" name="Text Placeholder 24">
            <a:extLst>
              <a:ext uri="{FF2B5EF4-FFF2-40B4-BE49-F238E27FC236}">
                <a16:creationId xmlns:a16="http://schemas.microsoft.com/office/drawing/2014/main" id="{1DA32911-F739-4A5A-A7EE-178E3C206CE5}"/>
              </a:ext>
            </a:extLst>
          </p:cNvPr>
          <p:cNvSpPr>
            <a:spLocks noGrp="1"/>
          </p:cNvSpPr>
          <p:nvPr>
            <p:ph type="body" sz="quarter" idx="33"/>
          </p:nvPr>
        </p:nvSpPr>
        <p:spPr/>
        <p:txBody>
          <a:bodyPr/>
          <a:lstStyle/>
          <a:p>
            <a:endParaRPr lang="en-US"/>
          </a:p>
        </p:txBody>
      </p:sp>
      <p:sp>
        <p:nvSpPr>
          <p:cNvPr id="26" name="Text Placeholder 25">
            <a:extLst>
              <a:ext uri="{FF2B5EF4-FFF2-40B4-BE49-F238E27FC236}">
                <a16:creationId xmlns:a16="http://schemas.microsoft.com/office/drawing/2014/main" id="{6D910D7F-8ADB-EBE0-515F-5E8187881F10}"/>
              </a:ext>
            </a:extLst>
          </p:cNvPr>
          <p:cNvSpPr>
            <a:spLocks noGrp="1"/>
          </p:cNvSpPr>
          <p:nvPr>
            <p:ph type="body" sz="quarter" idx="34"/>
          </p:nvPr>
        </p:nvSpPr>
        <p:spPr/>
        <p:txBody>
          <a:bodyPr/>
          <a:lstStyle/>
          <a:p>
            <a:endParaRPr lang="en-US"/>
          </a:p>
        </p:txBody>
      </p:sp>
      <p:sp>
        <p:nvSpPr>
          <p:cNvPr id="2" name="Rectangle 1">
            <a:extLst>
              <a:ext uri="{FF2B5EF4-FFF2-40B4-BE49-F238E27FC236}">
                <a16:creationId xmlns:a16="http://schemas.microsoft.com/office/drawing/2014/main" id="{5232F88A-0751-FC82-B19B-A8D04D34778B}"/>
              </a:ext>
            </a:extLst>
          </p:cNvPr>
          <p:cNvSpPr>
            <a:spLocks noChangeArrowheads="1"/>
          </p:cNvSpPr>
          <p:nvPr/>
        </p:nvSpPr>
        <p:spPr bwMode="auto">
          <a:xfrm>
            <a:off x="0" y="759147"/>
            <a:ext cx="3209853" cy="196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US" altLang="en-US" sz="825">
                <a:solidFill>
                  <a:srgbClr val="104862"/>
                </a:solidFill>
                <a:latin typeface="Arial Nova" panose="020B0504020202020204" pitchFamily="34" charset="0"/>
              </a:rPr>
              <a:t>High fossil fuel prices and what they mean for energy in buildings.</a:t>
            </a:r>
            <a:endParaRPr lang="en-US" altLang="en-US" sz="1350">
              <a:solidFill>
                <a:srgbClr val="00437D"/>
              </a:solidFill>
              <a:latin typeface="Arial" panose="020B0604020202020204" pitchFamily="34" charset="0"/>
            </a:endParaRPr>
          </a:p>
        </p:txBody>
      </p:sp>
    </p:spTree>
    <p:extLst>
      <p:ext uri="{BB962C8B-B14F-4D97-AF65-F5344CB8AC3E}">
        <p14:creationId xmlns:p14="http://schemas.microsoft.com/office/powerpoint/2010/main" val="9315104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7AD1003-BED3-E97A-084F-9A98168DA5F1}"/>
              </a:ext>
            </a:extLst>
          </p:cNvPr>
          <p:cNvSpPr>
            <a:spLocks noGrp="1"/>
          </p:cNvSpPr>
          <p:nvPr>
            <p:ph type="body" sz="quarter" idx="12"/>
          </p:nvPr>
        </p:nvSpPr>
        <p:spPr>
          <a:xfrm>
            <a:off x="410417" y="2438275"/>
            <a:ext cx="8332975" cy="1487067"/>
          </a:xfrm>
        </p:spPr>
        <p:txBody>
          <a:bodyPr wrap="square" lIns="0" tIns="30254" rIns="0" bIns="30254" anchor="t">
            <a:spAutoFit/>
          </a:bodyPr>
          <a:lstStyle/>
          <a:p>
            <a:r>
              <a:rPr lang="en-GB" dirty="0"/>
              <a:t>UK Context;</a:t>
            </a:r>
          </a:p>
          <a:p>
            <a:r>
              <a:rPr lang="en-GB" dirty="0"/>
              <a:t>Technology options;</a:t>
            </a:r>
          </a:p>
          <a:p>
            <a:r>
              <a:rPr lang="en-GB" dirty="0"/>
              <a:t>Deployment issues;</a:t>
            </a:r>
          </a:p>
          <a:p>
            <a:r>
              <a:rPr lang="en-GB" dirty="0"/>
              <a:t>Q and A.</a:t>
            </a:r>
          </a:p>
        </p:txBody>
      </p:sp>
      <p:sp>
        <p:nvSpPr>
          <p:cNvPr id="3" name="Title 2">
            <a:extLst>
              <a:ext uri="{FF2B5EF4-FFF2-40B4-BE49-F238E27FC236}">
                <a16:creationId xmlns:a16="http://schemas.microsoft.com/office/drawing/2014/main" id="{F4AEEE23-7CCF-3ECF-BBDB-10C9ED4E2808}"/>
              </a:ext>
            </a:extLst>
          </p:cNvPr>
          <p:cNvSpPr>
            <a:spLocks noGrp="1"/>
          </p:cNvSpPr>
          <p:nvPr>
            <p:ph type="title"/>
          </p:nvPr>
        </p:nvSpPr>
        <p:spPr/>
        <p:txBody>
          <a:bodyPr/>
          <a:lstStyle/>
          <a:p>
            <a:r>
              <a:rPr lang="en-GB"/>
              <a:t>The Plan</a:t>
            </a:r>
          </a:p>
        </p:txBody>
      </p:sp>
      <p:sp>
        <p:nvSpPr>
          <p:cNvPr id="4" name="Slide Number Placeholder 3">
            <a:extLst>
              <a:ext uri="{FF2B5EF4-FFF2-40B4-BE49-F238E27FC236}">
                <a16:creationId xmlns:a16="http://schemas.microsoft.com/office/drawing/2014/main" id="{4854960E-4A55-42CA-2ADE-C23A1CB391FD}"/>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68</a:t>
            </a:fld>
            <a:endParaRPr lang="en-US">
              <a:solidFill>
                <a:srgbClr val="00437D"/>
              </a:solidFill>
            </a:endParaRPr>
          </a:p>
        </p:txBody>
      </p:sp>
      <p:pic>
        <p:nvPicPr>
          <p:cNvPr id="6" name="Picture 5" descr="A person is sitting on a wooden bench, reading a book, surrounded by green plants, and a wall-mounted air conditioner (ONIIE F2040) is visible in the background.&#10;&#10;AI-generated content may be incorrect.">
            <a:extLst>
              <a:ext uri="{FF2B5EF4-FFF2-40B4-BE49-F238E27FC236}">
                <a16:creationId xmlns:a16="http://schemas.microsoft.com/office/drawing/2014/main" id="{F63F3499-4C16-85D7-0FEF-84BFFB3B5D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5244" y="1693016"/>
            <a:ext cx="5403788" cy="3602525"/>
          </a:xfrm>
          <a:prstGeom prst="rect">
            <a:avLst/>
          </a:prstGeom>
        </p:spPr>
      </p:pic>
    </p:spTree>
    <p:extLst>
      <p:ext uri="{BB962C8B-B14F-4D97-AF65-F5344CB8AC3E}">
        <p14:creationId xmlns:p14="http://schemas.microsoft.com/office/powerpoint/2010/main" val="15363678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4483159-E94B-C7E3-93DC-BB0D1D39538B}"/>
              </a:ext>
            </a:extLst>
          </p:cNvPr>
          <p:cNvSpPr>
            <a:spLocks noGrp="1"/>
          </p:cNvSpPr>
          <p:nvPr>
            <p:ph type="body" sz="quarter" idx="12"/>
          </p:nvPr>
        </p:nvSpPr>
        <p:spPr>
          <a:xfrm>
            <a:off x="410417" y="2438275"/>
            <a:ext cx="3989055" cy="2116895"/>
          </a:xfrm>
        </p:spPr>
        <p:txBody>
          <a:bodyPr/>
          <a:lstStyle/>
          <a:p>
            <a:r>
              <a:rPr lang="en-GB" dirty="0"/>
              <a:t>A rapidly warming world;</a:t>
            </a:r>
          </a:p>
          <a:p>
            <a:r>
              <a:rPr lang="en-GB" dirty="0"/>
              <a:t>Increasing exposure to energy imports;</a:t>
            </a:r>
          </a:p>
          <a:p>
            <a:r>
              <a:rPr lang="en-GB" dirty="0"/>
              <a:t>Affordability and equity limiting access to comfort;</a:t>
            </a:r>
          </a:p>
          <a:p>
            <a:r>
              <a:rPr lang="en-GB" dirty="0"/>
              <a:t>But, some real room for optimism.</a:t>
            </a:r>
          </a:p>
        </p:txBody>
      </p:sp>
      <p:sp>
        <p:nvSpPr>
          <p:cNvPr id="3" name="Title 2">
            <a:extLst>
              <a:ext uri="{FF2B5EF4-FFF2-40B4-BE49-F238E27FC236}">
                <a16:creationId xmlns:a16="http://schemas.microsoft.com/office/drawing/2014/main" id="{448B6137-73E7-83AB-6BDD-4EE407AF9DDC}"/>
              </a:ext>
            </a:extLst>
          </p:cNvPr>
          <p:cNvSpPr>
            <a:spLocks noGrp="1"/>
          </p:cNvSpPr>
          <p:nvPr>
            <p:ph type="title"/>
          </p:nvPr>
        </p:nvSpPr>
        <p:spPr/>
        <p:txBody>
          <a:bodyPr/>
          <a:lstStyle/>
          <a:p>
            <a:r>
              <a:rPr lang="en-GB" dirty="0"/>
              <a:t>A poly-crisis</a:t>
            </a:r>
          </a:p>
        </p:txBody>
      </p:sp>
      <p:sp>
        <p:nvSpPr>
          <p:cNvPr id="4" name="Slide Number Placeholder 3">
            <a:extLst>
              <a:ext uri="{FF2B5EF4-FFF2-40B4-BE49-F238E27FC236}">
                <a16:creationId xmlns:a16="http://schemas.microsoft.com/office/drawing/2014/main" id="{DB425A66-2EE9-BF62-8777-930ABD2F0467}"/>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69</a:t>
            </a:fld>
            <a:endParaRPr lang="en-US">
              <a:solidFill>
                <a:srgbClr val="00437D"/>
              </a:solidFill>
            </a:endParaRPr>
          </a:p>
        </p:txBody>
      </p:sp>
      <p:pic>
        <p:nvPicPr>
          <p:cNvPr id="6" name="Picture 5" descr="The UK's top five warmest years, starting with 2025, are 2025 (10.05ￂﾰC), 2022 (10.03ￂﾰC), 2023 (9.97ￂﾰC), 2014 (9.88ￂﾰC), and 2024 (9.79ￂﾰC).&#10;&#10;AI-generated content may be incorrect.">
            <a:extLst>
              <a:ext uri="{FF2B5EF4-FFF2-40B4-BE49-F238E27FC236}">
                <a16:creationId xmlns:a16="http://schemas.microsoft.com/office/drawing/2014/main" id="{B5630932-551C-B398-59C0-DD2BCADB5F69}"/>
              </a:ext>
            </a:extLst>
          </p:cNvPr>
          <p:cNvPicPr>
            <a:picLocks noChangeAspect="1"/>
          </p:cNvPicPr>
          <p:nvPr/>
        </p:nvPicPr>
        <p:blipFill>
          <a:blip r:embed="rId2"/>
          <a:stretch>
            <a:fillRect/>
          </a:stretch>
        </p:blipFill>
        <p:spPr>
          <a:xfrm>
            <a:off x="4399472" y="1448327"/>
            <a:ext cx="4622040" cy="1907396"/>
          </a:xfrm>
          <a:prstGeom prst="rect">
            <a:avLst/>
          </a:prstGeom>
          <a:ln>
            <a:solidFill>
              <a:schemeClr val="tx2"/>
            </a:solidFill>
          </a:ln>
        </p:spPr>
      </p:pic>
      <p:pic>
        <p:nvPicPr>
          <p:cNvPr id="8" name="Picture 7" descr="Red heat warnings enter third day after UK's hottest June day on record&#10;&#10;AI-generated content may be incorrect.">
            <a:extLst>
              <a:ext uri="{FF2B5EF4-FFF2-40B4-BE49-F238E27FC236}">
                <a16:creationId xmlns:a16="http://schemas.microsoft.com/office/drawing/2014/main" id="{45F359A9-7756-78EA-68BB-3DC34496165F}"/>
              </a:ext>
            </a:extLst>
          </p:cNvPr>
          <p:cNvPicPr>
            <a:picLocks noChangeAspect="1"/>
          </p:cNvPicPr>
          <p:nvPr/>
        </p:nvPicPr>
        <p:blipFill>
          <a:blip r:embed="rId3"/>
          <a:stretch>
            <a:fillRect/>
          </a:stretch>
        </p:blipFill>
        <p:spPr>
          <a:xfrm>
            <a:off x="5547389" y="2438275"/>
            <a:ext cx="3474123" cy="3452874"/>
          </a:xfrm>
          <a:prstGeom prst="rect">
            <a:avLst/>
          </a:prstGeom>
        </p:spPr>
      </p:pic>
    </p:spTree>
    <p:extLst>
      <p:ext uri="{BB962C8B-B14F-4D97-AF65-F5344CB8AC3E}">
        <p14:creationId xmlns:p14="http://schemas.microsoft.com/office/powerpoint/2010/main" val="164889407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C6B599F-80DA-C980-E861-BA764587D9A4}"/>
              </a:ext>
            </a:extLst>
          </p:cNvPr>
          <p:cNvSpPr>
            <a:spLocks noGrp="1"/>
          </p:cNvSpPr>
          <p:nvPr>
            <p:ph type="body" sz="quarter" idx="12"/>
          </p:nvPr>
        </p:nvSpPr>
        <p:spPr>
          <a:xfrm>
            <a:off x="410417" y="2108033"/>
            <a:ext cx="8332975" cy="362568"/>
          </a:xfrm>
        </p:spPr>
        <p:txBody>
          <a:bodyPr/>
          <a:lstStyle/>
          <a:p>
            <a:endParaRPr lang="en-GB"/>
          </a:p>
        </p:txBody>
      </p:sp>
      <p:sp>
        <p:nvSpPr>
          <p:cNvPr id="3" name="Title 2">
            <a:extLst>
              <a:ext uri="{FF2B5EF4-FFF2-40B4-BE49-F238E27FC236}">
                <a16:creationId xmlns:a16="http://schemas.microsoft.com/office/drawing/2014/main" id="{74D78699-43E2-8C07-B8A3-11C6A2185919}"/>
              </a:ext>
            </a:extLst>
          </p:cNvPr>
          <p:cNvSpPr>
            <a:spLocks noGrp="1"/>
          </p:cNvSpPr>
          <p:nvPr>
            <p:ph type="title"/>
          </p:nvPr>
        </p:nvSpPr>
        <p:spPr/>
        <p:txBody>
          <a:bodyPr/>
          <a:lstStyle/>
          <a:p>
            <a:r>
              <a:rPr lang="en-GB" dirty="0"/>
              <a:t>Gas prices are now structurally higher than they were in the 2010s</a:t>
            </a:r>
          </a:p>
        </p:txBody>
      </p:sp>
      <p:sp>
        <p:nvSpPr>
          <p:cNvPr id="4" name="Slide Number Placeholder 3">
            <a:extLst>
              <a:ext uri="{FF2B5EF4-FFF2-40B4-BE49-F238E27FC236}">
                <a16:creationId xmlns:a16="http://schemas.microsoft.com/office/drawing/2014/main" id="{A8C84D4B-933B-56CC-CA60-C9B9288AB3B1}"/>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70</a:t>
            </a:fld>
            <a:endParaRPr lang="en-US">
              <a:solidFill>
                <a:srgbClr val="00437D"/>
              </a:solidFill>
            </a:endParaRPr>
          </a:p>
        </p:txBody>
      </p:sp>
      <p:pic>
        <p:nvPicPr>
          <p:cNvPr id="6" name="Picture 5" descr="The image displays a line graph depicting the historical fluctuations in the price of natural gas in GBP per therm, with a slight increase in the latest data point.&#10;&#10;AI-generated content may be incorrect.">
            <a:extLst>
              <a:ext uri="{FF2B5EF4-FFF2-40B4-BE49-F238E27FC236}">
                <a16:creationId xmlns:a16="http://schemas.microsoft.com/office/drawing/2014/main" id="{D4ABD3B9-DF52-17A0-A1F7-E237758A4240}"/>
              </a:ext>
            </a:extLst>
          </p:cNvPr>
          <p:cNvPicPr>
            <a:picLocks noChangeAspect="1"/>
          </p:cNvPicPr>
          <p:nvPr/>
        </p:nvPicPr>
        <p:blipFill>
          <a:blip r:embed="rId2"/>
          <a:stretch>
            <a:fillRect/>
          </a:stretch>
        </p:blipFill>
        <p:spPr>
          <a:xfrm>
            <a:off x="1407793" y="2399488"/>
            <a:ext cx="6338222" cy="3601262"/>
          </a:xfrm>
          <a:prstGeom prst="rect">
            <a:avLst/>
          </a:prstGeom>
        </p:spPr>
      </p:pic>
    </p:spTree>
    <p:extLst>
      <p:ext uri="{BB962C8B-B14F-4D97-AF65-F5344CB8AC3E}">
        <p14:creationId xmlns:p14="http://schemas.microsoft.com/office/powerpoint/2010/main" val="20214499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F1E67D2-F1EF-C5AF-C313-EECEEAEFEEA6}"/>
              </a:ext>
            </a:extLst>
          </p:cNvPr>
          <p:cNvSpPr>
            <a:spLocks noGrp="1"/>
          </p:cNvSpPr>
          <p:nvPr>
            <p:ph type="body" sz="quarter" idx="12"/>
          </p:nvPr>
        </p:nvSpPr>
        <p:spPr>
          <a:xfrm>
            <a:off x="410417" y="2108033"/>
            <a:ext cx="8332975" cy="362568"/>
          </a:xfrm>
        </p:spPr>
        <p:txBody>
          <a:bodyPr/>
          <a:lstStyle/>
          <a:p>
            <a:endParaRPr lang="en-GB" dirty="0"/>
          </a:p>
        </p:txBody>
      </p:sp>
      <p:sp>
        <p:nvSpPr>
          <p:cNvPr id="3" name="Title 2">
            <a:extLst>
              <a:ext uri="{FF2B5EF4-FFF2-40B4-BE49-F238E27FC236}">
                <a16:creationId xmlns:a16="http://schemas.microsoft.com/office/drawing/2014/main" id="{D88571C3-38C9-CAB9-16D0-908800652329}"/>
              </a:ext>
            </a:extLst>
          </p:cNvPr>
          <p:cNvSpPr>
            <a:spLocks noGrp="1"/>
          </p:cNvSpPr>
          <p:nvPr>
            <p:ph type="title"/>
          </p:nvPr>
        </p:nvSpPr>
        <p:spPr>
          <a:xfrm>
            <a:off x="5805578" y="1371603"/>
            <a:ext cx="2920622" cy="994172"/>
          </a:xfrm>
        </p:spPr>
        <p:txBody>
          <a:bodyPr>
            <a:normAutofit fontScale="90000"/>
          </a:bodyPr>
          <a:lstStyle/>
          <a:p>
            <a:r>
              <a:rPr lang="en-GB" dirty="0"/>
              <a:t>The Southwest has the highest proportion of off-gas-grid homes in England</a:t>
            </a:r>
          </a:p>
        </p:txBody>
      </p:sp>
      <p:sp>
        <p:nvSpPr>
          <p:cNvPr id="4" name="Slide Number Placeholder 3">
            <a:extLst>
              <a:ext uri="{FF2B5EF4-FFF2-40B4-BE49-F238E27FC236}">
                <a16:creationId xmlns:a16="http://schemas.microsoft.com/office/drawing/2014/main" id="{57203AF7-3A49-5A29-3349-77BA89004BC1}"/>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71</a:t>
            </a:fld>
            <a:endParaRPr lang="en-US">
              <a:solidFill>
                <a:srgbClr val="00437D"/>
              </a:solidFill>
            </a:endParaRPr>
          </a:p>
        </p:txBody>
      </p:sp>
      <p:pic>
        <p:nvPicPr>
          <p:cNvPr id="6" name="Picture 5" descr="The image shows a line chart depicting the average prices of heating oil for 300, 500, and 900 liters in Northern Ireland, with a noted decrease in prices from May 2022 to May 2024.&#10;&#10;AI-generated content may be incorrect.">
            <a:extLst>
              <a:ext uri="{FF2B5EF4-FFF2-40B4-BE49-F238E27FC236}">
                <a16:creationId xmlns:a16="http://schemas.microsoft.com/office/drawing/2014/main" id="{AEEE8B12-8C75-BE78-6524-147ACE87DC0E}"/>
              </a:ext>
            </a:extLst>
          </p:cNvPr>
          <p:cNvPicPr>
            <a:picLocks noChangeAspect="1"/>
          </p:cNvPicPr>
          <p:nvPr/>
        </p:nvPicPr>
        <p:blipFill>
          <a:blip r:embed="rId2"/>
          <a:stretch>
            <a:fillRect/>
          </a:stretch>
        </p:blipFill>
        <p:spPr>
          <a:xfrm>
            <a:off x="241391" y="1112966"/>
            <a:ext cx="5315411" cy="4669560"/>
          </a:xfrm>
          <a:prstGeom prst="rect">
            <a:avLst/>
          </a:prstGeom>
        </p:spPr>
      </p:pic>
    </p:spTree>
    <p:extLst>
      <p:ext uri="{BB962C8B-B14F-4D97-AF65-F5344CB8AC3E}">
        <p14:creationId xmlns:p14="http://schemas.microsoft.com/office/powerpoint/2010/main" val="189145965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658D70-0E8D-A3B4-D0A6-C799A65B2882}"/>
              </a:ext>
            </a:extLst>
          </p:cNvPr>
          <p:cNvSpPr>
            <a:spLocks noGrp="1"/>
          </p:cNvSpPr>
          <p:nvPr>
            <p:ph type="title"/>
          </p:nvPr>
        </p:nvSpPr>
        <p:spPr>
          <a:xfrm>
            <a:off x="5408762" y="1673527"/>
            <a:ext cx="3532521" cy="994172"/>
          </a:xfrm>
        </p:spPr>
        <p:txBody>
          <a:bodyPr>
            <a:normAutofit fontScale="90000"/>
          </a:bodyPr>
          <a:lstStyle/>
          <a:p>
            <a:r>
              <a:rPr lang="en-GB" dirty="0"/>
              <a:t>Dealing with climate change requires rapid heat pump deployment</a:t>
            </a:r>
          </a:p>
        </p:txBody>
      </p:sp>
      <p:sp>
        <p:nvSpPr>
          <p:cNvPr id="4" name="Slide Number Placeholder 3">
            <a:extLst>
              <a:ext uri="{FF2B5EF4-FFF2-40B4-BE49-F238E27FC236}">
                <a16:creationId xmlns:a16="http://schemas.microsoft.com/office/drawing/2014/main" id="{0893C342-F5C8-60B1-0AA9-218955861D8A}"/>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72</a:t>
            </a:fld>
            <a:endParaRPr lang="en-US">
              <a:solidFill>
                <a:srgbClr val="00437D"/>
              </a:solidFill>
            </a:endParaRPr>
          </a:p>
        </p:txBody>
      </p:sp>
      <p:pic>
        <p:nvPicPr>
          <p:cNvPr id="8" name="Picture 7" descr="The graph illustrates an increasing trend in the adoption of heat pumps in homes from 2010 to 2050, with projections showing a rise from 80% in 2010 to 20% in 2050.&#10;&#10;AI-generated content may be incorrect.">
            <a:extLst>
              <a:ext uri="{FF2B5EF4-FFF2-40B4-BE49-F238E27FC236}">
                <a16:creationId xmlns:a16="http://schemas.microsoft.com/office/drawing/2014/main" id="{CD6ED5BA-8C50-9538-9E2C-B013D3FF02C6}"/>
              </a:ext>
            </a:extLst>
          </p:cNvPr>
          <p:cNvPicPr>
            <a:picLocks noChangeAspect="1"/>
          </p:cNvPicPr>
          <p:nvPr/>
        </p:nvPicPr>
        <p:blipFill>
          <a:blip r:embed="rId2"/>
          <a:stretch>
            <a:fillRect/>
          </a:stretch>
        </p:blipFill>
        <p:spPr>
          <a:xfrm>
            <a:off x="375246" y="1289222"/>
            <a:ext cx="4753158" cy="3854111"/>
          </a:xfrm>
          <a:prstGeom prst="rect">
            <a:avLst/>
          </a:prstGeom>
        </p:spPr>
      </p:pic>
      <p:sp>
        <p:nvSpPr>
          <p:cNvPr id="10" name="TextBox 9">
            <a:extLst>
              <a:ext uri="{FF2B5EF4-FFF2-40B4-BE49-F238E27FC236}">
                <a16:creationId xmlns:a16="http://schemas.microsoft.com/office/drawing/2014/main" id="{20198E5B-803C-D181-8566-166A7BD9BD02}"/>
              </a:ext>
            </a:extLst>
          </p:cNvPr>
          <p:cNvSpPr txBox="1"/>
          <p:nvPr/>
        </p:nvSpPr>
        <p:spPr>
          <a:xfrm>
            <a:off x="6434087" y="4873735"/>
            <a:ext cx="2599082" cy="715581"/>
          </a:xfrm>
          <a:prstGeom prst="rect">
            <a:avLst/>
          </a:prstGeom>
          <a:noFill/>
        </p:spPr>
        <p:txBody>
          <a:bodyPr wrap="square">
            <a:spAutoFit/>
          </a:bodyPr>
          <a:lstStyle/>
          <a:p>
            <a:pPr defTabSz="685800"/>
            <a:r>
              <a:rPr lang="en-GB" sz="1350" dirty="0">
                <a:solidFill>
                  <a:srgbClr val="00437D"/>
                </a:solidFill>
                <a:latin typeface="Arial" panose="020B0604020202020204"/>
              </a:rPr>
              <a:t>https://www.theccc.org.uk/publication/the-seventh-carbon-budget/</a:t>
            </a:r>
          </a:p>
        </p:txBody>
      </p:sp>
    </p:spTree>
    <p:extLst>
      <p:ext uri="{BB962C8B-B14F-4D97-AF65-F5344CB8AC3E}">
        <p14:creationId xmlns:p14="http://schemas.microsoft.com/office/powerpoint/2010/main" val="72138319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ABF314B-2587-9BEA-B729-F50368740950}"/>
              </a:ext>
            </a:extLst>
          </p:cNvPr>
          <p:cNvSpPr>
            <a:spLocks noGrp="1"/>
          </p:cNvSpPr>
          <p:nvPr>
            <p:ph type="body" sz="quarter" idx="12"/>
          </p:nvPr>
        </p:nvSpPr>
        <p:spPr>
          <a:xfrm>
            <a:off x="410417" y="2108033"/>
            <a:ext cx="8332975" cy="362568"/>
          </a:xfrm>
        </p:spPr>
        <p:txBody>
          <a:bodyPr/>
          <a:lstStyle/>
          <a:p>
            <a:endParaRPr lang="en-GB"/>
          </a:p>
        </p:txBody>
      </p:sp>
      <p:sp>
        <p:nvSpPr>
          <p:cNvPr id="3" name="Title 2">
            <a:extLst>
              <a:ext uri="{FF2B5EF4-FFF2-40B4-BE49-F238E27FC236}">
                <a16:creationId xmlns:a16="http://schemas.microsoft.com/office/drawing/2014/main" id="{25F19193-9BCF-8FF8-0D41-838C8E9F80CF}"/>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C1E97892-F57B-FDCA-802C-1044D6C10D3E}"/>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73</a:t>
            </a:fld>
            <a:endParaRPr lang="en-US">
              <a:solidFill>
                <a:srgbClr val="00437D"/>
              </a:solidFill>
            </a:endParaRPr>
          </a:p>
        </p:txBody>
      </p:sp>
      <p:sp>
        <p:nvSpPr>
          <p:cNvPr id="5" name="TextBox 4">
            <a:extLst>
              <a:ext uri="{FF2B5EF4-FFF2-40B4-BE49-F238E27FC236}">
                <a16:creationId xmlns:a16="http://schemas.microsoft.com/office/drawing/2014/main" id="{6FF17AF1-15FB-FFE6-8A25-4D74612D0BBE}"/>
              </a:ext>
            </a:extLst>
          </p:cNvPr>
          <p:cNvSpPr txBox="1"/>
          <p:nvPr/>
        </p:nvSpPr>
        <p:spPr>
          <a:xfrm>
            <a:off x="4412975" y="5588407"/>
            <a:ext cx="4572000" cy="300082"/>
          </a:xfrm>
          <a:prstGeom prst="rect">
            <a:avLst/>
          </a:prstGeom>
          <a:noFill/>
        </p:spPr>
        <p:txBody>
          <a:bodyPr wrap="square">
            <a:spAutoFit/>
          </a:bodyPr>
          <a:lstStyle/>
          <a:p>
            <a:pPr defTabSz="685800"/>
            <a:r>
              <a:rPr lang="en-GB" sz="1350">
                <a:solidFill>
                  <a:srgbClr val="00437D"/>
                </a:solidFill>
                <a:latin typeface="Arial" panose="020B0604020202020204"/>
                <a:hlinkClick r:id="rId2"/>
              </a:rPr>
              <a:t>https://www.iea.org/reports/net-zero-by-2050</a:t>
            </a:r>
            <a:r>
              <a:rPr lang="en-GB" sz="1350">
                <a:solidFill>
                  <a:srgbClr val="00437D"/>
                </a:solidFill>
                <a:latin typeface="Arial" panose="020B0604020202020204"/>
              </a:rPr>
              <a:t> </a:t>
            </a:r>
          </a:p>
        </p:txBody>
      </p:sp>
      <p:pic>
        <p:nvPicPr>
          <p:cNvPr id="6" name="Picture 5" descr="The diagram illustrates projected future stock levels of various heating equipment, including coal, oil, gas, district heat, biomass, solar thermal, hydrogen, and heat pumps, with a reference index set to 100 for the year 2020.&#10;&#10;AI-generated content may be incorrect.">
            <a:extLst>
              <a:ext uri="{FF2B5EF4-FFF2-40B4-BE49-F238E27FC236}">
                <a16:creationId xmlns:a16="http://schemas.microsoft.com/office/drawing/2014/main" id="{497382C9-01C1-979E-9F6A-456098AA2CFA}"/>
              </a:ext>
            </a:extLst>
          </p:cNvPr>
          <p:cNvPicPr>
            <a:picLocks noChangeAspect="1"/>
          </p:cNvPicPr>
          <p:nvPr/>
        </p:nvPicPr>
        <p:blipFill>
          <a:blip r:embed="rId3"/>
          <a:stretch>
            <a:fillRect/>
          </a:stretch>
        </p:blipFill>
        <p:spPr>
          <a:xfrm>
            <a:off x="2286000" y="1371553"/>
            <a:ext cx="4572001" cy="4016525"/>
          </a:xfrm>
          <a:prstGeom prst="rect">
            <a:avLst/>
          </a:prstGeom>
          <a:ln>
            <a:solidFill>
              <a:schemeClr val="bg2">
                <a:lumMod val="10000"/>
              </a:schemeClr>
            </a:solidFill>
          </a:ln>
        </p:spPr>
      </p:pic>
    </p:spTree>
    <p:extLst>
      <p:ext uri="{BB962C8B-B14F-4D97-AF65-F5344CB8AC3E}">
        <p14:creationId xmlns:p14="http://schemas.microsoft.com/office/powerpoint/2010/main" val="35440212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6B87DE6-677F-482C-BF4C-D93436B4C934}"/>
              </a:ext>
            </a:extLst>
          </p:cNvPr>
          <p:cNvSpPr>
            <a:spLocks noGrp="1"/>
          </p:cNvSpPr>
          <p:nvPr>
            <p:ph type="body" sz="quarter" idx="12"/>
          </p:nvPr>
        </p:nvSpPr>
        <p:spPr>
          <a:xfrm>
            <a:off x="410417" y="2438275"/>
            <a:ext cx="3173859" cy="1963007"/>
          </a:xfrm>
        </p:spPr>
        <p:txBody>
          <a:bodyPr/>
          <a:lstStyle/>
          <a:p>
            <a:r>
              <a:rPr lang="en-GB" dirty="0"/>
              <a:t>On the UK power system, a typical heat pump decimates gas demand.</a:t>
            </a:r>
          </a:p>
          <a:p>
            <a:r>
              <a:rPr lang="en-GB" dirty="0"/>
              <a:t>Every unit of renewable electricity generated offsets imported gas.</a:t>
            </a:r>
          </a:p>
        </p:txBody>
      </p:sp>
      <p:sp>
        <p:nvSpPr>
          <p:cNvPr id="3" name="Title 2">
            <a:extLst>
              <a:ext uri="{FF2B5EF4-FFF2-40B4-BE49-F238E27FC236}">
                <a16:creationId xmlns:a16="http://schemas.microsoft.com/office/drawing/2014/main" id="{E9D5C3DB-98F1-1A77-AE63-2AF08E932B4F}"/>
              </a:ext>
            </a:extLst>
          </p:cNvPr>
          <p:cNvSpPr>
            <a:spLocks noGrp="1"/>
          </p:cNvSpPr>
          <p:nvPr>
            <p:ph type="title"/>
          </p:nvPr>
        </p:nvSpPr>
        <p:spPr/>
        <p:txBody>
          <a:bodyPr/>
          <a:lstStyle/>
          <a:p>
            <a:r>
              <a:rPr lang="en-GB" dirty="0"/>
              <a:t>Heat pumps and other renewable energy also has huge energy security benefits</a:t>
            </a:r>
          </a:p>
        </p:txBody>
      </p:sp>
      <p:sp>
        <p:nvSpPr>
          <p:cNvPr id="4" name="Slide Number Placeholder 3">
            <a:extLst>
              <a:ext uri="{FF2B5EF4-FFF2-40B4-BE49-F238E27FC236}">
                <a16:creationId xmlns:a16="http://schemas.microsoft.com/office/drawing/2014/main" id="{1E9DE349-BE35-E77B-C1BF-7C928E0EDD57}"/>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74</a:t>
            </a:fld>
            <a:endParaRPr lang="en-US">
              <a:solidFill>
                <a:srgbClr val="00437D"/>
              </a:solidFill>
            </a:endParaRPr>
          </a:p>
        </p:txBody>
      </p:sp>
      <p:pic>
        <p:nvPicPr>
          <p:cNvPr id="6" name="Picture 5" descr="The diagram illustrates a comparison between the actual and forecasted gross gas production and demand in the UK, plotted against time from 1998 to 2050.&#10;&#10;AI-generated content may be incorrect.">
            <a:extLst>
              <a:ext uri="{FF2B5EF4-FFF2-40B4-BE49-F238E27FC236}">
                <a16:creationId xmlns:a16="http://schemas.microsoft.com/office/drawing/2014/main" id="{9A62F6BD-0126-FD70-A260-9B0CFA9A911C}"/>
              </a:ext>
            </a:extLst>
          </p:cNvPr>
          <p:cNvPicPr>
            <a:picLocks noChangeAspect="1"/>
          </p:cNvPicPr>
          <p:nvPr/>
        </p:nvPicPr>
        <p:blipFill>
          <a:blip r:embed="rId2"/>
          <a:stretch>
            <a:fillRect/>
          </a:stretch>
        </p:blipFill>
        <p:spPr>
          <a:xfrm>
            <a:off x="4167179" y="2315528"/>
            <a:ext cx="4148685" cy="3617327"/>
          </a:xfrm>
          <a:prstGeom prst="rect">
            <a:avLst/>
          </a:prstGeom>
        </p:spPr>
      </p:pic>
    </p:spTree>
    <p:extLst>
      <p:ext uri="{BB962C8B-B14F-4D97-AF65-F5344CB8AC3E}">
        <p14:creationId xmlns:p14="http://schemas.microsoft.com/office/powerpoint/2010/main" val="387880194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44F90E-4901-24F1-6B0E-3B753C0DFCC0}"/>
              </a:ext>
            </a:extLst>
          </p:cNvPr>
          <p:cNvSpPr>
            <a:spLocks noGrp="1"/>
          </p:cNvSpPr>
          <p:nvPr>
            <p:ph type="title"/>
          </p:nvPr>
        </p:nvSpPr>
        <p:spPr>
          <a:xfrm>
            <a:off x="418006" y="1824732"/>
            <a:ext cx="4232945" cy="1974126"/>
          </a:xfrm>
        </p:spPr>
        <p:txBody>
          <a:bodyPr>
            <a:noAutofit/>
          </a:bodyPr>
          <a:lstStyle/>
          <a:p>
            <a:r>
              <a:rPr lang="en-US" sz="4050"/>
              <a:t>Mixes of policy measures are needed to drive heat pumps but pricing is vital</a:t>
            </a:r>
            <a:endParaRPr lang="en-GB" sz="4050"/>
          </a:p>
        </p:txBody>
      </p:sp>
      <p:sp>
        <p:nvSpPr>
          <p:cNvPr id="4" name="Slide Number Placeholder 3">
            <a:extLst>
              <a:ext uri="{FF2B5EF4-FFF2-40B4-BE49-F238E27FC236}">
                <a16:creationId xmlns:a16="http://schemas.microsoft.com/office/drawing/2014/main" id="{3316917B-EAB6-5A2C-1BDF-40DC3733FF4C}"/>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75</a:t>
            </a:fld>
            <a:endParaRPr lang="en-US">
              <a:solidFill>
                <a:srgbClr val="00437D"/>
              </a:solidFill>
            </a:endParaRPr>
          </a:p>
        </p:txBody>
      </p:sp>
      <p:pic>
        <p:nvPicPr>
          <p:cNvPr id="6" name="Picture 5">
            <a:extLst>
              <a:ext uri="{FF2B5EF4-FFF2-40B4-BE49-F238E27FC236}">
                <a16:creationId xmlns:a16="http://schemas.microsoft.com/office/drawing/2014/main" id="{791CADC6-3C3C-ED5E-6554-A6C37C37F9A3}"/>
              </a:ext>
            </a:extLst>
          </p:cNvPr>
          <p:cNvPicPr>
            <a:picLocks noChangeAspect="1"/>
          </p:cNvPicPr>
          <p:nvPr/>
        </p:nvPicPr>
        <p:blipFill>
          <a:blip r:embed="rId2"/>
          <a:srcRect t="6845" b="924"/>
          <a:stretch>
            <a:fillRect/>
          </a:stretch>
        </p:blipFill>
        <p:spPr>
          <a:xfrm>
            <a:off x="4826977" y="1263455"/>
            <a:ext cx="3740081" cy="4660884"/>
          </a:xfrm>
          <a:prstGeom prst="rect">
            <a:avLst/>
          </a:prstGeom>
        </p:spPr>
      </p:pic>
      <p:sp>
        <p:nvSpPr>
          <p:cNvPr id="7" name="TextBox 6">
            <a:extLst>
              <a:ext uri="{FF2B5EF4-FFF2-40B4-BE49-F238E27FC236}">
                <a16:creationId xmlns:a16="http://schemas.microsoft.com/office/drawing/2014/main" id="{1700D535-6888-E603-27AA-677F11AA890D}"/>
              </a:ext>
            </a:extLst>
          </p:cNvPr>
          <p:cNvSpPr txBox="1"/>
          <p:nvPr/>
        </p:nvSpPr>
        <p:spPr>
          <a:xfrm>
            <a:off x="248478" y="5207468"/>
            <a:ext cx="4572000" cy="300082"/>
          </a:xfrm>
          <a:prstGeom prst="rect">
            <a:avLst/>
          </a:prstGeom>
          <a:noFill/>
        </p:spPr>
        <p:txBody>
          <a:bodyPr wrap="square">
            <a:spAutoFit/>
          </a:bodyPr>
          <a:lstStyle/>
          <a:p>
            <a:pPr defTabSz="685800"/>
            <a:r>
              <a:rPr lang="en-GB" sz="1350">
                <a:solidFill>
                  <a:srgbClr val="00437D"/>
                </a:solidFill>
                <a:latin typeface="Arial" panose="020B0604020202020204"/>
                <a:hlinkClick r:id="rId3"/>
              </a:rPr>
              <a:t>https://www.raponline.org/toolkit/heat-pump-toolkit/</a:t>
            </a:r>
            <a:r>
              <a:rPr lang="en-GB" sz="1350">
                <a:solidFill>
                  <a:srgbClr val="00437D"/>
                </a:solidFill>
                <a:latin typeface="Arial" panose="020B0604020202020204"/>
              </a:rPr>
              <a:t> </a:t>
            </a:r>
          </a:p>
        </p:txBody>
      </p:sp>
    </p:spTree>
    <p:extLst>
      <p:ext uri="{BB962C8B-B14F-4D97-AF65-F5344CB8AC3E}">
        <p14:creationId xmlns:p14="http://schemas.microsoft.com/office/powerpoint/2010/main" val="225684426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91A287-E589-E10B-D3CB-F4F80FCD646A}"/>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4708CD12-F28A-65BA-5075-B32F70488090}"/>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76</a:t>
            </a:fld>
            <a:endParaRPr lang="en-US">
              <a:solidFill>
                <a:srgbClr val="00437D"/>
              </a:solidFill>
            </a:endParaRPr>
          </a:p>
        </p:txBody>
      </p:sp>
      <p:pic>
        <p:nvPicPr>
          <p:cNvPr id="2050" name="Picture 2">
            <a:extLst>
              <a:ext uri="{FF2B5EF4-FFF2-40B4-BE49-F238E27FC236}">
                <a16:creationId xmlns:a16="http://schemas.microsoft.com/office/drawing/2014/main" id="{DBB453F1-563E-966B-A3CB-421EA3FA9E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417" y="1454864"/>
            <a:ext cx="5861175" cy="389844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2F34AE7-53D4-AF8F-FB61-1CDCEFFD4266}"/>
              </a:ext>
            </a:extLst>
          </p:cNvPr>
          <p:cNvSpPr txBox="1"/>
          <p:nvPr/>
        </p:nvSpPr>
        <p:spPr>
          <a:xfrm>
            <a:off x="6574735" y="4361389"/>
            <a:ext cx="2370483" cy="1200329"/>
          </a:xfrm>
          <a:prstGeom prst="rect">
            <a:avLst/>
          </a:prstGeom>
          <a:noFill/>
        </p:spPr>
        <p:txBody>
          <a:bodyPr wrap="square">
            <a:spAutoFit/>
          </a:bodyPr>
          <a:lstStyle/>
          <a:p>
            <a:pPr defTabSz="685800"/>
            <a:r>
              <a:rPr lang="en-GB" sz="900" dirty="0">
                <a:solidFill>
                  <a:srgbClr val="00437D"/>
                </a:solidFill>
                <a:latin typeface="Arial" panose="020B0604020202020204"/>
                <a:hlinkClick r:id="rId3"/>
              </a:rPr>
              <a:t>https://www.linkedin.com/posts/chris-galpin-4a079754_whats-the-most-important-number-in-uk-energy-share-7465786640087711744-nn0D/?utm_source=social_share_send&amp;utm_medium=member_desktop_web&amp;rcm=ACoAAAQQUlgBGv8-HE7QEiRHLd2fAhJpOep4Q4Q</a:t>
            </a:r>
            <a:r>
              <a:rPr lang="en-GB" sz="900" dirty="0">
                <a:solidFill>
                  <a:srgbClr val="00437D"/>
                </a:solidFill>
                <a:latin typeface="Arial" panose="020B0604020202020204"/>
              </a:rPr>
              <a:t> </a:t>
            </a:r>
          </a:p>
        </p:txBody>
      </p:sp>
    </p:spTree>
    <p:extLst>
      <p:ext uri="{BB962C8B-B14F-4D97-AF65-F5344CB8AC3E}">
        <p14:creationId xmlns:p14="http://schemas.microsoft.com/office/powerpoint/2010/main" val="143894273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BAB23-26A2-1EFF-A11F-29847CAC4E23}"/>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5DF53AAF-B9B0-E8C5-450E-7295A7095841}"/>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77</a:t>
            </a:fld>
            <a:endParaRPr lang="en-US">
              <a:solidFill>
                <a:srgbClr val="00437D"/>
              </a:solidFill>
            </a:endParaRPr>
          </a:p>
        </p:txBody>
      </p:sp>
      <p:pic>
        <p:nvPicPr>
          <p:cNvPr id="6" name="Picture 5">
            <a:extLst>
              <a:ext uri="{FF2B5EF4-FFF2-40B4-BE49-F238E27FC236}">
                <a16:creationId xmlns:a16="http://schemas.microsoft.com/office/drawing/2014/main" id="{47A420C4-E8FB-66DC-2388-9DAFE85811F0}"/>
              </a:ext>
            </a:extLst>
          </p:cNvPr>
          <p:cNvPicPr>
            <a:picLocks noChangeAspect="1"/>
          </p:cNvPicPr>
          <p:nvPr/>
        </p:nvPicPr>
        <p:blipFill>
          <a:blip r:embed="rId2"/>
          <a:stretch>
            <a:fillRect/>
          </a:stretch>
        </p:blipFill>
        <p:spPr>
          <a:xfrm>
            <a:off x="338262" y="1270554"/>
            <a:ext cx="3438608" cy="4196525"/>
          </a:xfrm>
          <a:prstGeom prst="rect">
            <a:avLst/>
          </a:prstGeom>
        </p:spPr>
      </p:pic>
      <p:pic>
        <p:nvPicPr>
          <p:cNvPr id="8" name="Picture 7">
            <a:extLst>
              <a:ext uri="{FF2B5EF4-FFF2-40B4-BE49-F238E27FC236}">
                <a16:creationId xmlns:a16="http://schemas.microsoft.com/office/drawing/2014/main" id="{4EC9127D-0C00-52CB-8D24-9902012428E6}"/>
              </a:ext>
            </a:extLst>
          </p:cNvPr>
          <p:cNvPicPr>
            <a:picLocks noChangeAspect="1"/>
          </p:cNvPicPr>
          <p:nvPr/>
        </p:nvPicPr>
        <p:blipFill>
          <a:blip r:embed="rId3"/>
          <a:stretch>
            <a:fillRect/>
          </a:stretch>
        </p:blipFill>
        <p:spPr>
          <a:xfrm>
            <a:off x="4680934" y="1439160"/>
            <a:ext cx="3558605" cy="3979681"/>
          </a:xfrm>
          <a:prstGeom prst="rect">
            <a:avLst/>
          </a:prstGeom>
        </p:spPr>
      </p:pic>
    </p:spTree>
    <p:extLst>
      <p:ext uri="{BB962C8B-B14F-4D97-AF65-F5344CB8AC3E}">
        <p14:creationId xmlns:p14="http://schemas.microsoft.com/office/powerpoint/2010/main" val="4786731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929D56B-2161-BBE0-CC86-BF9B8A1C67EE}"/>
              </a:ext>
            </a:extLst>
          </p:cNvPr>
          <p:cNvSpPr>
            <a:spLocks noGrp="1"/>
          </p:cNvSpPr>
          <p:nvPr>
            <p:ph type="body" sz="quarter" idx="12"/>
          </p:nvPr>
        </p:nvSpPr>
        <p:spPr>
          <a:xfrm>
            <a:off x="410417" y="2108033"/>
            <a:ext cx="8332975" cy="362568"/>
          </a:xfrm>
        </p:spPr>
        <p:txBody>
          <a:bodyPr/>
          <a:lstStyle/>
          <a:p>
            <a:endParaRPr lang="en-GB" dirty="0"/>
          </a:p>
        </p:txBody>
      </p:sp>
      <p:sp>
        <p:nvSpPr>
          <p:cNvPr id="3" name="Title 2">
            <a:extLst>
              <a:ext uri="{FF2B5EF4-FFF2-40B4-BE49-F238E27FC236}">
                <a16:creationId xmlns:a16="http://schemas.microsoft.com/office/drawing/2014/main" id="{676BC303-2129-A214-BB31-57382FAAC9E5}"/>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808A2833-85B8-C22F-33F4-641CD7703884}"/>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78</a:t>
            </a:fld>
            <a:endParaRPr lang="en-US">
              <a:solidFill>
                <a:srgbClr val="00437D"/>
              </a:solidFill>
            </a:endParaRPr>
          </a:p>
        </p:txBody>
      </p:sp>
      <p:pic>
        <p:nvPicPr>
          <p:cNvPr id="6" name="Picture 5" descr="The graph shows the levelized cost of energy for various renewable sources over time, indicating a decreasing trend in costs for technologies like solar photovoltaic and wind, while fossil fuels have a consistent low cost.&#10;&#10;AI-generated content may be incorrect.">
            <a:extLst>
              <a:ext uri="{FF2B5EF4-FFF2-40B4-BE49-F238E27FC236}">
                <a16:creationId xmlns:a16="http://schemas.microsoft.com/office/drawing/2014/main" id="{7AC6E082-23DC-7F20-FF8E-D849A5139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3466" y="1336831"/>
            <a:ext cx="5125342" cy="4436435"/>
          </a:xfrm>
          <a:prstGeom prst="rect">
            <a:avLst/>
          </a:prstGeom>
        </p:spPr>
      </p:pic>
    </p:spTree>
    <p:extLst>
      <p:ext uri="{BB962C8B-B14F-4D97-AF65-F5344CB8AC3E}">
        <p14:creationId xmlns:p14="http://schemas.microsoft.com/office/powerpoint/2010/main" val="227831218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3C0DD2-6847-C35A-99DF-B65C414EDAD7}"/>
              </a:ext>
            </a:extLst>
          </p:cNvPr>
          <p:cNvSpPr>
            <a:spLocks noGrp="1"/>
          </p:cNvSpPr>
          <p:nvPr>
            <p:ph type="body" sz="quarter" idx="12"/>
          </p:nvPr>
        </p:nvSpPr>
        <p:spPr>
          <a:xfrm>
            <a:off x="410417" y="2108033"/>
            <a:ext cx="8332975" cy="362568"/>
          </a:xfrm>
        </p:spPr>
        <p:txBody>
          <a:bodyPr/>
          <a:lstStyle/>
          <a:p>
            <a:endParaRPr lang="en-GB"/>
          </a:p>
        </p:txBody>
      </p:sp>
      <p:sp>
        <p:nvSpPr>
          <p:cNvPr id="3" name="Title 2">
            <a:extLst>
              <a:ext uri="{FF2B5EF4-FFF2-40B4-BE49-F238E27FC236}">
                <a16:creationId xmlns:a16="http://schemas.microsoft.com/office/drawing/2014/main" id="{B6ADBA89-DCDC-180E-7FDF-68C2CAB8BB0F}"/>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0E9F772C-16FB-8C6F-7F90-8C205D7C2B73}"/>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79</a:t>
            </a:fld>
            <a:endParaRPr lang="en-US">
              <a:solidFill>
                <a:srgbClr val="00437D"/>
              </a:solidFill>
            </a:endParaRPr>
          </a:p>
        </p:txBody>
      </p:sp>
      <p:pic>
        <p:nvPicPr>
          <p:cNvPr id="6" name="Picture 5" descr="The image displays a projection of the United Kingdom's energy generation mix from 2000 to 2025, showing the percentage share of various energy sources like solar, wind, hydro, bioenergy, nuclear, and fossil fuels, along with their corresponding generation in terawatt-hours (TWh) and emissions in megatons of CO2 (MtCO2).&#10;&#10;AI-generated content may be incorrect.">
            <a:extLst>
              <a:ext uri="{FF2B5EF4-FFF2-40B4-BE49-F238E27FC236}">
                <a16:creationId xmlns:a16="http://schemas.microsoft.com/office/drawing/2014/main" id="{8C7BACA2-7CB4-0729-8862-0939351A1F17}"/>
              </a:ext>
            </a:extLst>
          </p:cNvPr>
          <p:cNvPicPr>
            <a:picLocks noChangeAspect="1"/>
          </p:cNvPicPr>
          <p:nvPr/>
        </p:nvPicPr>
        <p:blipFill>
          <a:blip r:embed="rId2"/>
          <a:stretch>
            <a:fillRect/>
          </a:stretch>
        </p:blipFill>
        <p:spPr>
          <a:xfrm>
            <a:off x="224996" y="1368013"/>
            <a:ext cx="8694008" cy="4121974"/>
          </a:xfrm>
          <a:prstGeom prst="rect">
            <a:avLst/>
          </a:prstGeom>
        </p:spPr>
      </p:pic>
    </p:spTree>
    <p:extLst>
      <p:ext uri="{BB962C8B-B14F-4D97-AF65-F5344CB8AC3E}">
        <p14:creationId xmlns:p14="http://schemas.microsoft.com/office/powerpoint/2010/main" val="384041361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848BD32-9AE0-C779-73A1-DB50529A3823}"/>
              </a:ext>
            </a:extLst>
          </p:cNvPr>
          <p:cNvSpPr>
            <a:spLocks noGrp="1"/>
          </p:cNvSpPr>
          <p:nvPr>
            <p:ph type="body" sz="quarter" idx="12"/>
          </p:nvPr>
        </p:nvSpPr>
        <p:spPr>
          <a:xfrm>
            <a:off x="410417" y="2108033"/>
            <a:ext cx="8332975" cy="362568"/>
          </a:xfrm>
        </p:spPr>
        <p:txBody>
          <a:bodyPr/>
          <a:lstStyle/>
          <a:p>
            <a:endParaRPr lang="en-GB"/>
          </a:p>
        </p:txBody>
      </p:sp>
      <p:sp>
        <p:nvSpPr>
          <p:cNvPr id="3" name="Title 2">
            <a:extLst>
              <a:ext uri="{FF2B5EF4-FFF2-40B4-BE49-F238E27FC236}">
                <a16:creationId xmlns:a16="http://schemas.microsoft.com/office/drawing/2014/main" id="{0060BE48-D53D-4328-D907-12D4FC00D945}"/>
              </a:ext>
            </a:extLst>
          </p:cNvPr>
          <p:cNvSpPr>
            <a:spLocks noGrp="1"/>
          </p:cNvSpPr>
          <p:nvPr>
            <p:ph type="title"/>
          </p:nvPr>
        </p:nvSpPr>
        <p:spPr>
          <a:xfrm>
            <a:off x="90578" y="1371603"/>
            <a:ext cx="8980098" cy="994172"/>
          </a:xfrm>
        </p:spPr>
        <p:txBody>
          <a:bodyPr>
            <a:normAutofit fontScale="90000"/>
          </a:bodyPr>
          <a:lstStyle/>
          <a:p>
            <a:r>
              <a:rPr lang="en-GB" dirty="0"/>
              <a:t>Building level energy technology has seen incredible cost reductions and can offset high grid prices</a:t>
            </a:r>
          </a:p>
        </p:txBody>
      </p:sp>
      <p:sp>
        <p:nvSpPr>
          <p:cNvPr id="4" name="Slide Number Placeholder 3">
            <a:extLst>
              <a:ext uri="{FF2B5EF4-FFF2-40B4-BE49-F238E27FC236}">
                <a16:creationId xmlns:a16="http://schemas.microsoft.com/office/drawing/2014/main" id="{1D4BACE9-5CFC-900C-3D4F-CC5DB78C20F3}"/>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80</a:t>
            </a:fld>
            <a:endParaRPr lang="en-US">
              <a:solidFill>
                <a:srgbClr val="00437D"/>
              </a:solidFill>
            </a:endParaRPr>
          </a:p>
        </p:txBody>
      </p:sp>
      <p:pic>
        <p:nvPicPr>
          <p:cNvPr id="5" name="Picture 4" descr="The image illustrates a dramatic decline in solar panel costs, showcasing a nearly 100-fold decrease from $100 per watt in 1975 to $0.005 per watt in 2022, reflecting significant cost reductions in solar photovoltaic (PV) technology.&#10;&#10;AI-generated content may be incorrect.">
            <a:extLst>
              <a:ext uri="{FF2B5EF4-FFF2-40B4-BE49-F238E27FC236}">
                <a16:creationId xmlns:a16="http://schemas.microsoft.com/office/drawing/2014/main" id="{F9A3FC52-7B9D-961D-66F5-A6CCF689F721}"/>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824949" y="2249322"/>
            <a:ext cx="3218566" cy="3218566"/>
          </a:xfrm>
          <a:prstGeom prst="rect">
            <a:avLst/>
          </a:prstGeom>
          <a:ln>
            <a:solidFill>
              <a:schemeClr val="tx2"/>
            </a:solidFill>
          </a:ln>
        </p:spPr>
      </p:pic>
      <p:pic>
        <p:nvPicPr>
          <p:cNvPr id="6" name="Picture 5" descr="The image depicts a downward-sloping line graph showing the dramatic 99% price drop of lithium-ion battery cells since 1991.&#10;&#10;AI-generated content may be incorrect.">
            <a:extLst>
              <a:ext uri="{FF2B5EF4-FFF2-40B4-BE49-F238E27FC236}">
                <a16:creationId xmlns:a16="http://schemas.microsoft.com/office/drawing/2014/main" id="{C176AD1D-3C33-F45C-B820-9B5BE8C88497}"/>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4800103" y="2235540"/>
            <a:ext cx="3285647" cy="3250858"/>
          </a:xfrm>
          <a:prstGeom prst="rect">
            <a:avLst/>
          </a:prstGeom>
          <a:ln>
            <a:solidFill>
              <a:schemeClr val="tx2"/>
            </a:solidFill>
          </a:ln>
        </p:spPr>
      </p:pic>
    </p:spTree>
    <p:extLst>
      <p:ext uri="{BB962C8B-B14F-4D97-AF65-F5344CB8AC3E}">
        <p14:creationId xmlns:p14="http://schemas.microsoft.com/office/powerpoint/2010/main" val="19454171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8C14BAC-CFA4-5619-14A6-28D941D72BC0}"/>
              </a:ext>
            </a:extLst>
          </p:cNvPr>
          <p:cNvSpPr>
            <a:spLocks noGrp="1"/>
          </p:cNvSpPr>
          <p:nvPr>
            <p:ph type="body" sz="quarter" idx="12"/>
          </p:nvPr>
        </p:nvSpPr>
        <p:spPr>
          <a:xfrm>
            <a:off x="410417" y="2108033"/>
            <a:ext cx="8332975" cy="362568"/>
          </a:xfrm>
        </p:spPr>
        <p:txBody>
          <a:bodyPr/>
          <a:lstStyle/>
          <a:p>
            <a:endParaRPr lang="en-GB"/>
          </a:p>
        </p:txBody>
      </p:sp>
      <p:sp>
        <p:nvSpPr>
          <p:cNvPr id="3" name="Title 2">
            <a:extLst>
              <a:ext uri="{FF2B5EF4-FFF2-40B4-BE49-F238E27FC236}">
                <a16:creationId xmlns:a16="http://schemas.microsoft.com/office/drawing/2014/main" id="{4F070774-A78C-3552-0AB7-7A738449434A}"/>
              </a:ext>
            </a:extLst>
          </p:cNvPr>
          <p:cNvSpPr>
            <a:spLocks noGrp="1"/>
          </p:cNvSpPr>
          <p:nvPr>
            <p:ph type="title"/>
          </p:nvPr>
        </p:nvSpPr>
        <p:spPr/>
        <p:txBody>
          <a:bodyPr/>
          <a:lstStyle/>
          <a:p>
            <a:r>
              <a:rPr lang="en-GB" dirty="0"/>
              <a:t>And innovation</a:t>
            </a:r>
          </a:p>
        </p:txBody>
      </p:sp>
      <p:sp>
        <p:nvSpPr>
          <p:cNvPr id="4" name="Slide Number Placeholder 3">
            <a:extLst>
              <a:ext uri="{FF2B5EF4-FFF2-40B4-BE49-F238E27FC236}">
                <a16:creationId xmlns:a16="http://schemas.microsoft.com/office/drawing/2014/main" id="{AFB25566-BFEC-3F66-070D-680FD695992A}"/>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81</a:t>
            </a:fld>
            <a:endParaRPr lang="en-US">
              <a:solidFill>
                <a:srgbClr val="00437D"/>
              </a:solidFill>
            </a:endParaRPr>
          </a:p>
        </p:txBody>
      </p:sp>
      <p:pic>
        <p:nvPicPr>
          <p:cNvPr id="6" name="Picture 5" descr="The image displays a Samsung Quint Outdoor air conditioner with options for 12.5kW capacity, featuring a heat control display and a quote request form.&#10;&#10;AI-generated content may be incorrect.">
            <a:extLst>
              <a:ext uri="{FF2B5EF4-FFF2-40B4-BE49-F238E27FC236}">
                <a16:creationId xmlns:a16="http://schemas.microsoft.com/office/drawing/2014/main" id="{E86D2D11-F57F-5911-25DE-52AA997FBD2D}"/>
              </a:ext>
            </a:extLst>
          </p:cNvPr>
          <p:cNvPicPr>
            <a:picLocks noChangeAspect="1"/>
          </p:cNvPicPr>
          <p:nvPr/>
        </p:nvPicPr>
        <p:blipFill>
          <a:blip r:embed="rId2"/>
          <a:stretch>
            <a:fillRect/>
          </a:stretch>
        </p:blipFill>
        <p:spPr>
          <a:xfrm>
            <a:off x="232914" y="2602839"/>
            <a:ext cx="5334170" cy="2543227"/>
          </a:xfrm>
          <a:prstGeom prst="rect">
            <a:avLst/>
          </a:prstGeom>
          <a:ln>
            <a:solidFill>
              <a:schemeClr val="tx2"/>
            </a:solidFill>
          </a:ln>
        </p:spPr>
      </p:pic>
      <p:pic>
        <p:nvPicPr>
          <p:cNvPr id="8" name="Picture 7" descr="The image is a promotional flyer for Homely, highlighting the ease, simplicity, and cost-effectiveness of their smart controller heat pumps for homeowners.&#10;&#10;AI-generated content may be incorrect.">
            <a:extLst>
              <a:ext uri="{FF2B5EF4-FFF2-40B4-BE49-F238E27FC236}">
                <a16:creationId xmlns:a16="http://schemas.microsoft.com/office/drawing/2014/main" id="{F136F4D5-A632-849B-6236-E310D4EA763C}"/>
              </a:ext>
            </a:extLst>
          </p:cNvPr>
          <p:cNvPicPr>
            <a:picLocks noChangeAspect="1"/>
          </p:cNvPicPr>
          <p:nvPr/>
        </p:nvPicPr>
        <p:blipFill>
          <a:blip r:embed="rId3"/>
          <a:stretch>
            <a:fillRect/>
          </a:stretch>
        </p:blipFill>
        <p:spPr>
          <a:xfrm>
            <a:off x="5295823" y="1665291"/>
            <a:ext cx="3718829" cy="3197369"/>
          </a:xfrm>
          <a:prstGeom prst="rect">
            <a:avLst/>
          </a:prstGeom>
          <a:ln>
            <a:solidFill>
              <a:schemeClr val="tx2"/>
            </a:solidFill>
          </a:ln>
        </p:spPr>
      </p:pic>
    </p:spTree>
    <p:extLst>
      <p:ext uri="{BB962C8B-B14F-4D97-AF65-F5344CB8AC3E}">
        <p14:creationId xmlns:p14="http://schemas.microsoft.com/office/powerpoint/2010/main" val="265999870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731964F-0591-C44B-6F11-7F9B2DB14CC0}"/>
              </a:ext>
            </a:extLst>
          </p:cNvPr>
          <p:cNvSpPr>
            <a:spLocks noGrp="1"/>
          </p:cNvSpPr>
          <p:nvPr>
            <p:ph type="body" sz="quarter" idx="12"/>
          </p:nvPr>
        </p:nvSpPr>
        <p:spPr>
          <a:xfrm>
            <a:off x="410417" y="2108033"/>
            <a:ext cx="8332975" cy="362568"/>
          </a:xfrm>
        </p:spPr>
        <p:txBody>
          <a:bodyPr/>
          <a:lstStyle/>
          <a:p>
            <a:endParaRPr lang="en-GB"/>
          </a:p>
        </p:txBody>
      </p:sp>
      <p:sp>
        <p:nvSpPr>
          <p:cNvPr id="3" name="Title 2">
            <a:extLst>
              <a:ext uri="{FF2B5EF4-FFF2-40B4-BE49-F238E27FC236}">
                <a16:creationId xmlns:a16="http://schemas.microsoft.com/office/drawing/2014/main" id="{8F473F29-0210-1030-9B89-8A2539B6B41A}"/>
              </a:ext>
            </a:extLst>
          </p:cNvPr>
          <p:cNvSpPr>
            <a:spLocks noGrp="1"/>
          </p:cNvSpPr>
          <p:nvPr>
            <p:ph type="title"/>
          </p:nvPr>
        </p:nvSpPr>
        <p:spPr/>
        <p:txBody>
          <a:bodyPr/>
          <a:lstStyle/>
          <a:p>
            <a:r>
              <a:rPr lang="en-GB" dirty="0"/>
              <a:t>In warmer climes, heat pumps already make financial sense</a:t>
            </a:r>
          </a:p>
        </p:txBody>
      </p:sp>
      <p:sp>
        <p:nvSpPr>
          <p:cNvPr id="4" name="Slide Number Placeholder 3">
            <a:extLst>
              <a:ext uri="{FF2B5EF4-FFF2-40B4-BE49-F238E27FC236}">
                <a16:creationId xmlns:a16="http://schemas.microsoft.com/office/drawing/2014/main" id="{5E70D9E2-0C8F-B5C7-8A04-E0677A760BFF}"/>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82</a:t>
            </a:fld>
            <a:endParaRPr lang="en-US">
              <a:solidFill>
                <a:srgbClr val="00437D"/>
              </a:solidFill>
            </a:endParaRPr>
          </a:p>
        </p:txBody>
      </p:sp>
      <p:pic>
        <p:nvPicPr>
          <p:cNvPr id="6" name="Picture 5" descr="The image compares the total costs of ownership for different heating systems, including air-to-water heat pumps with solar thermal and PV, air-to-air heat pumps with PV, and gas boilers, showing cost savings from solar implementation.&#10;&#10;AI-generated content may be incorrect.">
            <a:extLst>
              <a:ext uri="{FF2B5EF4-FFF2-40B4-BE49-F238E27FC236}">
                <a16:creationId xmlns:a16="http://schemas.microsoft.com/office/drawing/2014/main" id="{4FC37326-F535-E5F4-48BA-768D348CB3C6}"/>
              </a:ext>
            </a:extLst>
          </p:cNvPr>
          <p:cNvPicPr>
            <a:picLocks noChangeAspect="1"/>
          </p:cNvPicPr>
          <p:nvPr/>
        </p:nvPicPr>
        <p:blipFill>
          <a:blip r:embed="rId2"/>
          <a:stretch>
            <a:fillRect/>
          </a:stretch>
        </p:blipFill>
        <p:spPr>
          <a:xfrm>
            <a:off x="299438" y="2318919"/>
            <a:ext cx="5488988" cy="3492992"/>
          </a:xfrm>
          <a:prstGeom prst="rect">
            <a:avLst/>
          </a:prstGeom>
          <a:ln>
            <a:solidFill>
              <a:schemeClr val="tx2"/>
            </a:solidFill>
          </a:ln>
        </p:spPr>
      </p:pic>
      <p:sp>
        <p:nvSpPr>
          <p:cNvPr id="8" name="TextBox 7">
            <a:extLst>
              <a:ext uri="{FF2B5EF4-FFF2-40B4-BE49-F238E27FC236}">
                <a16:creationId xmlns:a16="http://schemas.microsoft.com/office/drawing/2014/main" id="{5685F85E-AF1F-0B86-E10E-0BDDF88E93F0}"/>
              </a:ext>
            </a:extLst>
          </p:cNvPr>
          <p:cNvSpPr txBox="1"/>
          <p:nvPr/>
        </p:nvSpPr>
        <p:spPr>
          <a:xfrm>
            <a:off x="5788426" y="4007094"/>
            <a:ext cx="3120887" cy="923330"/>
          </a:xfrm>
          <a:prstGeom prst="rect">
            <a:avLst/>
          </a:prstGeom>
          <a:noFill/>
        </p:spPr>
        <p:txBody>
          <a:bodyPr wrap="square">
            <a:spAutoFit/>
          </a:bodyPr>
          <a:lstStyle/>
          <a:p>
            <a:pPr defTabSz="685800"/>
            <a:r>
              <a:rPr lang="en-GB" sz="1350">
                <a:solidFill>
                  <a:srgbClr val="00437D"/>
                </a:solidFill>
                <a:latin typeface="Arial" panose="020B0604020202020204"/>
                <a:hlinkClick r:id="rId3"/>
              </a:rPr>
              <a:t>https://www.raponline.org/wp-content/uploads/2025/05/RAP-Lowes-Gibb-Spain-heat-pump-policy-September-2024.pdf</a:t>
            </a:r>
            <a:r>
              <a:rPr lang="en-GB" sz="1350">
                <a:solidFill>
                  <a:srgbClr val="00437D"/>
                </a:solidFill>
                <a:latin typeface="Arial" panose="020B0604020202020204"/>
              </a:rPr>
              <a:t> </a:t>
            </a:r>
          </a:p>
        </p:txBody>
      </p:sp>
    </p:spTree>
    <p:extLst>
      <p:ext uri="{BB962C8B-B14F-4D97-AF65-F5344CB8AC3E}">
        <p14:creationId xmlns:p14="http://schemas.microsoft.com/office/powerpoint/2010/main" val="373106969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106E620-1016-3614-4904-F2CC5C78D6EA}"/>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83</a:t>
            </a:fld>
            <a:endParaRPr lang="en-US">
              <a:solidFill>
                <a:srgbClr val="00437D"/>
              </a:solidFill>
            </a:endParaRPr>
          </a:p>
        </p:txBody>
      </p:sp>
      <p:pic>
        <p:nvPicPr>
          <p:cNvPr id="6" name="Picture 5" descr="A typical UK semi-detached home deploys a 4kW solar system, 9kWh battery, and heat pump, achieving significant energy savings and cost reductions.&#10;&#10;AI-generated content may be incorrect.">
            <a:extLst>
              <a:ext uri="{FF2B5EF4-FFF2-40B4-BE49-F238E27FC236}">
                <a16:creationId xmlns:a16="http://schemas.microsoft.com/office/drawing/2014/main" id="{3276E79F-404D-A456-054A-E29D4B467821}"/>
              </a:ext>
            </a:extLst>
          </p:cNvPr>
          <p:cNvPicPr>
            <a:picLocks noChangeAspect="1"/>
          </p:cNvPicPr>
          <p:nvPr/>
        </p:nvPicPr>
        <p:blipFill>
          <a:blip r:embed="rId2"/>
          <a:stretch>
            <a:fillRect/>
          </a:stretch>
        </p:blipFill>
        <p:spPr>
          <a:xfrm>
            <a:off x="122696" y="1567659"/>
            <a:ext cx="4669880" cy="4292169"/>
          </a:xfrm>
          <a:prstGeom prst="rect">
            <a:avLst/>
          </a:prstGeom>
          <a:ln>
            <a:solidFill>
              <a:schemeClr val="tx2"/>
            </a:solidFill>
          </a:ln>
        </p:spPr>
      </p:pic>
      <p:sp>
        <p:nvSpPr>
          <p:cNvPr id="8" name="TextBox 7">
            <a:extLst>
              <a:ext uri="{FF2B5EF4-FFF2-40B4-BE49-F238E27FC236}">
                <a16:creationId xmlns:a16="http://schemas.microsoft.com/office/drawing/2014/main" id="{76834DEE-9703-E745-3AA9-9AFF699FA417}"/>
              </a:ext>
            </a:extLst>
          </p:cNvPr>
          <p:cNvSpPr txBox="1"/>
          <p:nvPr/>
        </p:nvSpPr>
        <p:spPr>
          <a:xfrm>
            <a:off x="6134985" y="4556687"/>
            <a:ext cx="2805262" cy="923330"/>
          </a:xfrm>
          <a:prstGeom prst="rect">
            <a:avLst/>
          </a:prstGeom>
          <a:noFill/>
        </p:spPr>
        <p:txBody>
          <a:bodyPr wrap="square">
            <a:spAutoFit/>
          </a:bodyPr>
          <a:lstStyle/>
          <a:p>
            <a:pPr defTabSz="685800"/>
            <a:r>
              <a:rPr lang="en-GB" sz="1350" dirty="0">
                <a:solidFill>
                  <a:srgbClr val="00437D"/>
                </a:solidFill>
                <a:latin typeface="Arial" panose="020B0604020202020204"/>
                <a:hlinkClick r:id="rId3"/>
              </a:rPr>
              <a:t>https://www.linkedin.com/pulse/combining-heat-pumps-smart-tariffs-solar-batteries-ben-whittle-zow7e/</a:t>
            </a:r>
            <a:r>
              <a:rPr lang="en-GB" sz="1350" dirty="0">
                <a:solidFill>
                  <a:srgbClr val="00437D"/>
                </a:solidFill>
                <a:latin typeface="Arial" panose="020B0604020202020204"/>
              </a:rPr>
              <a:t> (January 2024)</a:t>
            </a:r>
          </a:p>
        </p:txBody>
      </p:sp>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21F12B3F-0D28-EA6D-0047-2AE00E37BB19}"/>
                  </a:ext>
                </a:extLst>
              </p14:cNvPr>
              <p14:cNvContentPartPr/>
              <p14:nvPr/>
            </p14:nvContentPartPr>
            <p14:xfrm>
              <a:off x="2656043" y="1537037"/>
              <a:ext cx="796230" cy="245160"/>
            </p14:xfrm>
          </p:contentPart>
        </mc:Choice>
        <mc:Fallback xmlns="">
          <p:pic>
            <p:nvPicPr>
              <p:cNvPr id="9" name="Ink 8">
                <a:extLst>
                  <a:ext uri="{FF2B5EF4-FFF2-40B4-BE49-F238E27FC236}">
                    <a16:creationId xmlns:a16="http://schemas.microsoft.com/office/drawing/2014/main" id="{21F12B3F-0D28-EA6D-0047-2AE00E37BB19}"/>
                  </a:ext>
                </a:extLst>
              </p:cNvPr>
              <p:cNvPicPr/>
              <p:nvPr/>
            </p:nvPicPr>
            <p:blipFill>
              <a:blip r:embed="rId5"/>
              <a:stretch>
                <a:fillRect/>
              </a:stretch>
            </p:blipFill>
            <p:spPr>
              <a:xfrm>
                <a:off x="2602049" y="1429037"/>
                <a:ext cx="903858" cy="460800"/>
              </a:xfrm>
              <a:prstGeom prst="rect">
                <a:avLst/>
              </a:prstGeom>
            </p:spPr>
          </p:pic>
        </mc:Fallback>
      </mc:AlternateContent>
      <p:sp>
        <p:nvSpPr>
          <p:cNvPr id="2" name="Title 2">
            <a:extLst>
              <a:ext uri="{FF2B5EF4-FFF2-40B4-BE49-F238E27FC236}">
                <a16:creationId xmlns:a16="http://schemas.microsoft.com/office/drawing/2014/main" id="{B277C278-82C0-5386-2656-1D9B36B9340C}"/>
              </a:ext>
            </a:extLst>
          </p:cNvPr>
          <p:cNvSpPr>
            <a:spLocks noGrp="1"/>
          </p:cNvSpPr>
          <p:nvPr>
            <p:ph type="title"/>
          </p:nvPr>
        </p:nvSpPr>
        <p:spPr>
          <a:xfrm>
            <a:off x="5111151" y="1371603"/>
            <a:ext cx="3615049" cy="994172"/>
          </a:xfrm>
        </p:spPr>
        <p:txBody>
          <a:bodyPr>
            <a:normAutofit fontScale="90000"/>
          </a:bodyPr>
          <a:lstStyle/>
          <a:p>
            <a:r>
              <a:rPr lang="en-GB" dirty="0"/>
              <a:t>In the UK, packages of technologies, namely heat pumps, solar and batteries, can bring major bill reductions</a:t>
            </a:r>
          </a:p>
        </p:txBody>
      </p:sp>
    </p:spTree>
    <p:extLst>
      <p:ext uri="{BB962C8B-B14F-4D97-AF65-F5344CB8AC3E}">
        <p14:creationId xmlns:p14="http://schemas.microsoft.com/office/powerpoint/2010/main" val="34205282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7F0085A-10D5-B27E-B889-14613A1CA212}"/>
              </a:ext>
            </a:extLst>
          </p:cNvPr>
          <p:cNvSpPr>
            <a:spLocks noGrp="1"/>
          </p:cNvSpPr>
          <p:nvPr>
            <p:ph type="body" sz="quarter" idx="12"/>
          </p:nvPr>
        </p:nvSpPr>
        <p:spPr>
          <a:xfrm>
            <a:off x="410417" y="2438275"/>
            <a:ext cx="8332975" cy="2039951"/>
          </a:xfrm>
        </p:spPr>
        <p:txBody>
          <a:bodyPr/>
          <a:lstStyle/>
          <a:p>
            <a:r>
              <a:rPr lang="en-GB"/>
              <a:t>Solar PV can be used for hot water production (stored in tank) and heating in shoulder seasons.</a:t>
            </a:r>
          </a:p>
          <a:p>
            <a:r>
              <a:rPr lang="en-GB"/>
              <a:t>Smart tariffs (requiring smart meter and appropriate market) can reduce running costs.</a:t>
            </a:r>
          </a:p>
          <a:p>
            <a:r>
              <a:rPr lang="en-GB"/>
              <a:t>Batteries can store excess solar, store cheap grid power and be used for arbitrage.</a:t>
            </a:r>
          </a:p>
        </p:txBody>
      </p:sp>
      <p:sp>
        <p:nvSpPr>
          <p:cNvPr id="3" name="Title 2">
            <a:extLst>
              <a:ext uri="{FF2B5EF4-FFF2-40B4-BE49-F238E27FC236}">
                <a16:creationId xmlns:a16="http://schemas.microsoft.com/office/drawing/2014/main" id="{88240772-7658-14AD-EBC0-7465C21CC883}"/>
              </a:ext>
            </a:extLst>
          </p:cNvPr>
          <p:cNvSpPr>
            <a:spLocks noGrp="1"/>
          </p:cNvSpPr>
          <p:nvPr>
            <p:ph type="title"/>
          </p:nvPr>
        </p:nvSpPr>
        <p:spPr/>
        <p:txBody>
          <a:bodyPr/>
          <a:lstStyle/>
          <a:p>
            <a:r>
              <a:rPr lang="en-GB"/>
              <a:t>Technology combinations can reduce running costs significantly	</a:t>
            </a:r>
          </a:p>
        </p:txBody>
      </p:sp>
      <p:sp>
        <p:nvSpPr>
          <p:cNvPr id="4" name="Slide Number Placeholder 3">
            <a:extLst>
              <a:ext uri="{FF2B5EF4-FFF2-40B4-BE49-F238E27FC236}">
                <a16:creationId xmlns:a16="http://schemas.microsoft.com/office/drawing/2014/main" id="{7C4E3241-5CE5-10F9-9E58-0239AFEF0559}"/>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84</a:t>
            </a:fld>
            <a:endParaRPr lang="en-US">
              <a:solidFill>
                <a:srgbClr val="00437D"/>
              </a:solidFill>
            </a:endParaRPr>
          </a:p>
        </p:txBody>
      </p:sp>
    </p:spTree>
    <p:extLst>
      <p:ext uri="{BB962C8B-B14F-4D97-AF65-F5344CB8AC3E}">
        <p14:creationId xmlns:p14="http://schemas.microsoft.com/office/powerpoint/2010/main" val="372437247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F3472A6-E2BA-E1D5-A792-BC713B492E2A}"/>
              </a:ext>
            </a:extLst>
          </p:cNvPr>
          <p:cNvSpPr>
            <a:spLocks noGrp="1"/>
          </p:cNvSpPr>
          <p:nvPr>
            <p:ph type="body" sz="quarter" idx="12"/>
          </p:nvPr>
        </p:nvSpPr>
        <p:spPr>
          <a:xfrm>
            <a:off x="410417" y="2438275"/>
            <a:ext cx="8332975" cy="1812196"/>
          </a:xfrm>
        </p:spPr>
        <p:txBody>
          <a:bodyPr/>
          <a:lstStyle/>
          <a:p>
            <a:r>
              <a:rPr lang="en-GB" dirty="0"/>
              <a:t>Flats;</a:t>
            </a:r>
          </a:p>
          <a:p>
            <a:r>
              <a:rPr lang="en-GB" dirty="0"/>
              <a:t>Capital costs;</a:t>
            </a:r>
          </a:p>
          <a:p>
            <a:r>
              <a:rPr lang="en-GB" dirty="0"/>
              <a:t>Renters;</a:t>
            </a:r>
          </a:p>
          <a:p>
            <a:r>
              <a:rPr lang="en-GB" dirty="0"/>
              <a:t>Perhaps district heating schemes/heat networks can help for social housing – not clear of SW potential.</a:t>
            </a:r>
          </a:p>
        </p:txBody>
      </p:sp>
      <p:sp>
        <p:nvSpPr>
          <p:cNvPr id="3" name="Title 2">
            <a:extLst>
              <a:ext uri="{FF2B5EF4-FFF2-40B4-BE49-F238E27FC236}">
                <a16:creationId xmlns:a16="http://schemas.microsoft.com/office/drawing/2014/main" id="{C53B4802-F4DE-69EB-92BC-6E09DBF3FA13}"/>
              </a:ext>
            </a:extLst>
          </p:cNvPr>
          <p:cNvSpPr>
            <a:spLocks noGrp="1"/>
          </p:cNvSpPr>
          <p:nvPr>
            <p:ph type="title"/>
          </p:nvPr>
        </p:nvSpPr>
        <p:spPr/>
        <p:txBody>
          <a:bodyPr/>
          <a:lstStyle/>
          <a:p>
            <a:r>
              <a:rPr lang="en-GB" dirty="0"/>
              <a:t>Access to solar PV, batteries and heat pumps is not always easy</a:t>
            </a:r>
          </a:p>
        </p:txBody>
      </p:sp>
      <p:sp>
        <p:nvSpPr>
          <p:cNvPr id="4" name="Slide Number Placeholder 3">
            <a:extLst>
              <a:ext uri="{FF2B5EF4-FFF2-40B4-BE49-F238E27FC236}">
                <a16:creationId xmlns:a16="http://schemas.microsoft.com/office/drawing/2014/main" id="{8ADF2754-6C7A-482F-43E8-4CFF6C8FCFB2}"/>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85</a:t>
            </a:fld>
            <a:endParaRPr lang="en-US">
              <a:solidFill>
                <a:srgbClr val="00437D"/>
              </a:solidFill>
            </a:endParaRPr>
          </a:p>
        </p:txBody>
      </p:sp>
    </p:spTree>
    <p:extLst>
      <p:ext uri="{BB962C8B-B14F-4D97-AF65-F5344CB8AC3E}">
        <p14:creationId xmlns:p14="http://schemas.microsoft.com/office/powerpoint/2010/main" val="289990486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5274177-56F4-E295-085B-EDED3E9A782F}"/>
              </a:ext>
            </a:extLst>
          </p:cNvPr>
          <p:cNvSpPr>
            <a:spLocks noGrp="1"/>
          </p:cNvSpPr>
          <p:nvPr>
            <p:ph type="body" sz="quarter" idx="12"/>
          </p:nvPr>
        </p:nvSpPr>
        <p:spPr>
          <a:xfrm>
            <a:off x="393225" y="1998014"/>
            <a:ext cx="8332975" cy="3488384"/>
          </a:xfrm>
        </p:spPr>
        <p:txBody>
          <a:bodyPr/>
          <a:lstStyle/>
          <a:p>
            <a:r>
              <a:rPr lang="en-GB" dirty="0"/>
              <a:t>Fossil fuel heating prices remain higher than they have ever been.</a:t>
            </a:r>
          </a:p>
          <a:p>
            <a:r>
              <a:rPr lang="en-GB" dirty="0"/>
              <a:t>The alternatives are getting cheaper and cheaper and packages can be constructed that slash bills.</a:t>
            </a:r>
          </a:p>
          <a:p>
            <a:pPr lvl="1"/>
            <a:r>
              <a:rPr lang="en-GB" dirty="0"/>
              <a:t>Technology combinations can give excellent running costs.</a:t>
            </a:r>
          </a:p>
          <a:p>
            <a:pPr lvl="1"/>
            <a:r>
              <a:rPr lang="en-GB" dirty="0"/>
              <a:t>Governments should provide access to capital for homeowners and housing providers, though not necessarily subsidy.</a:t>
            </a:r>
          </a:p>
          <a:p>
            <a:r>
              <a:rPr lang="en-GB" dirty="0"/>
              <a:t>Low power prices are still needed for reasons of access and equity.</a:t>
            </a:r>
          </a:p>
          <a:p>
            <a:r>
              <a:rPr lang="en-GB" dirty="0"/>
              <a:t>Significant capital investment is needed in domestic energy generation and storage – as yet unclear how the capital requirement will be met.</a:t>
            </a:r>
          </a:p>
          <a:p>
            <a:r>
              <a:rPr lang="en-GB" dirty="0"/>
              <a:t>The transition is inevitable, but the speed of it is hard to predict.</a:t>
            </a:r>
          </a:p>
        </p:txBody>
      </p:sp>
      <p:sp>
        <p:nvSpPr>
          <p:cNvPr id="3" name="Title 2">
            <a:extLst>
              <a:ext uri="{FF2B5EF4-FFF2-40B4-BE49-F238E27FC236}">
                <a16:creationId xmlns:a16="http://schemas.microsoft.com/office/drawing/2014/main" id="{7638C4F7-7414-7ACF-0DAA-28254069619E}"/>
              </a:ext>
            </a:extLst>
          </p:cNvPr>
          <p:cNvSpPr>
            <a:spLocks noGrp="1"/>
          </p:cNvSpPr>
          <p:nvPr>
            <p:ph type="title"/>
          </p:nvPr>
        </p:nvSpPr>
        <p:spPr/>
        <p:txBody>
          <a:bodyPr/>
          <a:lstStyle/>
          <a:p>
            <a:r>
              <a:rPr lang="en-GB" dirty="0"/>
              <a:t>Conclusions 	</a:t>
            </a:r>
          </a:p>
        </p:txBody>
      </p:sp>
      <p:sp>
        <p:nvSpPr>
          <p:cNvPr id="4" name="Slide Number Placeholder 3">
            <a:extLst>
              <a:ext uri="{FF2B5EF4-FFF2-40B4-BE49-F238E27FC236}">
                <a16:creationId xmlns:a16="http://schemas.microsoft.com/office/drawing/2014/main" id="{B4153E3F-E276-43B7-F3A2-19D9F47E1ED3}"/>
              </a:ext>
            </a:extLst>
          </p:cNvPr>
          <p:cNvSpPr>
            <a:spLocks noGrp="1"/>
          </p:cNvSpPr>
          <p:nvPr>
            <p:ph type="sldNum" sz="quarter" idx="13"/>
          </p:nvPr>
        </p:nvSpPr>
        <p:spPr/>
        <p:txBody>
          <a:bodyPr/>
          <a:lstStyle/>
          <a:p>
            <a:pPr defTabSz="685800"/>
            <a:fld id="{334C938C-6556-4F1B-B842-1F8A1118CFA1}" type="slidenum">
              <a:rPr lang="en-US">
                <a:solidFill>
                  <a:srgbClr val="00437D"/>
                </a:solidFill>
              </a:rPr>
              <a:pPr defTabSz="685800"/>
              <a:t>86</a:t>
            </a:fld>
            <a:endParaRPr lang="en-US">
              <a:solidFill>
                <a:srgbClr val="00437D"/>
              </a:solidFill>
            </a:endParaRPr>
          </a:p>
        </p:txBody>
      </p:sp>
    </p:spTree>
    <p:extLst>
      <p:ext uri="{BB962C8B-B14F-4D97-AF65-F5344CB8AC3E}">
        <p14:creationId xmlns:p14="http://schemas.microsoft.com/office/powerpoint/2010/main" val="217355832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738A6686-DBF8-8D49-D2CA-A6AC3C976AB1}"/>
              </a:ext>
            </a:extLst>
          </p:cNvPr>
          <p:cNvSpPr>
            <a:spLocks noGrp="1"/>
          </p:cNvSpPr>
          <p:nvPr>
            <p:ph type="body" sz="quarter" idx="13"/>
          </p:nvPr>
        </p:nvSpPr>
        <p:spPr/>
        <p:txBody>
          <a:bodyPr/>
          <a:lstStyle/>
          <a:p>
            <a:endParaRPr lang="en-US"/>
          </a:p>
        </p:txBody>
      </p:sp>
      <p:sp>
        <p:nvSpPr>
          <p:cNvPr id="11" name="Text Placeholder 10">
            <a:extLst>
              <a:ext uri="{FF2B5EF4-FFF2-40B4-BE49-F238E27FC236}">
                <a16:creationId xmlns:a16="http://schemas.microsoft.com/office/drawing/2014/main" id="{1B07A2E1-9E23-3BA4-F92C-169128663FC3}"/>
              </a:ext>
            </a:extLst>
          </p:cNvPr>
          <p:cNvSpPr>
            <a:spLocks noGrp="1"/>
          </p:cNvSpPr>
          <p:nvPr>
            <p:ph type="body" sz="quarter" idx="17"/>
          </p:nvPr>
        </p:nvSpPr>
        <p:spPr/>
        <p:txBody>
          <a:bodyPr/>
          <a:lstStyle/>
          <a:p>
            <a:endParaRPr lang="en-US"/>
          </a:p>
        </p:txBody>
      </p:sp>
      <p:sp>
        <p:nvSpPr>
          <p:cNvPr id="12" name="Text Placeholder 11">
            <a:extLst>
              <a:ext uri="{FF2B5EF4-FFF2-40B4-BE49-F238E27FC236}">
                <a16:creationId xmlns:a16="http://schemas.microsoft.com/office/drawing/2014/main" id="{49D35E0B-A038-073F-2AC2-3BAAAF0B915B}"/>
              </a:ext>
            </a:extLst>
          </p:cNvPr>
          <p:cNvSpPr>
            <a:spLocks noGrp="1"/>
          </p:cNvSpPr>
          <p:nvPr>
            <p:ph type="body" sz="quarter" idx="19"/>
          </p:nvPr>
        </p:nvSpPr>
        <p:spPr/>
        <p:txBody>
          <a:bodyPr/>
          <a:lstStyle/>
          <a:p>
            <a:endParaRPr lang="en-US"/>
          </a:p>
        </p:txBody>
      </p:sp>
      <p:sp>
        <p:nvSpPr>
          <p:cNvPr id="13" name="Text Placeholder 12">
            <a:extLst>
              <a:ext uri="{FF2B5EF4-FFF2-40B4-BE49-F238E27FC236}">
                <a16:creationId xmlns:a16="http://schemas.microsoft.com/office/drawing/2014/main" id="{3CCA30EB-C27D-8DEB-4276-ED1A59819D4A}"/>
              </a:ext>
            </a:extLst>
          </p:cNvPr>
          <p:cNvSpPr>
            <a:spLocks noGrp="1"/>
          </p:cNvSpPr>
          <p:nvPr>
            <p:ph type="body" sz="quarter" idx="20"/>
          </p:nvPr>
        </p:nvSpPr>
        <p:spPr/>
        <p:txBody>
          <a:bodyPr/>
          <a:lstStyle/>
          <a:p>
            <a:endParaRPr lang="en-US"/>
          </a:p>
        </p:txBody>
      </p:sp>
      <p:sp>
        <p:nvSpPr>
          <p:cNvPr id="14" name="Text Placeholder 13">
            <a:extLst>
              <a:ext uri="{FF2B5EF4-FFF2-40B4-BE49-F238E27FC236}">
                <a16:creationId xmlns:a16="http://schemas.microsoft.com/office/drawing/2014/main" id="{4E9755DF-7D5A-E508-DB70-F7DFCED0F4FF}"/>
              </a:ext>
            </a:extLst>
          </p:cNvPr>
          <p:cNvSpPr>
            <a:spLocks noGrp="1"/>
          </p:cNvSpPr>
          <p:nvPr>
            <p:ph type="body" sz="quarter" idx="22"/>
          </p:nvPr>
        </p:nvSpPr>
        <p:spPr/>
        <p:txBody>
          <a:bodyPr/>
          <a:lstStyle/>
          <a:p>
            <a:endParaRPr lang="en-US"/>
          </a:p>
        </p:txBody>
      </p:sp>
      <p:sp>
        <p:nvSpPr>
          <p:cNvPr id="15" name="Text Placeholder 14">
            <a:extLst>
              <a:ext uri="{FF2B5EF4-FFF2-40B4-BE49-F238E27FC236}">
                <a16:creationId xmlns:a16="http://schemas.microsoft.com/office/drawing/2014/main" id="{A73808AA-3287-D582-D748-E9E0018370D0}"/>
              </a:ext>
            </a:extLst>
          </p:cNvPr>
          <p:cNvSpPr>
            <a:spLocks noGrp="1"/>
          </p:cNvSpPr>
          <p:nvPr>
            <p:ph type="body" sz="quarter" idx="23"/>
          </p:nvPr>
        </p:nvSpPr>
        <p:spPr/>
        <p:txBody>
          <a:bodyPr/>
          <a:lstStyle/>
          <a:p>
            <a:endParaRPr lang="en-US"/>
          </a:p>
        </p:txBody>
      </p:sp>
      <p:sp>
        <p:nvSpPr>
          <p:cNvPr id="2" name="Slide Number Placeholder 1">
            <a:extLst>
              <a:ext uri="{FF2B5EF4-FFF2-40B4-BE49-F238E27FC236}">
                <a16:creationId xmlns:a16="http://schemas.microsoft.com/office/drawing/2014/main" id="{2ADA7FD6-456F-72E5-94C4-D16D34EBB0D7}"/>
              </a:ext>
            </a:extLst>
          </p:cNvPr>
          <p:cNvSpPr>
            <a:spLocks noGrp="1"/>
          </p:cNvSpPr>
          <p:nvPr>
            <p:ph type="sldNum" sz="quarter" idx="24"/>
          </p:nvPr>
        </p:nvSpPr>
        <p:spPr>
          <a:xfrm>
            <a:off x="8447513" y="5684262"/>
            <a:ext cx="361518" cy="173124"/>
          </a:xfrm>
        </p:spPr>
        <p:txBody>
          <a:bodyPr/>
          <a:lstStyle/>
          <a:p>
            <a:pPr defTabSz="685800"/>
            <a:fld id="{796CB93B-C569-4802-AF22-9A2B7C1E12CA}" type="slidenum">
              <a:rPr lang="en-US"/>
              <a:pPr defTabSz="685800"/>
              <a:t>87</a:t>
            </a:fld>
            <a:endParaRPr lang="en-US"/>
          </a:p>
        </p:txBody>
      </p:sp>
      <p:sp>
        <p:nvSpPr>
          <p:cNvPr id="16" name="Text Placeholder 15">
            <a:extLst>
              <a:ext uri="{FF2B5EF4-FFF2-40B4-BE49-F238E27FC236}">
                <a16:creationId xmlns:a16="http://schemas.microsoft.com/office/drawing/2014/main" id="{49A97434-80C2-7D55-6D94-8AAA1AFAADFB}"/>
              </a:ext>
            </a:extLst>
          </p:cNvPr>
          <p:cNvSpPr>
            <a:spLocks noGrp="1"/>
          </p:cNvSpPr>
          <p:nvPr>
            <p:ph type="body" sz="quarter" idx="25"/>
          </p:nvPr>
        </p:nvSpPr>
        <p:spPr/>
        <p:txBody>
          <a:bodyPr/>
          <a:lstStyle/>
          <a:p>
            <a:endParaRPr lang="en-US"/>
          </a:p>
        </p:txBody>
      </p:sp>
      <p:sp>
        <p:nvSpPr>
          <p:cNvPr id="17" name="Text Placeholder 16">
            <a:extLst>
              <a:ext uri="{FF2B5EF4-FFF2-40B4-BE49-F238E27FC236}">
                <a16:creationId xmlns:a16="http://schemas.microsoft.com/office/drawing/2014/main" id="{D3BF8FF0-A522-E13E-71F5-3FADA0B7DF5B}"/>
              </a:ext>
            </a:extLst>
          </p:cNvPr>
          <p:cNvSpPr>
            <a:spLocks noGrp="1"/>
          </p:cNvSpPr>
          <p:nvPr>
            <p:ph type="body" sz="quarter" idx="26"/>
          </p:nvPr>
        </p:nvSpPr>
        <p:spPr/>
        <p:txBody>
          <a:bodyPr/>
          <a:lstStyle/>
          <a:p>
            <a:endParaRPr lang="en-US"/>
          </a:p>
        </p:txBody>
      </p:sp>
    </p:spTree>
    <p:extLst>
      <p:ext uri="{BB962C8B-B14F-4D97-AF65-F5344CB8AC3E}">
        <p14:creationId xmlns:p14="http://schemas.microsoft.com/office/powerpoint/2010/main" val="308011652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3" name="Text 0"/>
          <p:cNvSpPr/>
          <p:nvPr/>
        </p:nvSpPr>
        <p:spPr>
          <a:xfrm>
            <a:off x="534924" y="1371600"/>
            <a:ext cx="6172200" cy="342900"/>
          </a:xfrm>
          <a:prstGeom prst="rect">
            <a:avLst/>
          </a:prstGeom>
          <a:noFill/>
          <a:ln/>
        </p:spPr>
        <p:txBody>
          <a:bodyPr wrap="square" lIns="0" tIns="0" rIns="0" bIns="0" rtlCol="0" anchor="ctr"/>
          <a:lstStyle/>
          <a:p>
            <a:r>
              <a:rPr lang="en-US" sz="1050" b="1" kern="0" spc="225" dirty="0">
                <a:solidFill>
                  <a:srgbClr val="E6007E"/>
                </a:solidFill>
                <a:latin typeface="Calibri" pitchFamily="34" charset="0"/>
                <a:ea typeface="Calibri" pitchFamily="34" charset="-122"/>
                <a:cs typeface="Calibri" pitchFamily="34" charset="-120"/>
              </a:rPr>
              <a:t>NEXT SESSION</a:t>
            </a:r>
            <a:endParaRPr lang="en-US" sz="1050" dirty="0"/>
          </a:p>
        </p:txBody>
      </p:sp>
      <p:sp>
        <p:nvSpPr>
          <p:cNvPr id="4" name="Text 1"/>
          <p:cNvSpPr/>
          <p:nvPr/>
        </p:nvSpPr>
        <p:spPr>
          <a:xfrm>
            <a:off x="534924" y="1714500"/>
            <a:ext cx="6172200" cy="377190"/>
          </a:xfrm>
          <a:prstGeom prst="rect">
            <a:avLst/>
          </a:prstGeom>
          <a:noFill/>
          <a:ln/>
        </p:spPr>
        <p:txBody>
          <a:bodyPr wrap="square" lIns="0" tIns="0" rIns="0" bIns="0" rtlCol="0" anchor="ctr"/>
          <a:lstStyle/>
          <a:p>
            <a:r>
              <a:rPr lang="en-US" sz="1500" b="1" dirty="0">
                <a:solidFill>
                  <a:srgbClr val="3E8B2E"/>
                </a:solidFill>
                <a:latin typeface="Calibri" pitchFamily="34" charset="0"/>
                <a:ea typeface="Calibri" pitchFamily="34" charset="-122"/>
                <a:cs typeface="Calibri" pitchFamily="34" charset="-120"/>
              </a:rPr>
              <a:t>13.55 – 14.40</a:t>
            </a:r>
            <a:endParaRPr lang="en-US" sz="1500" dirty="0"/>
          </a:p>
        </p:txBody>
      </p:sp>
      <p:sp>
        <p:nvSpPr>
          <p:cNvPr id="5" name="Text 2"/>
          <p:cNvSpPr/>
          <p:nvPr/>
        </p:nvSpPr>
        <p:spPr>
          <a:xfrm>
            <a:off x="534925" y="2091690"/>
            <a:ext cx="8073923" cy="1508760"/>
          </a:xfrm>
          <a:prstGeom prst="rect">
            <a:avLst/>
          </a:prstGeom>
          <a:noFill/>
          <a:ln/>
        </p:spPr>
        <p:txBody>
          <a:bodyPr wrap="square" lIns="0" tIns="0" rIns="0" bIns="0" rtlCol="0" anchor="t"/>
          <a:lstStyle/>
          <a:p>
            <a:r>
              <a:rPr lang="en-US" sz="3000" b="1" dirty="0">
                <a:solidFill>
                  <a:srgbClr val="2E4076"/>
                </a:solidFill>
                <a:latin typeface="Calibri" pitchFamily="34" charset="0"/>
                <a:ea typeface="Calibri" pitchFamily="34" charset="-122"/>
                <a:cs typeface="Calibri" pitchFamily="34" charset="-120"/>
              </a:rPr>
              <a:t>Energy Regulation for the Housing Sector – have you registered yet?</a:t>
            </a:r>
            <a:endParaRPr lang="en-US" sz="3000" dirty="0"/>
          </a:p>
        </p:txBody>
      </p:sp>
      <p:sp>
        <p:nvSpPr>
          <p:cNvPr id="6" name="Text 3"/>
          <p:cNvSpPr/>
          <p:nvPr/>
        </p:nvSpPr>
        <p:spPr>
          <a:xfrm>
            <a:off x="534925" y="3909060"/>
            <a:ext cx="8073923" cy="2400300"/>
          </a:xfrm>
          <a:prstGeom prst="rect">
            <a:avLst/>
          </a:prstGeom>
          <a:noFill/>
          <a:ln/>
        </p:spPr>
        <p:txBody>
          <a:bodyPr wrap="square" lIns="0" tIns="0" rIns="0" bIns="0" rtlCol="0" anchor="t"/>
          <a:lstStyle/>
          <a:p>
            <a:pPr>
              <a:lnSpc>
                <a:spcPct val="105000"/>
              </a:lnSpc>
              <a:spcAft>
                <a:spcPts val="750"/>
              </a:spcAft>
            </a:pPr>
            <a:r>
              <a:rPr lang="en-US" sz="1350" i="1" dirty="0">
                <a:solidFill>
                  <a:srgbClr val="2A2A2A"/>
                </a:solidFill>
              </a:rPr>
              <a:t>Presented by</a:t>
            </a:r>
            <a:endParaRPr lang="en-US" sz="1350" dirty="0"/>
          </a:p>
          <a:p>
            <a:pPr>
              <a:lnSpc>
                <a:spcPct val="105000"/>
              </a:lnSpc>
            </a:pPr>
            <a:r>
              <a:rPr lang="en-US" sz="1650" b="1" dirty="0">
                <a:solidFill>
                  <a:srgbClr val="B00063"/>
                </a:solidFill>
              </a:rPr>
              <a:t>Harry Selley</a:t>
            </a:r>
            <a:endParaRPr lang="en-US" sz="1350" dirty="0"/>
          </a:p>
          <a:p>
            <a:pPr>
              <a:lnSpc>
                <a:spcPct val="105000"/>
              </a:lnSpc>
              <a:spcBef>
                <a:spcPts val="75"/>
              </a:spcBef>
            </a:pPr>
            <a:r>
              <a:rPr lang="en-US" sz="1125" dirty="0">
                <a:solidFill>
                  <a:srgbClr val="2E4076"/>
                </a:solidFill>
              </a:rPr>
              <a:t>Heat Network Consultant, Chirpy Heat</a:t>
            </a:r>
            <a:endParaRPr lang="en-US" sz="1350"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7E923-1BD5-ED5A-CF80-53CD2B7556E9}"/>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81B2579C-877E-902E-A6D9-628BD99056CF}"/>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2ECDE906-1E7C-24EB-9718-1E1711227C0D}"/>
              </a:ext>
            </a:extLst>
          </p:cNvPr>
          <p:cNvSpPr>
            <a:spLocks noGrp="1"/>
          </p:cNvSpPr>
          <p:nvPr>
            <p:ph type="ftr" sz="quarter" idx="11"/>
          </p:nvPr>
        </p:nvSpPr>
        <p:spPr>
          <a:xfrm>
            <a:off x="5752272" y="976721"/>
            <a:ext cx="3086100" cy="171450"/>
          </a:xfrm>
        </p:spPr>
        <p:txBody>
          <a:bodyPr/>
          <a:lstStyle/>
          <a:p>
            <a:pPr defTabSz="685783"/>
            <a:r>
              <a:rPr lang="en-US" sz="600">
                <a:solidFill>
                  <a:prstClr val="white"/>
                </a:solidFill>
                <a:latin typeface="Nunito Sans"/>
              </a:rPr>
              <a:t>Navigating Ofgem Registration and the Journey to Heat Network Compliance</a:t>
            </a:r>
            <a:r>
              <a:rPr lang="en-GB" sz="600">
                <a:solidFill>
                  <a:prstClr val="white"/>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3709DFC5-E5AB-DCF7-8FA5-4659EA912BD7}"/>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89</a:t>
            </a:fld>
            <a:endParaRPr lang="en-GB">
              <a:solidFill>
                <a:srgbClr val="000F47"/>
              </a:solidFill>
              <a:latin typeface="Nunito Sans"/>
            </a:endParaRPr>
          </a:p>
        </p:txBody>
      </p:sp>
      <p:sp>
        <p:nvSpPr>
          <p:cNvPr id="12" name="Title 1">
            <a:extLst>
              <a:ext uri="{FF2B5EF4-FFF2-40B4-BE49-F238E27FC236}">
                <a16:creationId xmlns:a16="http://schemas.microsoft.com/office/drawing/2014/main" id="{415D9CE6-AB25-7D23-4DDE-CD6D87119E3F}"/>
              </a:ext>
            </a:extLst>
          </p:cNvPr>
          <p:cNvSpPr txBox="1">
            <a:spLocks/>
          </p:cNvSpPr>
          <p:nvPr/>
        </p:nvSpPr>
        <p:spPr>
          <a:xfrm>
            <a:off x="714955" y="2739118"/>
            <a:ext cx="7672487" cy="1201304"/>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US" sz="3000" b="1">
                <a:solidFill>
                  <a:srgbClr val="000F47"/>
                </a:solidFill>
                <a:latin typeface="Nunito Sans ExtraBold"/>
                <a:ea typeface="+mj-lt"/>
                <a:cs typeface="+mj-lt"/>
              </a:rPr>
              <a:t>Housing providers are now regulated energy companies –</a:t>
            </a:r>
            <a:br>
              <a:rPr lang="en-US" sz="3000" b="1">
                <a:solidFill>
                  <a:prstClr val="black"/>
                </a:solidFill>
                <a:latin typeface="Nunito Sans ExtraBold"/>
                <a:ea typeface="+mj-lt"/>
                <a:cs typeface="+mj-lt"/>
              </a:rPr>
            </a:br>
            <a:r>
              <a:rPr lang="en-US" sz="3000" b="1">
                <a:solidFill>
                  <a:srgbClr val="4EC1C7"/>
                </a:solidFill>
                <a:latin typeface="Nunito Sans ExtraBold"/>
                <a:ea typeface="+mj-lt"/>
                <a:cs typeface="+mj-lt"/>
              </a:rPr>
              <a:t>is your </a:t>
            </a:r>
            <a:r>
              <a:rPr lang="en-US" sz="3000" b="1" err="1">
                <a:solidFill>
                  <a:srgbClr val="4EC1C7"/>
                </a:solidFill>
                <a:latin typeface="Nunito Sans ExtraBold"/>
                <a:ea typeface="+mj-lt"/>
                <a:cs typeface="+mj-lt"/>
              </a:rPr>
              <a:t>organisation</a:t>
            </a:r>
            <a:r>
              <a:rPr lang="en-US" sz="3000" b="1">
                <a:solidFill>
                  <a:srgbClr val="4EC1C7"/>
                </a:solidFill>
                <a:latin typeface="Nunito Sans ExtraBold"/>
                <a:ea typeface="+mj-lt"/>
                <a:cs typeface="+mj-lt"/>
              </a:rPr>
              <a:t> ready?</a:t>
            </a:r>
            <a:endParaRPr lang="en-US" sz="3000">
              <a:solidFill>
                <a:prstClr val="black"/>
              </a:solidFill>
              <a:latin typeface="Nunito Sans ExtraBold"/>
            </a:endParaRPr>
          </a:p>
        </p:txBody>
      </p:sp>
      <p:sp>
        <p:nvSpPr>
          <p:cNvPr id="5" name="TextBox 4">
            <a:extLst>
              <a:ext uri="{FF2B5EF4-FFF2-40B4-BE49-F238E27FC236}">
                <a16:creationId xmlns:a16="http://schemas.microsoft.com/office/drawing/2014/main" id="{EFD4A629-848F-A55A-52E4-C654F606F6C5}"/>
              </a:ext>
            </a:extLst>
          </p:cNvPr>
          <p:cNvSpPr txBox="1"/>
          <p:nvPr/>
        </p:nvSpPr>
        <p:spPr>
          <a:xfrm>
            <a:off x="713015" y="4305300"/>
            <a:ext cx="5736771" cy="66941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783"/>
            <a:r>
              <a:rPr lang="en-US" sz="1950" b="1">
                <a:solidFill>
                  <a:srgbClr val="000F47"/>
                </a:solidFill>
                <a:latin typeface="Nunito Sans"/>
                <a:ea typeface="Segoe UI"/>
                <a:cs typeface="Segoe UI"/>
              </a:rPr>
              <a:t>Navigating Ofgem registration and the journey to heat network compliance.</a:t>
            </a:r>
            <a:endParaRPr lang="en-US" sz="1350">
              <a:solidFill>
                <a:srgbClr val="000F47"/>
              </a:solidFill>
              <a:latin typeface="Nunito Sans"/>
            </a:endParaRPr>
          </a:p>
        </p:txBody>
      </p:sp>
      <p:pic>
        <p:nvPicPr>
          <p:cNvPr id="11" name="Picture 10" descr="A blue text on a white background&#10;&#10;AI-generated content may be incorrect.">
            <a:extLst>
              <a:ext uri="{FF2B5EF4-FFF2-40B4-BE49-F238E27FC236}">
                <a16:creationId xmlns:a16="http://schemas.microsoft.com/office/drawing/2014/main" id="{BB552860-C462-98A9-E21A-0235A3E3F053}"/>
              </a:ext>
            </a:extLst>
          </p:cNvPr>
          <p:cNvPicPr>
            <a:picLocks noChangeAspect="1"/>
          </p:cNvPicPr>
          <p:nvPr/>
        </p:nvPicPr>
        <p:blipFill>
          <a:blip r:embed="rId3"/>
          <a:stretch>
            <a:fillRect/>
          </a:stretch>
        </p:blipFill>
        <p:spPr>
          <a:xfrm>
            <a:off x="669471" y="1699189"/>
            <a:ext cx="3026229" cy="792623"/>
          </a:xfrm>
          <a:prstGeom prst="rect">
            <a:avLst/>
          </a:prstGeom>
        </p:spPr>
      </p:pic>
    </p:spTree>
    <p:extLst>
      <p:ext uri="{BB962C8B-B14F-4D97-AF65-F5344CB8AC3E}">
        <p14:creationId xmlns:p14="http://schemas.microsoft.com/office/powerpoint/2010/main" val="181849323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FD990-B1F9-B986-E811-EB71B5FBB5AD}"/>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3F740573-7075-C210-BCEF-A62675166D72}"/>
              </a:ext>
            </a:extLst>
          </p:cNvPr>
          <p:cNvSpPr>
            <a:spLocks noGrp="1"/>
          </p:cNvSpPr>
          <p:nvPr>
            <p:ph type="dt" sz="half" idx="14"/>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D97FE5AC-7E87-EC2F-ED28-627804D5AF62}"/>
              </a:ext>
            </a:extLst>
          </p:cNvPr>
          <p:cNvSpPr>
            <a:spLocks noGrp="1"/>
          </p:cNvSpPr>
          <p:nvPr>
            <p:ph type="ftr" sz="quarter" idx="15"/>
          </p:nvPr>
        </p:nvSpPr>
        <p:spPr/>
        <p:txBody>
          <a:bodyPr/>
          <a:lstStyle/>
          <a:p>
            <a:pPr defTabSz="685783"/>
            <a:r>
              <a:rPr lang="en-US" sz="600">
                <a:solidFill>
                  <a:srgbClr val="FFFFFF"/>
                </a:solidFill>
                <a:latin typeface="Nunito Sans"/>
              </a:rPr>
              <a:t>Navigating Ofgem Registration and the Journey to Heat Network Compliance</a:t>
            </a:r>
            <a:r>
              <a:rPr lang="en-GB" sz="600">
                <a:solidFill>
                  <a:srgbClr val="FFFFFF"/>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0594D462-94E9-CB2F-44CC-E6F98193834E}"/>
              </a:ext>
            </a:extLst>
          </p:cNvPr>
          <p:cNvSpPr>
            <a:spLocks noGrp="1"/>
          </p:cNvSpPr>
          <p:nvPr>
            <p:ph type="sldNum" sz="quarter" idx="16"/>
          </p:nvPr>
        </p:nvSpPr>
        <p:spPr/>
        <p:txBody>
          <a:bodyPr/>
          <a:lstStyle/>
          <a:p>
            <a:pPr defTabSz="685783"/>
            <a:r>
              <a:rPr lang="en-US">
                <a:solidFill>
                  <a:srgbClr val="000F47"/>
                </a:solidFill>
                <a:latin typeface="Nunito Sans"/>
              </a:rPr>
              <a:t>2</a:t>
            </a:r>
            <a:endParaRPr lang="en-GB">
              <a:solidFill>
                <a:srgbClr val="000F47"/>
              </a:solidFill>
              <a:latin typeface="Nunito Sans"/>
            </a:endParaRPr>
          </a:p>
        </p:txBody>
      </p:sp>
      <p:sp>
        <p:nvSpPr>
          <p:cNvPr id="33" name="Rectangle 32">
            <a:extLst>
              <a:ext uri="{FF2B5EF4-FFF2-40B4-BE49-F238E27FC236}">
                <a16:creationId xmlns:a16="http://schemas.microsoft.com/office/drawing/2014/main" id="{F9C7EFCE-E868-5431-52DD-C113A4232CBD}"/>
              </a:ext>
            </a:extLst>
          </p:cNvPr>
          <p:cNvSpPr/>
          <p:nvPr/>
        </p:nvSpPr>
        <p:spPr>
          <a:xfrm>
            <a:off x="5201915" y="2357438"/>
            <a:ext cx="2571750" cy="318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350">
              <a:solidFill>
                <a:prstClr val="white"/>
              </a:solidFill>
              <a:latin typeface="Nunito Sans"/>
            </a:endParaRPr>
          </a:p>
        </p:txBody>
      </p:sp>
      <p:sp>
        <p:nvSpPr>
          <p:cNvPr id="34" name="Rectangle 33">
            <a:extLst>
              <a:ext uri="{FF2B5EF4-FFF2-40B4-BE49-F238E27FC236}">
                <a16:creationId xmlns:a16="http://schemas.microsoft.com/office/drawing/2014/main" id="{FAC2F1E9-FA9B-7FAA-FD29-479E2037F273}"/>
              </a:ext>
            </a:extLst>
          </p:cNvPr>
          <p:cNvSpPr/>
          <p:nvPr/>
        </p:nvSpPr>
        <p:spPr>
          <a:xfrm>
            <a:off x="742950" y="2357438"/>
            <a:ext cx="2571750" cy="318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350">
              <a:solidFill>
                <a:prstClr val="white"/>
              </a:solidFill>
              <a:latin typeface="Nunito Sans"/>
            </a:endParaRPr>
          </a:p>
        </p:txBody>
      </p:sp>
      <p:pic>
        <p:nvPicPr>
          <p:cNvPr id="35" name="Picture Placeholder 10">
            <a:extLst>
              <a:ext uri="{FF2B5EF4-FFF2-40B4-BE49-F238E27FC236}">
                <a16:creationId xmlns:a16="http://schemas.microsoft.com/office/drawing/2014/main" id="{AFC20A39-EBC8-6EA3-CE34-69621C2E4873}"/>
              </a:ext>
            </a:extLst>
          </p:cNvPr>
          <p:cNvPicPr>
            <a:picLocks noChangeAspect="1"/>
          </p:cNvPicPr>
          <p:nvPr/>
        </p:nvPicPr>
        <p:blipFill>
          <a:blip r:embed="rId3">
            <a:extLst>
              <a:ext uri="{28A0092B-C50C-407E-A947-70E740481C1C}">
                <a14:useLocalDpi xmlns:a14="http://schemas.microsoft.com/office/drawing/2010/main" val="0"/>
              </a:ext>
            </a:extLst>
          </a:blip>
          <a:srcRect t="3593" b="29845"/>
          <a:stretch>
            <a:fillRect/>
          </a:stretch>
        </p:blipFill>
        <p:spPr>
          <a:xfrm>
            <a:off x="5644630" y="2732648"/>
            <a:ext cx="2436791" cy="2432120"/>
          </a:xfrm>
          <a:prstGeom prst="rect">
            <a:avLst/>
          </a:prstGeom>
          <a:blipFill>
            <a:blip r:embed="rId4" cstate="screen">
              <a:extLst>
                <a:ext uri="{28A0092B-C50C-407E-A947-70E740481C1C}">
                  <a14:useLocalDpi xmlns:a14="http://schemas.microsoft.com/office/drawing/2010/main"/>
                </a:ext>
              </a:extLst>
            </a:blip>
            <a:stretch>
              <a:fillRect/>
            </a:stretch>
          </a:blipFill>
        </p:spPr>
      </p:pic>
      <p:pic>
        <p:nvPicPr>
          <p:cNvPr id="36" name="Picture 35">
            <a:extLst>
              <a:ext uri="{FF2B5EF4-FFF2-40B4-BE49-F238E27FC236}">
                <a16:creationId xmlns:a16="http://schemas.microsoft.com/office/drawing/2014/main" id="{06BFD520-C181-C899-E96E-6FC10D7EBE32}"/>
              </a:ext>
            </a:extLst>
          </p:cNvPr>
          <p:cNvPicPr>
            <a:picLocks noChangeAspect="1"/>
          </p:cNvPicPr>
          <p:nvPr/>
        </p:nvPicPr>
        <p:blipFill>
          <a:blip r:embed="rId5">
            <a:extLst>
              <a:ext uri="{28A0092B-C50C-407E-A947-70E740481C1C}">
                <a14:useLocalDpi xmlns:a14="http://schemas.microsoft.com/office/drawing/2010/main" val="0"/>
              </a:ext>
            </a:extLst>
          </a:blip>
          <a:srcRect l="-1" t="6642" r="3912" b="29377"/>
          <a:stretch>
            <a:fillRect/>
          </a:stretch>
        </p:blipFill>
        <p:spPr>
          <a:xfrm>
            <a:off x="1172776" y="2732649"/>
            <a:ext cx="2435105" cy="2432120"/>
          </a:xfrm>
          <a:prstGeom prst="rect">
            <a:avLst/>
          </a:prstGeom>
        </p:spPr>
      </p:pic>
      <p:sp>
        <p:nvSpPr>
          <p:cNvPr id="37" name="Title 1">
            <a:extLst>
              <a:ext uri="{FF2B5EF4-FFF2-40B4-BE49-F238E27FC236}">
                <a16:creationId xmlns:a16="http://schemas.microsoft.com/office/drawing/2014/main" id="{A34C9FC1-575E-6A22-99A1-89370B4AD16B}"/>
              </a:ext>
            </a:extLst>
          </p:cNvPr>
          <p:cNvSpPr txBox="1">
            <a:spLocks/>
          </p:cNvSpPr>
          <p:nvPr/>
        </p:nvSpPr>
        <p:spPr>
          <a:xfrm>
            <a:off x="742950" y="1509639"/>
            <a:ext cx="5346011" cy="341632"/>
          </a:xfrm>
          <a:prstGeom prst="rect">
            <a:avLst/>
          </a:prstGeom>
        </p:spPr>
        <p:txBody>
          <a:bodyPr vert="horz" lIns="0" tIns="0" rIns="0" bIns="0" rtlCol="0" anchor="t" anchorCtr="0">
            <a:noAutofit/>
          </a:bodyPr>
          <a:lstStyle>
            <a:lvl1pPr algn="l" defTabSz="914377" rtl="0" eaLnBrk="1" latinLnBrk="0" hangingPunct="1">
              <a:lnSpc>
                <a:spcPct val="90000"/>
              </a:lnSpc>
              <a:spcBef>
                <a:spcPct val="0"/>
              </a:spcBef>
              <a:buNone/>
              <a:defRPr sz="3200" b="0" kern="1200" cap="none" baseline="0">
                <a:solidFill>
                  <a:schemeClr val="accent2"/>
                </a:solidFill>
                <a:latin typeface="+mj-lt"/>
                <a:ea typeface="+mj-ea"/>
                <a:cs typeface="+mj-cs"/>
              </a:defRPr>
            </a:lvl1pPr>
          </a:lstStyle>
          <a:p>
            <a:pPr defTabSz="685783"/>
            <a:r>
              <a:rPr lang="da-DK" sz="2400">
                <a:solidFill>
                  <a:srgbClr val="000F47"/>
                </a:solidFill>
                <a:latin typeface="Nunito Sans ExtraBold"/>
              </a:rPr>
              <a:t>Harry Selly  </a:t>
            </a:r>
            <a:endParaRPr lang="en-US" sz="2400">
              <a:solidFill>
                <a:srgbClr val="000F47"/>
              </a:solidFill>
              <a:latin typeface="Nunito Sans ExtraBold"/>
            </a:endParaRPr>
          </a:p>
        </p:txBody>
      </p:sp>
      <p:sp>
        <p:nvSpPr>
          <p:cNvPr id="38" name="Title 1">
            <a:extLst>
              <a:ext uri="{FF2B5EF4-FFF2-40B4-BE49-F238E27FC236}">
                <a16:creationId xmlns:a16="http://schemas.microsoft.com/office/drawing/2014/main" id="{38806E19-2795-F373-9C8C-3D5885E5BD04}"/>
              </a:ext>
            </a:extLst>
          </p:cNvPr>
          <p:cNvSpPr txBox="1">
            <a:spLocks/>
          </p:cNvSpPr>
          <p:nvPr/>
        </p:nvSpPr>
        <p:spPr>
          <a:xfrm>
            <a:off x="742950" y="1923109"/>
            <a:ext cx="4879825" cy="401204"/>
          </a:xfrm>
          <a:prstGeom prst="rect">
            <a:avLst/>
          </a:prstGeom>
        </p:spPr>
        <p:txBody>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lnSpc>
                <a:spcPct val="100000"/>
              </a:lnSpc>
              <a:spcBef>
                <a:spcPts val="0"/>
              </a:spcBef>
            </a:pPr>
            <a:r>
              <a:rPr lang="en-GB" sz="1800" b="1">
                <a:solidFill>
                  <a:srgbClr val="000F47"/>
                </a:solidFill>
                <a:latin typeface="Nunito Sans ExtraBold"/>
              </a:rPr>
              <a:t>Heat Network Consultant </a:t>
            </a:r>
            <a:endParaRPr lang="en-GB" sz="1350">
              <a:solidFill>
                <a:srgbClr val="000F47"/>
              </a:solidFill>
              <a:latin typeface="Nunito Sans ExtraBold"/>
            </a:endParaRPr>
          </a:p>
        </p:txBody>
      </p:sp>
      <p:sp>
        <p:nvSpPr>
          <p:cNvPr id="39" name="Title 1">
            <a:extLst>
              <a:ext uri="{FF2B5EF4-FFF2-40B4-BE49-F238E27FC236}">
                <a16:creationId xmlns:a16="http://schemas.microsoft.com/office/drawing/2014/main" id="{DA07656E-BA0A-18C7-AC90-9E838558149E}"/>
              </a:ext>
            </a:extLst>
          </p:cNvPr>
          <p:cNvSpPr txBox="1">
            <a:spLocks/>
          </p:cNvSpPr>
          <p:nvPr/>
        </p:nvSpPr>
        <p:spPr>
          <a:xfrm>
            <a:off x="5201914" y="1522416"/>
            <a:ext cx="5346011" cy="341632"/>
          </a:xfrm>
          <a:prstGeom prst="rect">
            <a:avLst/>
          </a:prstGeom>
        </p:spPr>
        <p:txBody>
          <a:bodyPr vert="horz" lIns="0" tIns="0" rIns="0" bIns="0" rtlCol="0" anchor="t" anchorCtr="0">
            <a:noAutofit/>
          </a:bodyPr>
          <a:lstStyle>
            <a:lvl1pPr algn="l" defTabSz="914377" rtl="0" eaLnBrk="1" latinLnBrk="0" hangingPunct="1">
              <a:lnSpc>
                <a:spcPct val="90000"/>
              </a:lnSpc>
              <a:spcBef>
                <a:spcPct val="0"/>
              </a:spcBef>
              <a:buNone/>
              <a:defRPr sz="3200" b="0" kern="1200" cap="none" baseline="0">
                <a:solidFill>
                  <a:schemeClr val="accent2"/>
                </a:solidFill>
                <a:latin typeface="+mj-lt"/>
                <a:ea typeface="+mj-ea"/>
                <a:cs typeface="+mj-cs"/>
              </a:defRPr>
            </a:lvl1pPr>
          </a:lstStyle>
          <a:p>
            <a:pPr defTabSz="685783"/>
            <a:r>
              <a:rPr lang="da-DK" sz="2400">
                <a:solidFill>
                  <a:srgbClr val="000F47"/>
                </a:solidFill>
                <a:latin typeface="Nunito Sans ExtraBold"/>
              </a:rPr>
              <a:t>Jon Buick </a:t>
            </a:r>
            <a:endParaRPr lang="en-US" sz="2400">
              <a:solidFill>
                <a:srgbClr val="000F47"/>
              </a:solidFill>
              <a:latin typeface="Nunito Sans ExtraBold"/>
            </a:endParaRPr>
          </a:p>
        </p:txBody>
      </p:sp>
      <p:sp>
        <p:nvSpPr>
          <p:cNvPr id="40" name="Title 1">
            <a:extLst>
              <a:ext uri="{FF2B5EF4-FFF2-40B4-BE49-F238E27FC236}">
                <a16:creationId xmlns:a16="http://schemas.microsoft.com/office/drawing/2014/main" id="{8C536145-E1F5-C363-F6F8-DD26EA092532}"/>
              </a:ext>
            </a:extLst>
          </p:cNvPr>
          <p:cNvSpPr txBox="1">
            <a:spLocks/>
          </p:cNvSpPr>
          <p:nvPr/>
        </p:nvSpPr>
        <p:spPr>
          <a:xfrm>
            <a:off x="5201915" y="1895212"/>
            <a:ext cx="4879825" cy="401204"/>
          </a:xfrm>
          <a:prstGeom prst="rect">
            <a:avLst/>
          </a:prstGeom>
        </p:spPr>
        <p:txBody>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lnSpc>
                <a:spcPct val="100000"/>
              </a:lnSpc>
              <a:spcBef>
                <a:spcPts val="0"/>
              </a:spcBef>
            </a:pPr>
            <a:r>
              <a:rPr lang="en-GB" sz="1800" b="1">
                <a:solidFill>
                  <a:srgbClr val="000F47"/>
                </a:solidFill>
                <a:latin typeface="Nunito Sans ExtraBold"/>
              </a:rPr>
              <a:t>Policy and Research Manager </a:t>
            </a:r>
            <a:endParaRPr lang="en-GB" sz="1350">
              <a:solidFill>
                <a:srgbClr val="000F47"/>
              </a:solidFill>
              <a:latin typeface="Nunito Sans ExtraBold"/>
            </a:endParaRPr>
          </a:p>
        </p:txBody>
      </p:sp>
    </p:spTree>
    <p:extLst>
      <p:ext uri="{BB962C8B-B14F-4D97-AF65-F5344CB8AC3E}">
        <p14:creationId xmlns:p14="http://schemas.microsoft.com/office/powerpoint/2010/main" val="2966401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B8452-0A87-9FC4-299B-97FBFE52FA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78161-D5DE-E241-8823-9A9469D5FE06}"/>
              </a:ext>
            </a:extLst>
          </p:cNvPr>
          <p:cNvSpPr>
            <a:spLocks noGrp="1"/>
          </p:cNvSpPr>
          <p:nvPr>
            <p:ph type="ctrTitle"/>
          </p:nvPr>
        </p:nvSpPr>
        <p:spPr>
          <a:xfrm>
            <a:off x="534053" y="2479902"/>
            <a:ext cx="3949097" cy="422975"/>
          </a:xfrm>
        </p:spPr>
        <p:txBody>
          <a:bodyPr/>
          <a:lstStyle/>
          <a:p>
            <a:pPr marR="3810">
              <a:lnSpc>
                <a:spcPct val="100000"/>
              </a:lnSpc>
              <a:spcBef>
                <a:spcPts val="300"/>
              </a:spcBef>
            </a:pPr>
            <a:r>
              <a:rPr lang="en-GB" sz="1650">
                <a:solidFill>
                  <a:srgbClr val="000F47"/>
                </a:solidFill>
                <a:latin typeface="Nunito Sans ExtraBold"/>
              </a:rPr>
              <a:t>Established 2019, we are the UK’s</a:t>
            </a:r>
            <a:r>
              <a:rPr lang="en-GB" sz="1650">
                <a:solidFill>
                  <a:srgbClr val="000F47"/>
                </a:solidFill>
              </a:rPr>
              <a:t> leading provider of independent heat network support for social housing providers.</a:t>
            </a:r>
            <a:br>
              <a:rPr lang="en-GB" sz="1650">
                <a:solidFill>
                  <a:srgbClr val="000F47"/>
                </a:solidFill>
              </a:rPr>
            </a:br>
            <a:br>
              <a:rPr lang="en-GB" sz="1650"/>
            </a:br>
            <a:endParaRPr lang="en-GB" sz="1650">
              <a:solidFill>
                <a:srgbClr val="000F47"/>
              </a:solidFill>
            </a:endParaRPr>
          </a:p>
        </p:txBody>
      </p:sp>
      <p:sp>
        <p:nvSpPr>
          <p:cNvPr id="10" name="Text Placeholder 5">
            <a:extLst>
              <a:ext uri="{FF2B5EF4-FFF2-40B4-BE49-F238E27FC236}">
                <a16:creationId xmlns:a16="http://schemas.microsoft.com/office/drawing/2014/main" id="{40144680-D270-E42E-16BA-D56596AFC155}"/>
              </a:ext>
            </a:extLst>
          </p:cNvPr>
          <p:cNvSpPr>
            <a:spLocks noGrp="1"/>
          </p:cNvSpPr>
          <p:nvPr>
            <p:ph type="body" sz="quarter" idx="13"/>
          </p:nvPr>
        </p:nvSpPr>
        <p:spPr>
          <a:xfrm>
            <a:off x="534053" y="3699232"/>
            <a:ext cx="4264783" cy="2772686"/>
          </a:xfrm>
          <a:noFill/>
          <a:ln>
            <a:noFill/>
          </a:ln>
        </p:spPr>
        <p:style>
          <a:lnRef idx="2">
            <a:schemeClr val="dk1"/>
          </a:lnRef>
          <a:fillRef idx="1">
            <a:schemeClr val="lt1"/>
          </a:fillRef>
          <a:effectRef idx="0">
            <a:schemeClr val="dk1"/>
          </a:effectRef>
          <a:fontRef idx="minor">
            <a:schemeClr val="dk1"/>
          </a:fontRef>
        </p:style>
        <p:txBody>
          <a:bodyPr vert="horz" lIns="0" tIns="0" rIns="0" bIns="0" rtlCol="0" anchor="t">
            <a:noAutofit/>
          </a:bodyPr>
          <a:lstStyle/>
          <a:p>
            <a:pPr marL="257175" indent="-257175">
              <a:lnSpc>
                <a:spcPts val="1650"/>
              </a:lnSpc>
              <a:spcBef>
                <a:spcPts val="0"/>
              </a:spcBef>
              <a:spcAft>
                <a:spcPts val="450"/>
              </a:spcAft>
              <a:buChar char="•"/>
            </a:pPr>
            <a:r>
              <a:rPr lang="en-GB" sz="1650" spc="-11">
                <a:solidFill>
                  <a:srgbClr val="000F47"/>
                </a:solidFill>
                <a:ea typeface="Verdana"/>
              </a:rPr>
              <a:t>We have no involvement or commercial interest in supply chain</a:t>
            </a:r>
            <a:endParaRPr lang="en-GB" sz="1650" spc="-11">
              <a:solidFill>
                <a:srgbClr val="000000"/>
              </a:solidFill>
              <a:ea typeface="Verdana"/>
            </a:endParaRPr>
          </a:p>
          <a:p>
            <a:pPr marL="214313" indent="-214313">
              <a:lnSpc>
                <a:spcPts val="1650"/>
              </a:lnSpc>
              <a:spcBef>
                <a:spcPts val="0"/>
              </a:spcBef>
              <a:spcAft>
                <a:spcPts val="450"/>
              </a:spcAft>
              <a:buChar char="•"/>
            </a:pPr>
            <a:r>
              <a:rPr lang="en-GB" sz="1650" spc="-11">
                <a:ea typeface="Verdana"/>
              </a:rPr>
              <a:t>150+ clients, 6,000+ heat networks, 180,000+ properties – 40% of UK’s heat networks </a:t>
            </a:r>
            <a:endParaRPr lang="en-GB" sz="1650" spc="-11">
              <a:solidFill>
                <a:srgbClr val="000F47"/>
              </a:solidFill>
              <a:ea typeface="Verdana"/>
            </a:endParaRPr>
          </a:p>
          <a:p>
            <a:pPr marL="214313" indent="-214313">
              <a:lnSpc>
                <a:spcPts val="1650"/>
              </a:lnSpc>
              <a:spcBef>
                <a:spcPts val="0"/>
              </a:spcBef>
              <a:spcAft>
                <a:spcPts val="450"/>
              </a:spcAft>
              <a:buChar char="•"/>
            </a:pPr>
            <a:r>
              <a:rPr lang="en-GB" sz="1650" spc="-11">
                <a:ea typeface="Verdana"/>
              </a:rPr>
              <a:t>Our team have developed The District Divas and advisor to the NHF, CIH, NHMF and CHC</a:t>
            </a:r>
          </a:p>
        </p:txBody>
      </p:sp>
      <p:sp>
        <p:nvSpPr>
          <p:cNvPr id="7" name="Date Placeholder 6">
            <a:extLst>
              <a:ext uri="{FF2B5EF4-FFF2-40B4-BE49-F238E27FC236}">
                <a16:creationId xmlns:a16="http://schemas.microsoft.com/office/drawing/2014/main" id="{EC922BB9-C94E-E23B-7F02-34B4CD1012C5}"/>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99A83F01-234E-5E5B-C527-5F14D86E6C9E}"/>
              </a:ext>
            </a:extLst>
          </p:cNvPr>
          <p:cNvSpPr>
            <a:spLocks noGrp="1"/>
          </p:cNvSpPr>
          <p:nvPr>
            <p:ph type="ftr" sz="quarter" idx="16"/>
          </p:nvPr>
        </p:nvSpPr>
        <p:spPr/>
        <p:txBody>
          <a:bodyPr/>
          <a:lstStyle/>
          <a:p>
            <a:pPr defTabSz="685783"/>
            <a:r>
              <a:rPr lang="en-US" sz="600">
                <a:solidFill>
                  <a:srgbClr val="FFFFFF"/>
                </a:solidFill>
                <a:latin typeface="Nunito Sans"/>
              </a:rPr>
              <a:t>Navigating Ofgem Registration and the Journey to Heat Network Compliance</a:t>
            </a:r>
            <a:r>
              <a:rPr lang="en-GB" sz="600">
                <a:solidFill>
                  <a:srgbClr val="FFFFFF"/>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3ADB6903-7DDA-4779-466F-918183C71101}"/>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91</a:t>
            </a:fld>
            <a:endParaRPr lang="en-GB">
              <a:solidFill>
                <a:srgbClr val="000F47"/>
              </a:solidFill>
              <a:latin typeface="Nunito Sans"/>
            </a:endParaRPr>
          </a:p>
        </p:txBody>
      </p:sp>
      <p:pic>
        <p:nvPicPr>
          <p:cNvPr id="9" name="Picture 8">
            <a:extLst>
              <a:ext uri="{FF2B5EF4-FFF2-40B4-BE49-F238E27FC236}">
                <a16:creationId xmlns:a16="http://schemas.microsoft.com/office/drawing/2014/main" id="{EBD2226F-E340-9FC6-BA8C-D2D5A0371F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042" y="1611657"/>
            <a:ext cx="2971148" cy="819260"/>
          </a:xfrm>
          <a:prstGeom prst="rect">
            <a:avLst/>
          </a:prstGeom>
        </p:spPr>
      </p:pic>
      <p:pic>
        <p:nvPicPr>
          <p:cNvPr id="8" name="Picture 7">
            <a:extLst>
              <a:ext uri="{FF2B5EF4-FFF2-40B4-BE49-F238E27FC236}">
                <a16:creationId xmlns:a16="http://schemas.microsoft.com/office/drawing/2014/main" id="{F9162DC8-C3D0-658E-381E-681AF904B165}"/>
              </a:ext>
            </a:extLst>
          </p:cNvPr>
          <p:cNvPicPr>
            <a:picLocks noChangeAspect="1"/>
          </p:cNvPicPr>
          <p:nvPr/>
        </p:nvPicPr>
        <p:blipFill>
          <a:blip r:embed="rId3"/>
          <a:stretch>
            <a:fillRect/>
          </a:stretch>
        </p:blipFill>
        <p:spPr>
          <a:xfrm>
            <a:off x="4958442" y="2141766"/>
            <a:ext cx="2334986" cy="2879272"/>
          </a:xfrm>
          <a:prstGeom prst="rect">
            <a:avLst/>
          </a:prstGeom>
        </p:spPr>
      </p:pic>
    </p:spTree>
    <p:extLst>
      <p:ext uri="{BB962C8B-B14F-4D97-AF65-F5344CB8AC3E}">
        <p14:creationId xmlns:p14="http://schemas.microsoft.com/office/powerpoint/2010/main" val="1570616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4ED25-CF89-1474-A6E3-405D36353B3A}"/>
            </a:ext>
          </a:extLst>
        </p:cNvPr>
        <p:cNvGrpSpPr/>
        <p:nvPr/>
      </p:nvGrpSpPr>
      <p:grpSpPr>
        <a:xfrm>
          <a:off x="0" y="0"/>
          <a:ext cx="0" cy="0"/>
          <a:chOff x="0" y="0"/>
          <a:chExt cx="0" cy="0"/>
        </a:xfrm>
      </p:grpSpPr>
      <p:sp>
        <p:nvSpPr>
          <p:cNvPr id="10" name="Text Placeholder 5">
            <a:extLst>
              <a:ext uri="{FF2B5EF4-FFF2-40B4-BE49-F238E27FC236}">
                <a16:creationId xmlns:a16="http://schemas.microsoft.com/office/drawing/2014/main" id="{3E6BA56B-66AB-EA25-8E00-AF1B6AC84565}"/>
              </a:ext>
            </a:extLst>
          </p:cNvPr>
          <p:cNvSpPr>
            <a:spLocks noGrp="1"/>
          </p:cNvSpPr>
          <p:nvPr>
            <p:ph type="body" sz="quarter" idx="13"/>
          </p:nvPr>
        </p:nvSpPr>
        <p:spPr>
          <a:xfrm>
            <a:off x="528610" y="2610659"/>
            <a:ext cx="3693283" cy="2408015"/>
          </a:xfrm>
          <a:noFill/>
          <a:ln>
            <a:noFill/>
          </a:ln>
        </p:spPr>
        <p:style>
          <a:lnRef idx="2">
            <a:schemeClr val="dk1"/>
          </a:lnRef>
          <a:fillRef idx="1">
            <a:schemeClr val="lt1"/>
          </a:fillRef>
          <a:effectRef idx="0">
            <a:schemeClr val="dk1"/>
          </a:effectRef>
          <a:fontRef idx="minor">
            <a:schemeClr val="dk1"/>
          </a:fontRef>
        </p:style>
        <p:txBody>
          <a:bodyPr vert="horz" lIns="0" tIns="0" rIns="0" bIns="0" rtlCol="0" anchor="t">
            <a:noAutofit/>
          </a:bodyPr>
          <a:lstStyle/>
          <a:p>
            <a:pPr marL="128588" marR="3810" indent="-128588">
              <a:lnSpc>
                <a:spcPct val="100000"/>
              </a:lnSpc>
              <a:spcBef>
                <a:spcPts val="0"/>
              </a:spcBef>
              <a:spcAft>
                <a:spcPts val="900"/>
              </a:spcAft>
              <a:buFont typeface="Arial" panose="020B0604020202020204" pitchFamily="34" charset="0"/>
              <a:buChar char="•"/>
            </a:pPr>
            <a:r>
              <a:rPr lang="en-GB" sz="1500" b="1" spc="-11">
                <a:solidFill>
                  <a:schemeClr val="tx2"/>
                </a:solidFill>
                <a:latin typeface="Open Sans Bold"/>
                <a:ea typeface="Open Sans Bold"/>
                <a:cs typeface="Open Sans Bold"/>
              </a:rPr>
              <a:t>Vision</a:t>
            </a:r>
            <a:r>
              <a:rPr lang="en-GB" sz="1500" spc="-11">
                <a:solidFill>
                  <a:schemeClr val="tx2"/>
                </a:solidFill>
                <a:latin typeface="Open Sans Bold"/>
                <a:ea typeface="Open Sans Bold"/>
                <a:cs typeface="Open Sans Bold"/>
              </a:rPr>
              <a:t>: </a:t>
            </a:r>
            <a:r>
              <a:rPr lang="en-US" sz="1500" spc="-11">
                <a:solidFill>
                  <a:schemeClr val="tx2"/>
                </a:solidFill>
                <a:ea typeface="Verdana"/>
              </a:rPr>
              <a:t>A world where heat is affordable, reliable and low‑carbon for all.</a:t>
            </a:r>
            <a:endParaRPr lang="en-GB" sz="1500" spc="-11">
              <a:solidFill>
                <a:schemeClr val="tx2"/>
              </a:solidFill>
              <a:ea typeface="Verdana"/>
            </a:endParaRPr>
          </a:p>
          <a:p>
            <a:pPr marL="128588" marR="3810" indent="-128588">
              <a:lnSpc>
                <a:spcPct val="100000"/>
              </a:lnSpc>
              <a:spcBef>
                <a:spcPts val="0"/>
              </a:spcBef>
              <a:spcAft>
                <a:spcPts val="900"/>
              </a:spcAft>
              <a:buFont typeface="Arial" panose="020B0604020202020204" pitchFamily="34" charset="0"/>
              <a:buChar char="•"/>
            </a:pPr>
            <a:r>
              <a:rPr lang="en-GB" sz="1500" b="1" spc="-11">
                <a:solidFill>
                  <a:schemeClr val="tx2"/>
                </a:solidFill>
                <a:latin typeface="Nunito Sans ExtraBold"/>
                <a:ea typeface="Verdana"/>
                <a:cs typeface="Open Sans Bold"/>
              </a:rPr>
              <a:t>Mission</a:t>
            </a:r>
            <a:r>
              <a:rPr lang="en-GB" sz="1500" spc="-11">
                <a:solidFill>
                  <a:schemeClr val="tx2"/>
                </a:solidFill>
                <a:latin typeface="Nunito Sans ExtraBold"/>
                <a:ea typeface="Verdana"/>
                <a:cs typeface="Open Sans Bold"/>
              </a:rPr>
              <a:t>: </a:t>
            </a:r>
            <a:r>
              <a:rPr lang="en-US" sz="1500" spc="-11">
                <a:solidFill>
                  <a:schemeClr val="tx2"/>
                </a:solidFill>
                <a:ea typeface="Verdana"/>
              </a:rPr>
              <a:t>To deliver independent expertise and leading solutions that help the housing sector create simply better heat networks</a:t>
            </a:r>
          </a:p>
          <a:p>
            <a:pPr marL="128588" marR="3810" indent="-128588">
              <a:lnSpc>
                <a:spcPct val="100000"/>
              </a:lnSpc>
              <a:spcBef>
                <a:spcPts val="0"/>
              </a:spcBef>
              <a:spcAft>
                <a:spcPts val="900"/>
              </a:spcAft>
              <a:buFont typeface="Arial" panose="020B0604020202020204" pitchFamily="34" charset="0"/>
              <a:buChar char="•"/>
            </a:pPr>
            <a:r>
              <a:rPr lang="en-GB" sz="1500" b="1" spc="-11">
                <a:solidFill>
                  <a:schemeClr val="tx2"/>
                </a:solidFill>
                <a:latin typeface="Nunito Sans ExtraBold"/>
                <a:ea typeface="Verdana"/>
              </a:rPr>
              <a:t>From the sector</a:t>
            </a:r>
            <a:r>
              <a:rPr lang="en-GB" sz="1500" spc="-11">
                <a:solidFill>
                  <a:schemeClr val="tx2"/>
                </a:solidFill>
                <a:latin typeface="Nunito Sans ExtraBold"/>
                <a:ea typeface="Verdana"/>
              </a:rPr>
              <a:t>: </a:t>
            </a:r>
            <a:r>
              <a:rPr lang="en-GB" sz="1500" spc="-11">
                <a:solidFill>
                  <a:schemeClr val="tx2"/>
                </a:solidFill>
                <a:ea typeface="Verdana"/>
              </a:rPr>
              <a:t>established and developed by people from housing</a:t>
            </a:r>
          </a:p>
          <a:p>
            <a:pPr marL="128588" marR="3810" indent="-128588">
              <a:lnSpc>
                <a:spcPct val="100000"/>
              </a:lnSpc>
              <a:spcBef>
                <a:spcPts val="0"/>
              </a:spcBef>
              <a:spcAft>
                <a:spcPts val="900"/>
              </a:spcAft>
              <a:buChar char="•"/>
            </a:pPr>
            <a:r>
              <a:rPr lang="en-GB" sz="1500" b="1" spc="-11">
                <a:solidFill>
                  <a:schemeClr val="tx2"/>
                </a:solidFill>
                <a:latin typeface="Nunito Sans ExtraBold"/>
                <a:ea typeface="Verdana"/>
              </a:rPr>
              <a:t>Services</a:t>
            </a:r>
            <a:r>
              <a:rPr lang="en-GB" sz="1500" spc="-11">
                <a:solidFill>
                  <a:schemeClr val="tx2"/>
                </a:solidFill>
                <a:latin typeface="Nunito Sans ExtraBold"/>
                <a:ea typeface="Verdana"/>
              </a:rPr>
              <a:t>: </a:t>
            </a:r>
            <a:r>
              <a:rPr lang="en-GB" sz="1500" spc="-11">
                <a:solidFill>
                  <a:schemeClr val="tx2"/>
                </a:solidFill>
                <a:ea typeface="Verdana"/>
              </a:rPr>
              <a:t>from Plant Room to Board Room</a:t>
            </a:r>
          </a:p>
        </p:txBody>
      </p:sp>
      <p:sp>
        <p:nvSpPr>
          <p:cNvPr id="7" name="Date Placeholder 6">
            <a:extLst>
              <a:ext uri="{FF2B5EF4-FFF2-40B4-BE49-F238E27FC236}">
                <a16:creationId xmlns:a16="http://schemas.microsoft.com/office/drawing/2014/main" id="{A8647809-AF76-A50F-1797-C07C8F46235D}"/>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A7983647-3935-BA3A-295B-F3C6EFF37254}"/>
              </a:ext>
            </a:extLst>
          </p:cNvPr>
          <p:cNvSpPr>
            <a:spLocks noGrp="1"/>
          </p:cNvSpPr>
          <p:nvPr>
            <p:ph type="ftr" sz="quarter" idx="16"/>
          </p:nvPr>
        </p:nvSpPr>
        <p:spPr/>
        <p:txBody>
          <a:bodyPr/>
          <a:lstStyle/>
          <a:p>
            <a:pPr defTabSz="685783"/>
            <a:r>
              <a:rPr lang="en-US" sz="600">
                <a:solidFill>
                  <a:srgbClr val="FFFFFF"/>
                </a:solidFill>
                <a:latin typeface="Nunito Sans"/>
              </a:rPr>
              <a:t>Navigating Ofgem Registration and the Journey to Heat Network Compliance</a:t>
            </a:r>
            <a:r>
              <a:rPr lang="en-GB" sz="600">
                <a:solidFill>
                  <a:srgbClr val="FFFFFF"/>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32D77294-A366-3410-B17B-4383BC9BC3FE}"/>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92</a:t>
            </a:fld>
            <a:endParaRPr lang="en-GB">
              <a:solidFill>
                <a:srgbClr val="000F47"/>
              </a:solidFill>
              <a:latin typeface="Nunito Sans"/>
            </a:endParaRPr>
          </a:p>
        </p:txBody>
      </p:sp>
      <p:pic>
        <p:nvPicPr>
          <p:cNvPr id="9" name="Picture 8">
            <a:extLst>
              <a:ext uri="{FF2B5EF4-FFF2-40B4-BE49-F238E27FC236}">
                <a16:creationId xmlns:a16="http://schemas.microsoft.com/office/drawing/2014/main" id="{6B157F96-ECF0-9035-508E-AABF1283BD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042" y="1611657"/>
            <a:ext cx="2971148" cy="819260"/>
          </a:xfrm>
          <a:prstGeom prst="rect">
            <a:avLst/>
          </a:prstGeom>
        </p:spPr>
      </p:pic>
      <p:pic>
        <p:nvPicPr>
          <p:cNvPr id="35" name="Picture 34" descr="A white letter in a circle&#10;&#10;Description automatically generated">
            <a:extLst>
              <a:ext uri="{FF2B5EF4-FFF2-40B4-BE49-F238E27FC236}">
                <a16:creationId xmlns:a16="http://schemas.microsoft.com/office/drawing/2014/main" id="{BC8938B2-9BF7-5ABB-F9E0-0C3A79B2A1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4552" y="4441526"/>
            <a:ext cx="503924" cy="848189"/>
          </a:xfrm>
          <a:prstGeom prst="rect">
            <a:avLst/>
          </a:prstGeom>
        </p:spPr>
      </p:pic>
      <p:pic>
        <p:nvPicPr>
          <p:cNvPr id="37" name="Picture Placeholder 24" descr="A group of people posing for a photo&#10;&#10;AI-generated content may be incorrect.">
            <a:extLst>
              <a:ext uri="{FF2B5EF4-FFF2-40B4-BE49-F238E27FC236}">
                <a16:creationId xmlns:a16="http://schemas.microsoft.com/office/drawing/2014/main" id="{EEE73DCE-0FAB-0EE7-3C39-3C3163ED1E19}"/>
              </a:ext>
            </a:extLst>
          </p:cNvPr>
          <p:cNvPicPr>
            <a:picLocks noChangeAspect="1"/>
          </p:cNvPicPr>
          <p:nvPr/>
        </p:nvPicPr>
        <p:blipFill>
          <a:blip r:embed="rId4">
            <a:extLst>
              <a:ext uri="{28A0092B-C50C-407E-A947-70E740481C1C}">
                <a14:useLocalDpi xmlns:a14="http://schemas.microsoft.com/office/drawing/2010/main" val="0"/>
              </a:ext>
            </a:extLst>
          </a:blip>
          <a:srcRect t="2703" r="2681" b="3686"/>
          <a:stretch>
            <a:fillRect/>
          </a:stretch>
        </p:blipFill>
        <p:spPr>
          <a:xfrm>
            <a:off x="4475378" y="2244912"/>
            <a:ext cx="3761303" cy="2038253"/>
          </a:xfrm>
          <a:prstGeom prst="rect">
            <a:avLst/>
          </a:prstGeom>
        </p:spPr>
      </p:pic>
    </p:spTree>
    <p:extLst>
      <p:ext uri="{BB962C8B-B14F-4D97-AF65-F5344CB8AC3E}">
        <p14:creationId xmlns:p14="http://schemas.microsoft.com/office/powerpoint/2010/main" val="3954426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C73EDD-5231-0B7D-7B53-4CF7EE3189A7}"/>
              </a:ext>
            </a:extLst>
          </p:cNvPr>
          <p:cNvSpPr>
            <a:spLocks noGrp="1"/>
          </p:cNvSpPr>
          <p:nvPr>
            <p:ph type="dt" sz="half" idx="14"/>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18B9A9F2-1164-9755-F9FA-9E40A792D323}"/>
              </a:ext>
            </a:extLst>
          </p:cNvPr>
          <p:cNvSpPr>
            <a:spLocks noGrp="1"/>
          </p:cNvSpPr>
          <p:nvPr>
            <p:ph type="ftr" sz="quarter" idx="15"/>
          </p:nvPr>
        </p:nvSpPr>
        <p:spPr/>
        <p:txBody>
          <a:bodyPr/>
          <a:lstStyle/>
          <a:p>
            <a:pPr defTabSz="685783"/>
            <a:r>
              <a:rPr lang="en-US" sz="600">
                <a:solidFill>
                  <a:srgbClr val="FFFFFF"/>
                </a:solidFill>
                <a:latin typeface="Nunito Sans"/>
              </a:rPr>
              <a:t>Navigating Ofgem Registration and the Journey to Heat Network Compliance</a:t>
            </a:r>
            <a:r>
              <a:rPr lang="en-GB" sz="600">
                <a:solidFill>
                  <a:srgbClr val="FFFFFF"/>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475250AC-DD6B-53AE-BDAA-001B104C478C}"/>
              </a:ext>
            </a:extLst>
          </p:cNvPr>
          <p:cNvSpPr>
            <a:spLocks noGrp="1"/>
          </p:cNvSpPr>
          <p:nvPr>
            <p:ph type="sldNum" sz="quarter" idx="16"/>
          </p:nvPr>
        </p:nvSpPr>
        <p:spPr/>
        <p:txBody>
          <a:bodyPr/>
          <a:lstStyle/>
          <a:p>
            <a:pPr defTabSz="685783"/>
            <a:fld id="{9B6893A6-9E7E-41C0-AB26-FE5659454717}" type="slidenum">
              <a:rPr lang="en-GB">
                <a:solidFill>
                  <a:srgbClr val="000F47"/>
                </a:solidFill>
                <a:latin typeface="Nunito Sans"/>
              </a:rPr>
              <a:pPr defTabSz="685783"/>
              <a:t>93</a:t>
            </a:fld>
            <a:endParaRPr lang="en-GB">
              <a:solidFill>
                <a:srgbClr val="000F47"/>
              </a:solidFill>
              <a:latin typeface="Nunito Sans"/>
            </a:endParaRPr>
          </a:p>
        </p:txBody>
      </p:sp>
      <p:sp>
        <p:nvSpPr>
          <p:cNvPr id="5" name="Text Placeholder 4">
            <a:extLst>
              <a:ext uri="{FF2B5EF4-FFF2-40B4-BE49-F238E27FC236}">
                <a16:creationId xmlns:a16="http://schemas.microsoft.com/office/drawing/2014/main" id="{3C016548-BE93-5658-F9B3-C638698DEF45}"/>
              </a:ext>
            </a:extLst>
          </p:cNvPr>
          <p:cNvSpPr>
            <a:spLocks noGrp="1"/>
          </p:cNvSpPr>
          <p:nvPr>
            <p:ph type="body" sz="quarter" idx="19"/>
          </p:nvPr>
        </p:nvSpPr>
        <p:spPr>
          <a:xfrm>
            <a:off x="874522" y="3025004"/>
            <a:ext cx="2314448" cy="1143000"/>
          </a:xfrm>
        </p:spPr>
        <p:txBody>
          <a:bodyPr vert="horz" lIns="0" tIns="0" rIns="0" bIns="0" rtlCol="0" anchor="t">
            <a:noAutofit/>
          </a:bodyPr>
          <a:lstStyle/>
          <a:p>
            <a:pPr marL="214313" indent="-214313">
              <a:lnSpc>
                <a:spcPct val="90000"/>
              </a:lnSpc>
              <a:buFont typeface="Arial,Sans-Serif"/>
              <a:buChar char="•"/>
            </a:pPr>
            <a:r>
              <a:rPr lang="en-GB" sz="1650">
                <a:solidFill>
                  <a:srgbClr val="000F47"/>
                </a:solidFill>
                <a:latin typeface="Nunito Sans"/>
              </a:rPr>
              <a:t>Sector experience and understanding</a:t>
            </a:r>
          </a:p>
          <a:p>
            <a:pPr marL="214313" indent="-214313">
              <a:lnSpc>
                <a:spcPct val="90000"/>
              </a:lnSpc>
              <a:buFont typeface="Arial,Sans-Serif"/>
              <a:buChar char="•"/>
            </a:pPr>
            <a:r>
              <a:rPr lang="en-GB" sz="1650">
                <a:solidFill>
                  <a:srgbClr val="000F47"/>
                </a:solidFill>
                <a:latin typeface="Nunito Sans"/>
              </a:rPr>
              <a:t>Understand short-term issues and long-term goals</a:t>
            </a:r>
            <a:endParaRPr lang="en-US" sz="1650">
              <a:solidFill>
                <a:srgbClr val="000F47"/>
              </a:solidFill>
              <a:latin typeface="Nunito Sans"/>
            </a:endParaRPr>
          </a:p>
          <a:p>
            <a:pPr marL="214313" indent="-214313">
              <a:lnSpc>
                <a:spcPct val="90000"/>
              </a:lnSpc>
              <a:buFont typeface="Arial,Sans-Serif"/>
              <a:buChar char="•"/>
            </a:pPr>
            <a:r>
              <a:rPr lang="en-GB" sz="1650">
                <a:solidFill>
                  <a:srgbClr val="000F47"/>
                </a:solidFill>
                <a:latin typeface="Nunito Sans"/>
              </a:rPr>
              <a:t>Aware of the pressures on operators and teams</a:t>
            </a:r>
            <a:endParaRPr lang="en-GB">
              <a:solidFill>
                <a:srgbClr val="000F47"/>
              </a:solidFill>
            </a:endParaRPr>
          </a:p>
          <a:p>
            <a:pPr marL="214313" indent="-214313">
              <a:lnSpc>
                <a:spcPct val="90000"/>
              </a:lnSpc>
              <a:buFont typeface="Arial,Sans-Serif"/>
              <a:buChar char="•"/>
            </a:pPr>
            <a:endParaRPr lang="en-GB" sz="1650">
              <a:solidFill>
                <a:srgbClr val="000F47"/>
              </a:solidFill>
            </a:endParaRPr>
          </a:p>
        </p:txBody>
      </p:sp>
      <p:pic>
        <p:nvPicPr>
          <p:cNvPr id="19" name="Picture Placeholder 18" descr="A person sitting at a table with a name tag&#10;&#10;AI-generated content may be incorrect.">
            <a:extLst>
              <a:ext uri="{FF2B5EF4-FFF2-40B4-BE49-F238E27FC236}">
                <a16:creationId xmlns:a16="http://schemas.microsoft.com/office/drawing/2014/main" id="{ECE1E8E5-BBFB-F1EF-87D9-2A468629438E}"/>
              </a:ext>
            </a:extLst>
          </p:cNvPr>
          <p:cNvPicPr>
            <a:picLocks noGrp="1" noChangeAspect="1"/>
          </p:cNvPicPr>
          <p:nvPr>
            <p:ph type="pic" sz="quarter" idx="29"/>
          </p:nvPr>
        </p:nvPicPr>
        <p:blipFill>
          <a:blip r:embed="rId2">
            <a:alphaModFix amt="20000"/>
          </a:blip>
          <a:srcRect l="6458" r="6458"/>
          <a:stretch/>
        </p:blipFill>
        <p:spPr>
          <a:xfrm>
            <a:off x="5833330" y="2226907"/>
            <a:ext cx="2422241" cy="3184582"/>
          </a:xfrm>
          <a:prstGeom prst="rect">
            <a:avLst/>
          </a:prstGeom>
        </p:spPr>
      </p:pic>
      <p:pic>
        <p:nvPicPr>
          <p:cNvPr id="21" name="Picture Placeholder 20" descr="A person standing in front of a podium&#10;&#10;AI-generated content may be incorrect.">
            <a:extLst>
              <a:ext uri="{FF2B5EF4-FFF2-40B4-BE49-F238E27FC236}">
                <a16:creationId xmlns:a16="http://schemas.microsoft.com/office/drawing/2014/main" id="{78474891-A2E6-E121-9FDE-3ECCE1EEB894}"/>
              </a:ext>
            </a:extLst>
          </p:cNvPr>
          <p:cNvPicPr>
            <a:picLocks noGrp="1" noChangeAspect="1"/>
          </p:cNvPicPr>
          <p:nvPr>
            <p:ph type="pic" sz="quarter" idx="27"/>
          </p:nvPr>
        </p:nvPicPr>
        <p:blipFill>
          <a:blip r:embed="rId3">
            <a:alphaModFix amt="20000"/>
          </a:blip>
          <a:srcRect l="4295" r="4295"/>
          <a:stretch/>
        </p:blipFill>
        <p:spPr>
          <a:xfrm>
            <a:off x="755368" y="2247389"/>
            <a:ext cx="2433127" cy="3158048"/>
          </a:xfrm>
          <a:prstGeom prst="rect">
            <a:avLst/>
          </a:prstGeom>
        </p:spPr>
      </p:pic>
      <p:sp>
        <p:nvSpPr>
          <p:cNvPr id="6" name="Text Placeholder 5">
            <a:extLst>
              <a:ext uri="{FF2B5EF4-FFF2-40B4-BE49-F238E27FC236}">
                <a16:creationId xmlns:a16="http://schemas.microsoft.com/office/drawing/2014/main" id="{770B0E8C-5EC3-4180-437E-DA8D54DA18D1}"/>
              </a:ext>
            </a:extLst>
          </p:cNvPr>
          <p:cNvSpPr>
            <a:spLocks noGrp="1"/>
          </p:cNvSpPr>
          <p:nvPr>
            <p:ph type="body" sz="quarter" idx="17"/>
          </p:nvPr>
        </p:nvSpPr>
        <p:spPr>
          <a:xfrm>
            <a:off x="874522" y="2464198"/>
            <a:ext cx="2314448" cy="242589"/>
          </a:xfrm>
        </p:spPr>
        <p:txBody>
          <a:bodyPr/>
          <a:lstStyle/>
          <a:p>
            <a:r>
              <a:rPr lang="en-GB" sz="1650"/>
              <a:t>We are housing people</a:t>
            </a:r>
            <a:endParaRPr lang="en-US" sz="1650">
              <a:solidFill>
                <a:srgbClr val="000000"/>
              </a:solidFill>
            </a:endParaRPr>
          </a:p>
        </p:txBody>
      </p:sp>
      <p:sp>
        <p:nvSpPr>
          <p:cNvPr id="7" name="Text Placeholder 6">
            <a:extLst>
              <a:ext uri="{FF2B5EF4-FFF2-40B4-BE49-F238E27FC236}">
                <a16:creationId xmlns:a16="http://schemas.microsoft.com/office/drawing/2014/main" id="{A8369CB5-E742-487B-22B4-96452433111E}"/>
              </a:ext>
            </a:extLst>
          </p:cNvPr>
          <p:cNvSpPr>
            <a:spLocks noGrp="1"/>
          </p:cNvSpPr>
          <p:nvPr>
            <p:ph type="body" sz="quarter" idx="20"/>
          </p:nvPr>
        </p:nvSpPr>
        <p:spPr>
          <a:xfrm>
            <a:off x="3414777" y="3025004"/>
            <a:ext cx="2314448" cy="1143000"/>
          </a:xfrm>
        </p:spPr>
        <p:txBody>
          <a:bodyPr vert="horz" lIns="0" tIns="0" rIns="0" bIns="0" rtlCol="0" anchor="t">
            <a:noAutofit/>
          </a:bodyPr>
          <a:lstStyle/>
          <a:p>
            <a:pPr marL="214313" indent="-214313">
              <a:lnSpc>
                <a:spcPct val="90000"/>
              </a:lnSpc>
              <a:buFont typeface="Arial,Sans-Serif"/>
              <a:buChar char="•"/>
            </a:pPr>
            <a:r>
              <a:rPr lang="en-US" sz="1650">
                <a:solidFill>
                  <a:srgbClr val="000F47"/>
                </a:solidFill>
              </a:rPr>
              <a:t>Supporting over 40% of UK heat networks</a:t>
            </a:r>
          </a:p>
          <a:p>
            <a:pPr marL="214313" indent="-214313">
              <a:lnSpc>
                <a:spcPct val="90000"/>
              </a:lnSpc>
              <a:buFont typeface="Arial,Sans-Serif"/>
              <a:buChar char="•"/>
            </a:pPr>
            <a:r>
              <a:rPr lang="en-US" sz="1650">
                <a:solidFill>
                  <a:srgbClr val="000F47"/>
                </a:solidFill>
              </a:rPr>
              <a:t>Expertise from the plant room to the boardroom</a:t>
            </a:r>
          </a:p>
          <a:p>
            <a:pPr marL="214313" indent="-214313">
              <a:lnSpc>
                <a:spcPct val="90000"/>
              </a:lnSpc>
              <a:buFont typeface="Arial,Sans-Serif"/>
              <a:buChar char="•"/>
            </a:pPr>
            <a:r>
              <a:rPr lang="en-US" sz="1650">
                <a:solidFill>
                  <a:srgbClr val="000F47"/>
                </a:solidFill>
              </a:rPr>
              <a:t>Proven, data-driven solutions</a:t>
            </a:r>
            <a:endParaRPr lang="en-US">
              <a:solidFill>
                <a:srgbClr val="000F47"/>
              </a:solidFill>
            </a:endParaRPr>
          </a:p>
        </p:txBody>
      </p:sp>
      <p:pic>
        <p:nvPicPr>
          <p:cNvPr id="20" name="Picture Placeholder 19" descr="A person in a pink vest talking to a group of people&#10;&#10;AI-generated content may be incorrect.">
            <a:extLst>
              <a:ext uri="{FF2B5EF4-FFF2-40B4-BE49-F238E27FC236}">
                <a16:creationId xmlns:a16="http://schemas.microsoft.com/office/drawing/2014/main" id="{E137437A-AB4C-8D4F-EA4B-223412D45E41}"/>
              </a:ext>
            </a:extLst>
          </p:cNvPr>
          <p:cNvPicPr>
            <a:picLocks noGrp="1" noChangeAspect="1"/>
          </p:cNvPicPr>
          <p:nvPr>
            <p:ph type="pic" sz="quarter" idx="28"/>
          </p:nvPr>
        </p:nvPicPr>
        <p:blipFill>
          <a:blip r:embed="rId4">
            <a:alphaModFix amt="21000"/>
          </a:blip>
          <a:srcRect l="4454" r="4454"/>
          <a:stretch/>
        </p:blipFill>
        <p:spPr>
          <a:xfrm>
            <a:off x="3295077" y="2226907"/>
            <a:ext cx="2434148" cy="3174547"/>
          </a:xfrm>
          <a:prstGeom prst="rect">
            <a:avLst/>
          </a:prstGeom>
        </p:spPr>
      </p:pic>
      <p:sp>
        <p:nvSpPr>
          <p:cNvPr id="8" name="Text Placeholder 7">
            <a:extLst>
              <a:ext uri="{FF2B5EF4-FFF2-40B4-BE49-F238E27FC236}">
                <a16:creationId xmlns:a16="http://schemas.microsoft.com/office/drawing/2014/main" id="{6A4D9FC4-C1AB-6753-9043-BDEA8B34C4CA}"/>
              </a:ext>
            </a:extLst>
          </p:cNvPr>
          <p:cNvSpPr>
            <a:spLocks noGrp="1"/>
          </p:cNvSpPr>
          <p:nvPr>
            <p:ph type="body" sz="quarter" idx="21"/>
          </p:nvPr>
        </p:nvSpPr>
        <p:spPr>
          <a:xfrm>
            <a:off x="3512749" y="2464198"/>
            <a:ext cx="2314448" cy="242589"/>
          </a:xfrm>
        </p:spPr>
        <p:txBody>
          <a:bodyPr/>
          <a:lstStyle/>
          <a:p>
            <a:r>
              <a:rPr lang="en-US" sz="1650" b="1"/>
              <a:t>We are heat network experts</a:t>
            </a:r>
          </a:p>
          <a:p>
            <a:endParaRPr lang="en-US" sz="1650" b="1">
              <a:solidFill>
                <a:srgbClr val="000F47"/>
              </a:solidFill>
            </a:endParaRPr>
          </a:p>
          <a:p>
            <a:pPr algn="ctr"/>
            <a:endParaRPr lang="en-US">
              <a:solidFill>
                <a:srgbClr val="000F47"/>
              </a:solidFill>
            </a:endParaRPr>
          </a:p>
        </p:txBody>
      </p:sp>
      <p:sp>
        <p:nvSpPr>
          <p:cNvPr id="9" name="Text Placeholder 8">
            <a:extLst>
              <a:ext uri="{FF2B5EF4-FFF2-40B4-BE49-F238E27FC236}">
                <a16:creationId xmlns:a16="http://schemas.microsoft.com/office/drawing/2014/main" id="{FB9032A7-5112-541E-8506-417CE520FB73}"/>
              </a:ext>
            </a:extLst>
          </p:cNvPr>
          <p:cNvSpPr>
            <a:spLocks noGrp="1"/>
          </p:cNvSpPr>
          <p:nvPr>
            <p:ph type="body" sz="quarter" idx="22"/>
          </p:nvPr>
        </p:nvSpPr>
        <p:spPr>
          <a:xfrm>
            <a:off x="5955031" y="3025004"/>
            <a:ext cx="2314448" cy="1143000"/>
          </a:xfrm>
        </p:spPr>
        <p:txBody>
          <a:bodyPr vert="horz" lIns="0" tIns="0" rIns="0" bIns="0" rtlCol="0" anchor="t">
            <a:noAutofit/>
          </a:bodyPr>
          <a:lstStyle/>
          <a:p>
            <a:pPr marL="214313" indent="-214313">
              <a:lnSpc>
                <a:spcPct val="90000"/>
              </a:lnSpc>
              <a:buFont typeface="Arial,Sans-Serif"/>
              <a:buChar char="•"/>
            </a:pPr>
            <a:r>
              <a:rPr lang="en-US" sz="1650">
                <a:solidFill>
                  <a:srgbClr val="000F47"/>
                </a:solidFill>
              </a:rPr>
              <a:t>100% focused on supporting heat network operators</a:t>
            </a:r>
          </a:p>
          <a:p>
            <a:pPr marL="214313" indent="-214313">
              <a:lnSpc>
                <a:spcPct val="90000"/>
              </a:lnSpc>
              <a:buFont typeface="Arial,Sans-Serif"/>
              <a:buChar char="•"/>
            </a:pPr>
            <a:r>
              <a:rPr lang="en-US" sz="1650">
                <a:solidFill>
                  <a:srgbClr val="000F47"/>
                </a:solidFill>
              </a:rPr>
              <a:t>No conflicting products or services</a:t>
            </a:r>
          </a:p>
          <a:p>
            <a:pPr marL="214313" indent="-214313">
              <a:lnSpc>
                <a:spcPct val="90000"/>
              </a:lnSpc>
              <a:buFont typeface="Arial,Sans-Serif"/>
              <a:buChar char="•"/>
            </a:pPr>
            <a:r>
              <a:rPr lang="en-US" sz="1650">
                <a:solidFill>
                  <a:srgbClr val="000F47"/>
                </a:solidFill>
              </a:rPr>
              <a:t>Trusted, impartial advice</a:t>
            </a:r>
            <a:endParaRPr lang="en-US">
              <a:solidFill>
                <a:srgbClr val="000F47"/>
              </a:solidFill>
            </a:endParaRPr>
          </a:p>
        </p:txBody>
      </p:sp>
      <p:sp>
        <p:nvSpPr>
          <p:cNvPr id="10" name="Text Placeholder 9">
            <a:extLst>
              <a:ext uri="{FF2B5EF4-FFF2-40B4-BE49-F238E27FC236}">
                <a16:creationId xmlns:a16="http://schemas.microsoft.com/office/drawing/2014/main" id="{9841826E-4FCF-58C5-CEB1-8184AAC873AE}"/>
              </a:ext>
            </a:extLst>
          </p:cNvPr>
          <p:cNvSpPr>
            <a:spLocks noGrp="1"/>
          </p:cNvSpPr>
          <p:nvPr>
            <p:ph type="body" sz="quarter" idx="23"/>
          </p:nvPr>
        </p:nvSpPr>
        <p:spPr>
          <a:xfrm>
            <a:off x="5955031" y="2464198"/>
            <a:ext cx="2314448" cy="242589"/>
          </a:xfrm>
        </p:spPr>
        <p:txBody>
          <a:bodyPr/>
          <a:lstStyle/>
          <a:p>
            <a:r>
              <a:rPr lang="en-US" sz="1650" b="1"/>
              <a:t>We are independent</a:t>
            </a:r>
            <a:endParaRPr lang="en-US" sz="1650">
              <a:solidFill>
                <a:srgbClr val="000000"/>
              </a:solidFill>
            </a:endParaRPr>
          </a:p>
          <a:p>
            <a:pPr algn="ctr"/>
            <a:endParaRPr lang="en-US"/>
          </a:p>
        </p:txBody>
      </p:sp>
      <p:sp>
        <p:nvSpPr>
          <p:cNvPr id="18" name="Title 1">
            <a:extLst>
              <a:ext uri="{FF2B5EF4-FFF2-40B4-BE49-F238E27FC236}">
                <a16:creationId xmlns:a16="http://schemas.microsoft.com/office/drawing/2014/main" id="{2E5A4D28-33B4-1560-C67E-DEFB5186C329}"/>
              </a:ext>
            </a:extLst>
          </p:cNvPr>
          <p:cNvSpPr txBox="1">
            <a:spLocks/>
          </p:cNvSpPr>
          <p:nvPr/>
        </p:nvSpPr>
        <p:spPr>
          <a:xfrm>
            <a:off x="724373" y="1646107"/>
            <a:ext cx="5812028" cy="715580"/>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2700">
                <a:solidFill>
                  <a:srgbClr val="000F47"/>
                </a:solidFill>
                <a:latin typeface="Nunito Sans ExtraBold"/>
              </a:rPr>
              <a:t>The Chirpy Difference</a:t>
            </a:r>
          </a:p>
        </p:txBody>
      </p:sp>
    </p:spTree>
    <p:extLst>
      <p:ext uri="{BB962C8B-B14F-4D97-AF65-F5344CB8AC3E}">
        <p14:creationId xmlns:p14="http://schemas.microsoft.com/office/powerpoint/2010/main" val="318327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A2D081-7D01-1410-D105-D32FED3B7A81}"/>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838162CC-3412-F212-C746-E59A89B5C66C}"/>
              </a:ext>
            </a:extLst>
          </p:cNvPr>
          <p:cNvSpPr>
            <a:spLocks noGrp="1"/>
          </p:cNvSpPr>
          <p:nvPr>
            <p:ph type="ftr" sz="quarter" idx="11"/>
          </p:nvPr>
        </p:nvSpPr>
        <p:spPr>
          <a:xfrm>
            <a:off x="5752272" y="976721"/>
            <a:ext cx="3086100" cy="171450"/>
          </a:xfrm>
        </p:spPr>
        <p:txBody>
          <a:bodyPr/>
          <a:lstStyle/>
          <a:p>
            <a:pPr defTabSz="685783"/>
            <a:r>
              <a:rPr lang="en-US" sz="600">
                <a:solidFill>
                  <a:prstClr val="white"/>
                </a:solidFill>
                <a:latin typeface="Nunito Sans"/>
              </a:rPr>
              <a:t>Navigating Ofgem Registration and the Journey to Heat Network Compliance</a:t>
            </a:r>
            <a:r>
              <a:rPr lang="en-GB" sz="600">
                <a:solidFill>
                  <a:prstClr val="white"/>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50B6BA68-2ACB-CED3-2D9A-9BC56F8425B1}"/>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94</a:t>
            </a:fld>
            <a:endParaRPr lang="en-GB">
              <a:solidFill>
                <a:srgbClr val="000F47"/>
              </a:solidFill>
              <a:latin typeface="Nunito Sans"/>
            </a:endParaRPr>
          </a:p>
        </p:txBody>
      </p:sp>
      <p:sp>
        <p:nvSpPr>
          <p:cNvPr id="10" name="Title 1">
            <a:extLst>
              <a:ext uri="{FF2B5EF4-FFF2-40B4-BE49-F238E27FC236}">
                <a16:creationId xmlns:a16="http://schemas.microsoft.com/office/drawing/2014/main" id="{F223251C-6FA3-CCB8-96CB-8A3AD0B26A99}"/>
              </a:ext>
            </a:extLst>
          </p:cNvPr>
          <p:cNvSpPr txBox="1">
            <a:spLocks/>
          </p:cNvSpPr>
          <p:nvPr/>
        </p:nvSpPr>
        <p:spPr>
          <a:xfrm>
            <a:off x="731284" y="3359604"/>
            <a:ext cx="6671003" cy="1707489"/>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3300" b="1">
                <a:solidFill>
                  <a:srgbClr val="000F47"/>
                </a:solidFill>
                <a:latin typeface="Nunito Sans ExtraBold"/>
                <a:ea typeface="+mj-lt"/>
                <a:cs typeface="+mj-lt"/>
              </a:rPr>
              <a:t>This means your heat networks must be registered with </a:t>
            </a:r>
            <a:r>
              <a:rPr lang="en-GB" sz="3300" b="1">
                <a:solidFill>
                  <a:srgbClr val="ED7404"/>
                </a:solidFill>
                <a:latin typeface="Nunito Sans ExtraBold"/>
                <a:ea typeface="+mj-lt"/>
                <a:cs typeface="+mj-lt"/>
              </a:rPr>
              <a:t>Ofgem</a:t>
            </a:r>
            <a:r>
              <a:rPr lang="en-GB" sz="3300" b="1">
                <a:solidFill>
                  <a:srgbClr val="000F47"/>
                </a:solidFill>
                <a:latin typeface="Nunito Sans ExtraBold"/>
                <a:ea typeface="+mj-lt"/>
                <a:cs typeface="+mj-lt"/>
              </a:rPr>
              <a:t> by 26th January 2027.</a:t>
            </a:r>
            <a:endParaRPr lang="en-US" sz="3300">
              <a:solidFill>
                <a:srgbClr val="000F47"/>
              </a:solidFill>
              <a:latin typeface="Nunito Sans ExtraBold"/>
            </a:endParaRPr>
          </a:p>
        </p:txBody>
      </p:sp>
      <p:sp>
        <p:nvSpPr>
          <p:cNvPr id="12" name="Title 1">
            <a:extLst>
              <a:ext uri="{FF2B5EF4-FFF2-40B4-BE49-F238E27FC236}">
                <a16:creationId xmlns:a16="http://schemas.microsoft.com/office/drawing/2014/main" id="{006E73DB-AB5A-B713-BEBA-B0E2867232DC}"/>
              </a:ext>
            </a:extLst>
          </p:cNvPr>
          <p:cNvSpPr txBox="1">
            <a:spLocks/>
          </p:cNvSpPr>
          <p:nvPr/>
        </p:nvSpPr>
        <p:spPr>
          <a:xfrm>
            <a:off x="731282" y="2102304"/>
            <a:ext cx="7367688" cy="1707489"/>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3300" b="1">
                <a:solidFill>
                  <a:srgbClr val="000F47"/>
                </a:solidFill>
                <a:latin typeface="Nunito Sans ExtraBold"/>
                <a:ea typeface="+mj-lt"/>
                <a:cs typeface="+mj-lt"/>
              </a:rPr>
              <a:t>Housing providers are now </a:t>
            </a:r>
            <a:endParaRPr lang="en-GB" sz="3300" b="1">
              <a:solidFill>
                <a:srgbClr val="4EC1C7"/>
              </a:solidFill>
              <a:latin typeface="Nunito Sans ExtraBold"/>
              <a:ea typeface="+mj-lt"/>
              <a:cs typeface="+mj-lt"/>
            </a:endParaRPr>
          </a:p>
          <a:p>
            <a:pPr defTabSz="685783"/>
            <a:r>
              <a:rPr lang="en-GB" sz="3300" b="1">
                <a:solidFill>
                  <a:srgbClr val="4EC1C7"/>
                </a:solidFill>
                <a:latin typeface="Nunito Sans ExtraBold"/>
                <a:ea typeface="+mj-lt"/>
                <a:cs typeface="+mj-lt"/>
              </a:rPr>
              <a:t>regulated energy companies. </a:t>
            </a:r>
            <a:endParaRPr lang="en-GB" sz="3300" b="1">
              <a:solidFill>
                <a:srgbClr val="4EC1C7"/>
              </a:solidFill>
              <a:latin typeface="Nunito Sans ExtraBold"/>
            </a:endParaRPr>
          </a:p>
        </p:txBody>
      </p:sp>
      <p:sp>
        <p:nvSpPr>
          <p:cNvPr id="6" name="Oval 5">
            <a:extLst>
              <a:ext uri="{FF2B5EF4-FFF2-40B4-BE49-F238E27FC236}">
                <a16:creationId xmlns:a16="http://schemas.microsoft.com/office/drawing/2014/main" id="{B78BF40E-055B-16A9-8ACF-C67683286F95}"/>
              </a:ext>
            </a:extLst>
          </p:cNvPr>
          <p:cNvSpPr/>
          <p:nvPr/>
        </p:nvSpPr>
        <p:spPr>
          <a:xfrm>
            <a:off x="7451352" y="1520717"/>
            <a:ext cx="1297081" cy="124977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GB" sz="1650" b="1">
                <a:solidFill>
                  <a:prstClr val="white"/>
                </a:solidFill>
                <a:latin typeface="Nunito Sans"/>
                <a:ea typeface="+mn-lt"/>
                <a:cs typeface="+mn-lt"/>
              </a:rPr>
              <a:t>7 months to go</a:t>
            </a:r>
          </a:p>
        </p:txBody>
      </p:sp>
    </p:spTree>
    <p:extLst>
      <p:ext uri="{BB962C8B-B14F-4D97-AF65-F5344CB8AC3E}">
        <p14:creationId xmlns:p14="http://schemas.microsoft.com/office/powerpoint/2010/main" val="312307742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F906B-D92F-F756-2EC4-44E3ED5C92F9}"/>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B8095098-1D0B-BC9B-5A22-7556FB43A722}"/>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86E54476-3840-18C8-5362-19AF1AD0C956}"/>
              </a:ext>
            </a:extLst>
          </p:cNvPr>
          <p:cNvSpPr>
            <a:spLocks noGrp="1"/>
          </p:cNvSpPr>
          <p:nvPr>
            <p:ph type="ftr" sz="quarter" idx="11"/>
          </p:nvPr>
        </p:nvSpPr>
        <p:spPr>
          <a:xfrm>
            <a:off x="5752272" y="976721"/>
            <a:ext cx="3086100" cy="171450"/>
          </a:xfrm>
        </p:spPr>
        <p:txBody>
          <a:bodyPr/>
          <a:lstStyle/>
          <a:p>
            <a:pPr defTabSz="685783"/>
            <a:r>
              <a:rPr lang="en-US" sz="600">
                <a:solidFill>
                  <a:prstClr val="white"/>
                </a:solidFill>
                <a:latin typeface="Nunito Sans"/>
              </a:rPr>
              <a:t>Navigating Ofgem Registration and the Journey to Heat Network Compliance</a:t>
            </a:r>
            <a:r>
              <a:rPr lang="en-GB" sz="600">
                <a:solidFill>
                  <a:prstClr val="white"/>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77507522-7B92-F190-DC0D-31779E923733}"/>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95</a:t>
            </a:fld>
            <a:endParaRPr lang="en-GB">
              <a:solidFill>
                <a:srgbClr val="000F47"/>
              </a:solidFill>
              <a:latin typeface="Nunito Sans"/>
            </a:endParaRPr>
          </a:p>
        </p:txBody>
      </p:sp>
      <p:sp>
        <p:nvSpPr>
          <p:cNvPr id="6" name="Title 1">
            <a:extLst>
              <a:ext uri="{FF2B5EF4-FFF2-40B4-BE49-F238E27FC236}">
                <a16:creationId xmlns:a16="http://schemas.microsoft.com/office/drawing/2014/main" id="{D4C1EB6A-DF6A-5982-522B-5752E6EDEB47}"/>
              </a:ext>
            </a:extLst>
          </p:cNvPr>
          <p:cNvSpPr txBox="1">
            <a:spLocks/>
          </p:cNvSpPr>
          <p:nvPr/>
        </p:nvSpPr>
        <p:spPr>
          <a:xfrm>
            <a:off x="571022" y="1776942"/>
            <a:ext cx="7962821" cy="368547"/>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2700">
                <a:solidFill>
                  <a:srgbClr val="000F47"/>
                </a:solidFill>
                <a:latin typeface="Nunito Sans ExtraBold"/>
              </a:rPr>
              <a:t>Does it affect me? What is a heat network?</a:t>
            </a:r>
          </a:p>
        </p:txBody>
      </p:sp>
      <p:pic>
        <p:nvPicPr>
          <p:cNvPr id="8" name="Picture 7" descr="A diagram of a heating system&#10;&#10;Description automatically generated">
            <a:extLst>
              <a:ext uri="{FF2B5EF4-FFF2-40B4-BE49-F238E27FC236}">
                <a16:creationId xmlns:a16="http://schemas.microsoft.com/office/drawing/2014/main" id="{07CD1FF3-4650-2F60-F368-B6181A44F3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971" y="2749424"/>
            <a:ext cx="1390394" cy="1896379"/>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9983E98A-9616-B216-0AAB-A9A2AB8EBB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99309" y="2747576"/>
            <a:ext cx="1405703" cy="1901462"/>
          </a:xfrm>
          <a:prstGeom prst="rect">
            <a:avLst/>
          </a:prstGeom>
        </p:spPr>
      </p:pic>
      <p:pic>
        <p:nvPicPr>
          <p:cNvPr id="14" name="Picture 13" descr="A purple cube with a pipe and a picture of a room with wires&#10;&#10;Description automatically generated with medium confidence">
            <a:extLst>
              <a:ext uri="{FF2B5EF4-FFF2-40B4-BE49-F238E27FC236}">
                <a16:creationId xmlns:a16="http://schemas.microsoft.com/office/drawing/2014/main" id="{E4ACD3DF-0764-7673-1486-4F7E5B1BB0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60353" y="2356149"/>
            <a:ext cx="2158219" cy="1067940"/>
          </a:xfrm>
          <a:prstGeom prst="rect">
            <a:avLst/>
          </a:prstGeom>
        </p:spPr>
      </p:pic>
      <p:pic>
        <p:nvPicPr>
          <p:cNvPr id="16" name="Picture 15" descr="Diagram of a pipework diagram&#10;&#10;Description automatically generated">
            <a:extLst>
              <a:ext uri="{FF2B5EF4-FFF2-40B4-BE49-F238E27FC236}">
                <a16:creationId xmlns:a16="http://schemas.microsoft.com/office/drawing/2014/main" id="{1C4622AA-23FF-9740-BB60-E36C67422553}"/>
              </a:ext>
            </a:extLst>
          </p:cNvPr>
          <p:cNvPicPr>
            <a:picLocks noChangeAspect="1"/>
          </p:cNvPicPr>
          <p:nvPr/>
        </p:nvPicPr>
        <p:blipFill>
          <a:blip r:embed="rId6">
            <a:extLst>
              <a:ext uri="{28A0092B-C50C-407E-A947-70E740481C1C}">
                <a14:useLocalDpi xmlns:a14="http://schemas.microsoft.com/office/drawing/2010/main" val="0"/>
              </a:ext>
            </a:extLst>
          </a:blip>
          <a:srcRect t="1289" b="-1"/>
          <a:stretch/>
        </p:blipFill>
        <p:spPr>
          <a:xfrm>
            <a:off x="3859229" y="3532303"/>
            <a:ext cx="2164853" cy="1073070"/>
          </a:xfrm>
          <a:prstGeom prst="rect">
            <a:avLst/>
          </a:prstGeom>
        </p:spPr>
      </p:pic>
      <p:pic>
        <p:nvPicPr>
          <p:cNvPr id="18" name="Picture 17" descr="A diagram of a pipework&#10;&#10;Description automatically generated">
            <a:extLst>
              <a:ext uri="{FF2B5EF4-FFF2-40B4-BE49-F238E27FC236}">
                <a16:creationId xmlns:a16="http://schemas.microsoft.com/office/drawing/2014/main" id="{5F821A03-5F12-0377-6866-7C24D5E1C4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9933" y="4709409"/>
            <a:ext cx="2173355" cy="1067629"/>
          </a:xfrm>
          <a:prstGeom prst="rect">
            <a:avLst/>
          </a:prstGeom>
        </p:spPr>
      </p:pic>
      <p:pic>
        <p:nvPicPr>
          <p:cNvPr id="20" name="Picture 19" descr="A diagram of a house&#10;&#10;AI-generated content may be incorrect.">
            <a:extLst>
              <a:ext uri="{FF2B5EF4-FFF2-40B4-BE49-F238E27FC236}">
                <a16:creationId xmlns:a16="http://schemas.microsoft.com/office/drawing/2014/main" id="{A84B98F0-9D61-645B-8FF1-10FC41750627}"/>
              </a:ext>
            </a:extLst>
          </p:cNvPr>
          <p:cNvPicPr>
            <a:picLocks noChangeAspect="1"/>
          </p:cNvPicPr>
          <p:nvPr/>
        </p:nvPicPr>
        <p:blipFill>
          <a:blip r:embed="rId8"/>
          <a:stretch>
            <a:fillRect/>
          </a:stretch>
        </p:blipFill>
        <p:spPr>
          <a:xfrm>
            <a:off x="6390994" y="2748034"/>
            <a:ext cx="1883247" cy="1884518"/>
          </a:xfrm>
          <a:prstGeom prst="rect">
            <a:avLst/>
          </a:prstGeom>
        </p:spPr>
      </p:pic>
    </p:spTree>
    <p:extLst>
      <p:ext uri="{BB962C8B-B14F-4D97-AF65-F5344CB8AC3E}">
        <p14:creationId xmlns:p14="http://schemas.microsoft.com/office/powerpoint/2010/main" val="190756227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7DDA4-20A7-7758-3BC1-0466A8F8CAD1}"/>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D078B206-2B3A-D3BB-A564-9A3D95799CAD}"/>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8733D9F9-8913-BB09-7B7B-D404CCFA70CE}"/>
              </a:ext>
            </a:extLst>
          </p:cNvPr>
          <p:cNvSpPr>
            <a:spLocks noGrp="1"/>
          </p:cNvSpPr>
          <p:nvPr>
            <p:ph type="ftr" sz="quarter" idx="11"/>
          </p:nvPr>
        </p:nvSpPr>
        <p:spPr>
          <a:xfrm>
            <a:off x="5752272" y="976721"/>
            <a:ext cx="3086100" cy="171450"/>
          </a:xfrm>
        </p:spPr>
        <p:txBody>
          <a:bodyPr/>
          <a:lstStyle/>
          <a:p>
            <a:pPr defTabSz="685783"/>
            <a:r>
              <a:rPr lang="en-US" sz="600">
                <a:solidFill>
                  <a:prstClr val="white"/>
                </a:solidFill>
                <a:latin typeface="Nunito Sans"/>
              </a:rPr>
              <a:t>Navigating Ofgem Registration and the Journey to Heat Network Compliance</a:t>
            </a:r>
            <a:r>
              <a:rPr lang="en-GB" sz="600">
                <a:solidFill>
                  <a:prstClr val="white"/>
                </a:solidFill>
                <a:latin typeface="Nunito Sans"/>
              </a:rPr>
              <a:t> </a:t>
            </a:r>
            <a:endParaRPr lang="en-GB" sz="600" b="0">
              <a:solidFill>
                <a:srgbClr val="000000"/>
              </a:solidFill>
              <a:latin typeface="Nunito Sans"/>
            </a:endParaRPr>
          </a:p>
        </p:txBody>
      </p:sp>
      <p:sp>
        <p:nvSpPr>
          <p:cNvPr id="4" name="Slide Number Placeholder 3">
            <a:extLst>
              <a:ext uri="{FF2B5EF4-FFF2-40B4-BE49-F238E27FC236}">
                <a16:creationId xmlns:a16="http://schemas.microsoft.com/office/drawing/2014/main" id="{C40716BA-1A5A-2F65-3291-8C4167162694}"/>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96</a:t>
            </a:fld>
            <a:endParaRPr lang="en-GB">
              <a:solidFill>
                <a:srgbClr val="000F47"/>
              </a:solidFill>
              <a:latin typeface="Nunito Sans"/>
            </a:endParaRPr>
          </a:p>
        </p:txBody>
      </p:sp>
      <p:sp>
        <p:nvSpPr>
          <p:cNvPr id="12" name="Title 1">
            <a:extLst>
              <a:ext uri="{FF2B5EF4-FFF2-40B4-BE49-F238E27FC236}">
                <a16:creationId xmlns:a16="http://schemas.microsoft.com/office/drawing/2014/main" id="{611BDF4F-6E64-0F62-3AF7-535F1FAEB2D5}"/>
              </a:ext>
            </a:extLst>
          </p:cNvPr>
          <p:cNvSpPr txBox="1">
            <a:spLocks/>
          </p:cNvSpPr>
          <p:nvPr/>
        </p:nvSpPr>
        <p:spPr>
          <a:xfrm>
            <a:off x="731283" y="2140404"/>
            <a:ext cx="7433002" cy="1533319"/>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3300" b="1">
                <a:solidFill>
                  <a:srgbClr val="000F47"/>
                </a:solidFill>
                <a:latin typeface="Nunito Sans ExtraBold"/>
                <a:ea typeface="+mj-lt"/>
                <a:cs typeface="+mj-lt"/>
              </a:rPr>
              <a:t>All heat networks are in scope of regulations regardless of </a:t>
            </a:r>
            <a:r>
              <a:rPr lang="en-GB" sz="3300" b="1">
                <a:solidFill>
                  <a:srgbClr val="4EC1C7"/>
                </a:solidFill>
                <a:latin typeface="Nunito Sans ExtraBold"/>
                <a:ea typeface="+mj-lt"/>
                <a:cs typeface="+mj-lt"/>
              </a:rPr>
              <a:t>tenure, age, technology, size and location. </a:t>
            </a:r>
            <a:endParaRPr lang="en-GB" sz="3300" b="1">
              <a:solidFill>
                <a:srgbClr val="000F47"/>
              </a:solidFill>
              <a:latin typeface="Nunito Sans ExtraBold"/>
              <a:ea typeface="+mj-lt"/>
              <a:cs typeface="+mj-lt"/>
            </a:endParaRPr>
          </a:p>
        </p:txBody>
      </p:sp>
      <p:sp>
        <p:nvSpPr>
          <p:cNvPr id="6" name="Oval 5">
            <a:extLst>
              <a:ext uri="{FF2B5EF4-FFF2-40B4-BE49-F238E27FC236}">
                <a16:creationId xmlns:a16="http://schemas.microsoft.com/office/drawing/2014/main" id="{A6CB03CD-54F5-AE56-D044-E3B443DB7BC6}"/>
              </a:ext>
            </a:extLst>
          </p:cNvPr>
          <p:cNvSpPr/>
          <p:nvPr/>
        </p:nvSpPr>
        <p:spPr>
          <a:xfrm>
            <a:off x="7260557" y="4013195"/>
            <a:ext cx="1297081" cy="124977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GB" sz="1650" b="1">
                <a:solidFill>
                  <a:prstClr val="white"/>
                </a:solidFill>
                <a:latin typeface="Nunito Sans"/>
                <a:ea typeface="+mn-lt"/>
                <a:cs typeface="+mn-lt"/>
              </a:rPr>
              <a:t>7 months to go</a:t>
            </a:r>
          </a:p>
        </p:txBody>
      </p:sp>
    </p:spTree>
    <p:extLst>
      <p:ext uri="{BB962C8B-B14F-4D97-AF65-F5344CB8AC3E}">
        <p14:creationId xmlns:p14="http://schemas.microsoft.com/office/powerpoint/2010/main" val="51067257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A0807-98B2-D000-76BB-081B5373EC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75A49-AA5A-D2DA-8A25-151EECE14F5E}"/>
              </a:ext>
            </a:extLst>
          </p:cNvPr>
          <p:cNvSpPr>
            <a:spLocks noGrp="1"/>
          </p:cNvSpPr>
          <p:nvPr>
            <p:ph type="ctrTitle"/>
          </p:nvPr>
        </p:nvSpPr>
        <p:spPr>
          <a:xfrm>
            <a:off x="526762" y="1551020"/>
            <a:ext cx="5223835" cy="368547"/>
          </a:xfrm>
        </p:spPr>
        <p:txBody>
          <a:bodyPr/>
          <a:lstStyle/>
          <a:p>
            <a:r>
              <a:rPr lang="en-GB">
                <a:solidFill>
                  <a:srgbClr val="000F47"/>
                </a:solidFill>
              </a:rPr>
              <a:t>Heat networks in the UK</a:t>
            </a:r>
            <a:endParaRPr lang="en-GB">
              <a:solidFill>
                <a:srgbClr val="000000"/>
              </a:solidFill>
            </a:endParaRPr>
          </a:p>
          <a:p>
            <a:endParaRPr lang="en-GB">
              <a:solidFill>
                <a:srgbClr val="000F47"/>
              </a:solidFill>
            </a:endParaRPr>
          </a:p>
        </p:txBody>
      </p:sp>
      <p:sp>
        <p:nvSpPr>
          <p:cNvPr id="3" name="Text Placeholder 2">
            <a:extLst>
              <a:ext uri="{FF2B5EF4-FFF2-40B4-BE49-F238E27FC236}">
                <a16:creationId xmlns:a16="http://schemas.microsoft.com/office/drawing/2014/main" id="{25B377D7-CD45-26BD-4448-31536AE2B42A}"/>
              </a:ext>
            </a:extLst>
          </p:cNvPr>
          <p:cNvSpPr>
            <a:spLocks noGrp="1"/>
          </p:cNvSpPr>
          <p:nvPr>
            <p:ph type="body" sz="quarter" idx="13"/>
          </p:nvPr>
        </p:nvSpPr>
        <p:spPr>
          <a:xfrm>
            <a:off x="528213" y="2250871"/>
            <a:ext cx="4386656" cy="2654228"/>
          </a:xfrm>
        </p:spPr>
        <p:txBody>
          <a:bodyPr vert="horz" lIns="0" tIns="0" rIns="0" bIns="0" rtlCol="0" anchor="t">
            <a:noAutofit/>
          </a:bodyPr>
          <a:lstStyle/>
          <a:p>
            <a:r>
              <a:rPr lang="en-GB" sz="1650">
                <a:latin typeface="Nunito Sans ExtraBold"/>
                <a:ea typeface="+mn-lt"/>
                <a:cs typeface="+mn-lt"/>
              </a:rPr>
              <a:t>Where</a:t>
            </a:r>
            <a:r>
              <a:rPr lang="en-GB" sz="1650">
                <a:solidFill>
                  <a:schemeClr val="tx2"/>
                </a:solidFill>
                <a:latin typeface="Nunito Sans ExtraBold"/>
                <a:ea typeface="+mn-lt"/>
                <a:cs typeface="+mn-lt"/>
              </a:rPr>
              <a:t> are we currently?</a:t>
            </a:r>
          </a:p>
          <a:p>
            <a:pPr marL="214313" indent="-214313">
              <a:lnSpc>
                <a:spcPct val="100000"/>
              </a:lnSpc>
              <a:buClr>
                <a:schemeClr val="tx1"/>
              </a:buClr>
              <a:buFont typeface="Arial,Sans-Serif" panose="020B0604020202020204" pitchFamily="34" charset="0"/>
              <a:buChar char="•"/>
            </a:pPr>
            <a:r>
              <a:rPr lang="en-US" sz="1650">
                <a:latin typeface="Open Sans"/>
                <a:ea typeface="Open Sans"/>
                <a:cs typeface="Open Sans"/>
              </a:rPr>
              <a:t>14,000 heat networks in the UK</a:t>
            </a:r>
            <a:endParaRPr lang="en-US" sz="1650">
              <a:solidFill>
                <a:srgbClr val="000000"/>
              </a:solidFill>
              <a:latin typeface="Open Sans"/>
              <a:ea typeface="Open Sans"/>
              <a:cs typeface="Open Sans"/>
            </a:endParaRPr>
          </a:p>
          <a:p>
            <a:pPr marL="214313" indent="-214313">
              <a:lnSpc>
                <a:spcPct val="100000"/>
              </a:lnSpc>
              <a:buFont typeface="Arial,Sans-Serif" panose="020B0604020202020204" pitchFamily="34" charset="0"/>
              <a:buChar char="•"/>
            </a:pPr>
            <a:r>
              <a:rPr lang="en-US" sz="1650">
                <a:latin typeface="Open Sans"/>
                <a:ea typeface="Open Sans"/>
                <a:cs typeface="Open Sans"/>
              </a:rPr>
              <a:t>3% of UK buildings currently on a heat network </a:t>
            </a:r>
            <a:endParaRPr lang="en-US" sz="1650">
              <a:solidFill>
                <a:srgbClr val="000000"/>
              </a:solidFill>
              <a:latin typeface="Open Sans"/>
              <a:ea typeface="Open Sans"/>
              <a:cs typeface="Open Sans"/>
            </a:endParaRPr>
          </a:p>
          <a:p>
            <a:pPr marL="214313" indent="-214313">
              <a:lnSpc>
                <a:spcPct val="100000"/>
              </a:lnSpc>
              <a:buFont typeface="Arial,Sans-Serif" panose="020B0604020202020204" pitchFamily="34" charset="0"/>
              <a:buChar char="•"/>
            </a:pPr>
            <a:r>
              <a:rPr lang="en-US" sz="1650">
                <a:latin typeface="Open Sans"/>
                <a:ea typeface="Open Sans"/>
                <a:cs typeface="Open Sans"/>
              </a:rPr>
              <a:t>500,000 customers live on a heat network</a:t>
            </a:r>
            <a:endParaRPr lang="en-US" sz="1650">
              <a:solidFill>
                <a:srgbClr val="000000"/>
              </a:solidFill>
              <a:latin typeface="Open Sans"/>
              <a:ea typeface="Open Sans"/>
              <a:cs typeface="Open Sans"/>
            </a:endParaRPr>
          </a:p>
          <a:p>
            <a:pPr marL="214313" indent="-214313">
              <a:lnSpc>
                <a:spcPct val="100000"/>
              </a:lnSpc>
              <a:buFont typeface="Arial,Sans-Serif" panose="020B0604020202020204" pitchFamily="34" charset="0"/>
              <a:buChar char="•"/>
            </a:pPr>
            <a:r>
              <a:rPr lang="en-US" sz="1650">
                <a:latin typeface="Open Sans"/>
                <a:ea typeface="Open Sans"/>
                <a:cs typeface="Open Sans"/>
              </a:rPr>
              <a:t>Around 2/3 are in social housing management, that's approx. 9,500 networks</a:t>
            </a:r>
            <a:endParaRPr lang="en-US" sz="1650">
              <a:solidFill>
                <a:srgbClr val="000000"/>
              </a:solidFill>
              <a:latin typeface="Open Sans"/>
              <a:ea typeface="Open Sans"/>
              <a:cs typeface="Open Sans"/>
            </a:endParaRPr>
          </a:p>
          <a:p>
            <a:pPr marL="214313" indent="-214313">
              <a:lnSpc>
                <a:spcPct val="100000"/>
              </a:lnSpc>
              <a:buFont typeface="Arial,Sans-Serif" panose="020B0604020202020204" pitchFamily="34" charset="0"/>
              <a:buChar char="•"/>
            </a:pPr>
            <a:r>
              <a:rPr lang="en-US" sz="1650">
                <a:latin typeface="Open Sans"/>
                <a:ea typeface="Open Sans"/>
                <a:cs typeface="Open Sans"/>
              </a:rPr>
              <a:t>Rule of thumb: 10% of a HA’s portfolio - urban and supported accommodation focus</a:t>
            </a:r>
            <a:endParaRPr lang="en-GB" sz="1650"/>
          </a:p>
          <a:p>
            <a:pPr>
              <a:buClr>
                <a:schemeClr val="tx1"/>
              </a:buClr>
            </a:pPr>
            <a:endParaRPr lang="en-GB" sz="1650"/>
          </a:p>
        </p:txBody>
      </p:sp>
      <p:sp>
        <p:nvSpPr>
          <p:cNvPr id="5" name="Date Placeholder 4">
            <a:extLst>
              <a:ext uri="{FF2B5EF4-FFF2-40B4-BE49-F238E27FC236}">
                <a16:creationId xmlns:a16="http://schemas.microsoft.com/office/drawing/2014/main" id="{41FC305A-A8DB-20FB-2B41-EE470E5E5916}"/>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7" name="Slide Number Placeholder 6">
            <a:extLst>
              <a:ext uri="{FF2B5EF4-FFF2-40B4-BE49-F238E27FC236}">
                <a16:creationId xmlns:a16="http://schemas.microsoft.com/office/drawing/2014/main" id="{49D27122-86F8-6706-BAEA-E8348F9B2F7A}"/>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97</a:t>
            </a:fld>
            <a:endParaRPr lang="en-GB">
              <a:solidFill>
                <a:srgbClr val="000F47"/>
              </a:solidFill>
              <a:latin typeface="Nunito Sans"/>
            </a:endParaRPr>
          </a:p>
        </p:txBody>
      </p:sp>
      <p:sp>
        <p:nvSpPr>
          <p:cNvPr id="4" name="Footer Placeholder 2">
            <a:extLst>
              <a:ext uri="{FF2B5EF4-FFF2-40B4-BE49-F238E27FC236}">
                <a16:creationId xmlns:a16="http://schemas.microsoft.com/office/drawing/2014/main" id="{208038F7-70AF-ECAF-9B5D-35F52C3C2BA1}"/>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grpSp>
        <p:nvGrpSpPr>
          <p:cNvPr id="13" name="Group 12">
            <a:extLst>
              <a:ext uri="{FF2B5EF4-FFF2-40B4-BE49-F238E27FC236}">
                <a16:creationId xmlns:a16="http://schemas.microsoft.com/office/drawing/2014/main" id="{34F21DD9-99FC-9129-3306-E91E16BF3F19}"/>
              </a:ext>
            </a:extLst>
          </p:cNvPr>
          <p:cNvGrpSpPr/>
          <p:nvPr/>
        </p:nvGrpSpPr>
        <p:grpSpPr>
          <a:xfrm>
            <a:off x="4812218" y="1919029"/>
            <a:ext cx="4023869" cy="3073481"/>
            <a:chOff x="6323669" y="651997"/>
            <a:chExt cx="6207369" cy="4846126"/>
          </a:xfrm>
        </p:grpSpPr>
        <p:graphicFrame>
          <p:nvGraphicFramePr>
            <p:cNvPr id="10" name="Chart 9">
              <a:extLst>
                <a:ext uri="{FF2B5EF4-FFF2-40B4-BE49-F238E27FC236}">
                  <a16:creationId xmlns:a16="http://schemas.microsoft.com/office/drawing/2014/main" id="{9D87635A-A751-1C45-1FEC-7CCC22A186C0}"/>
                </a:ext>
              </a:extLst>
            </p:cNvPr>
            <p:cNvGraphicFramePr>
              <a:graphicFrameLocks/>
            </p:cNvGraphicFramePr>
            <p:nvPr/>
          </p:nvGraphicFramePr>
          <p:xfrm>
            <a:off x="6323669" y="1688016"/>
            <a:ext cx="6207369" cy="3810107"/>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9C74D2D2-A833-3DCC-CCD9-4036E956D2D7}"/>
                </a:ext>
              </a:extLst>
            </p:cNvPr>
            <p:cNvSpPr txBox="1"/>
            <p:nvPr/>
          </p:nvSpPr>
          <p:spPr>
            <a:xfrm>
              <a:off x="10317488" y="651997"/>
              <a:ext cx="1036927" cy="1091898"/>
            </a:xfrm>
            <a:prstGeom prst="rect">
              <a:avLst/>
            </a:prstGeom>
            <a:solidFill>
              <a:srgbClr val="4EC1C7"/>
            </a:solidFill>
          </p:spPr>
          <p:txBody>
            <a:bodyPr wrap="square" lIns="68580" tIns="34290" rIns="68580" bIns="34290" rtlCol="0" anchor="t">
              <a:spAutoFit/>
            </a:bodyPr>
            <a:lstStyle/>
            <a:p>
              <a:pPr defTabSz="685800">
                <a:defRPr/>
              </a:pPr>
              <a:r>
                <a:rPr lang="en-US" sz="1350">
                  <a:solidFill>
                    <a:prstClr val="white"/>
                  </a:solidFill>
                  <a:latin typeface="Open Sans"/>
                </a:rPr>
                <a:t>LA + HA = 66%</a:t>
              </a:r>
              <a:endParaRPr lang="en-GB" sz="1350">
                <a:solidFill>
                  <a:prstClr val="white"/>
                </a:solidFill>
                <a:latin typeface="Open Sans"/>
              </a:endParaRPr>
            </a:p>
          </p:txBody>
        </p:sp>
      </p:grpSp>
    </p:spTree>
    <p:extLst>
      <p:ext uri="{BB962C8B-B14F-4D97-AF65-F5344CB8AC3E}">
        <p14:creationId xmlns:p14="http://schemas.microsoft.com/office/powerpoint/2010/main" val="3864124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D306D-11F8-0D75-8BE9-34C0A38329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3B847-0EBF-5860-397B-DE487A08157A}"/>
              </a:ext>
            </a:extLst>
          </p:cNvPr>
          <p:cNvSpPr>
            <a:spLocks noGrp="1"/>
          </p:cNvSpPr>
          <p:nvPr>
            <p:ph type="ctrTitle"/>
          </p:nvPr>
        </p:nvSpPr>
        <p:spPr>
          <a:xfrm>
            <a:off x="526762" y="1551020"/>
            <a:ext cx="5223835" cy="368547"/>
          </a:xfrm>
        </p:spPr>
        <p:txBody>
          <a:bodyPr/>
          <a:lstStyle/>
          <a:p>
            <a:r>
              <a:rPr lang="en-GB">
                <a:solidFill>
                  <a:srgbClr val="000F47"/>
                </a:solidFill>
              </a:rPr>
              <a:t>Heat networks in the UK</a:t>
            </a:r>
            <a:endParaRPr lang="en-GB">
              <a:solidFill>
                <a:srgbClr val="000000"/>
              </a:solidFill>
            </a:endParaRPr>
          </a:p>
          <a:p>
            <a:endParaRPr lang="en-GB">
              <a:solidFill>
                <a:srgbClr val="000F47"/>
              </a:solidFill>
            </a:endParaRPr>
          </a:p>
        </p:txBody>
      </p:sp>
      <p:sp>
        <p:nvSpPr>
          <p:cNvPr id="5" name="Date Placeholder 4">
            <a:extLst>
              <a:ext uri="{FF2B5EF4-FFF2-40B4-BE49-F238E27FC236}">
                <a16:creationId xmlns:a16="http://schemas.microsoft.com/office/drawing/2014/main" id="{A425EA43-5DD3-2FCB-3271-AC8771A14D8A}"/>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7" name="Slide Number Placeholder 6">
            <a:extLst>
              <a:ext uri="{FF2B5EF4-FFF2-40B4-BE49-F238E27FC236}">
                <a16:creationId xmlns:a16="http://schemas.microsoft.com/office/drawing/2014/main" id="{06E68110-421F-F646-D8EC-183C31F054DF}"/>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98</a:t>
            </a:fld>
            <a:endParaRPr lang="en-GB">
              <a:solidFill>
                <a:srgbClr val="000F47"/>
              </a:solidFill>
              <a:latin typeface="Nunito Sans"/>
            </a:endParaRPr>
          </a:p>
        </p:txBody>
      </p:sp>
      <p:sp>
        <p:nvSpPr>
          <p:cNvPr id="4" name="Footer Placeholder 2">
            <a:extLst>
              <a:ext uri="{FF2B5EF4-FFF2-40B4-BE49-F238E27FC236}">
                <a16:creationId xmlns:a16="http://schemas.microsoft.com/office/drawing/2014/main" id="{7DF902F5-7565-0C0A-F763-041A32A6D3AC}"/>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
        <p:nvSpPr>
          <p:cNvPr id="15" name="Text Placeholder 2">
            <a:extLst>
              <a:ext uri="{FF2B5EF4-FFF2-40B4-BE49-F238E27FC236}">
                <a16:creationId xmlns:a16="http://schemas.microsoft.com/office/drawing/2014/main" id="{CC5763A0-2C94-CABC-DF40-813410B1E1F0}"/>
              </a:ext>
            </a:extLst>
          </p:cNvPr>
          <p:cNvSpPr txBox="1">
            <a:spLocks/>
          </p:cNvSpPr>
          <p:nvPr/>
        </p:nvSpPr>
        <p:spPr>
          <a:xfrm>
            <a:off x="527210" y="2149606"/>
            <a:ext cx="4625139" cy="2669267"/>
          </a:xfrm>
          <a:prstGeom prst="rect">
            <a:avLst/>
          </a:prstGeom>
        </p:spPr>
        <p:txBody>
          <a:bodyPr vert="horz" lIns="0" tIns="0" rIns="0" bIns="0" rtlCol="0" anchor="t">
            <a:noAutofit/>
          </a:bodyPr>
          <a:lstStyle>
            <a:lvl1pPr marL="0" indent="0" algn="l" defTabSz="914377" rtl="0" eaLnBrk="1" latinLnBrk="0" hangingPunct="1">
              <a:lnSpc>
                <a:spcPts val="1600"/>
              </a:lnSpc>
              <a:spcBef>
                <a:spcPts val="1000"/>
              </a:spcBef>
              <a:buFont typeface="Arial" panose="020B0604020202020204" pitchFamily="34" charset="0"/>
              <a:buNone/>
              <a:defRPr sz="1200" kern="1200">
                <a:solidFill>
                  <a:schemeClr val="accent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783">
              <a:lnSpc>
                <a:spcPts val="1200"/>
              </a:lnSpc>
              <a:spcBef>
                <a:spcPts val="750"/>
              </a:spcBef>
            </a:pPr>
            <a:r>
              <a:rPr lang="en-GB" sz="1650">
                <a:solidFill>
                  <a:srgbClr val="000F47"/>
                </a:solidFill>
                <a:latin typeface="Nunito Sans ExtraBold"/>
                <a:ea typeface="+mn-lt"/>
                <a:cs typeface="+mn-lt"/>
              </a:rPr>
              <a:t>The future</a:t>
            </a:r>
          </a:p>
          <a:p>
            <a:pPr marL="214313" indent="-214313" defTabSz="685783">
              <a:lnSpc>
                <a:spcPct val="100000"/>
              </a:lnSpc>
              <a:spcBef>
                <a:spcPts val="750"/>
              </a:spcBef>
              <a:buClr>
                <a:prstClr val="black"/>
              </a:buClr>
              <a:buFont typeface="Arial,Sans-Serif" panose="020B0604020202020204" pitchFamily="34" charset="0"/>
              <a:buChar char="•"/>
            </a:pPr>
            <a:r>
              <a:rPr lang="en-US" sz="1650">
                <a:solidFill>
                  <a:srgbClr val="000F47"/>
                </a:solidFill>
                <a:latin typeface="Open Sans"/>
                <a:ea typeface="Open Sans"/>
                <a:cs typeface="Open Sans"/>
              </a:rPr>
              <a:t>Low carbon heat networks listed in Government’s NetZero Strategy</a:t>
            </a:r>
            <a:endParaRPr lang="en-US" sz="1650">
              <a:solidFill>
                <a:srgbClr val="000000"/>
              </a:solidFill>
              <a:latin typeface="Open Sans"/>
              <a:ea typeface="Open Sans"/>
              <a:cs typeface="Open Sans"/>
            </a:endParaRPr>
          </a:p>
          <a:p>
            <a:pPr marL="214313" indent="-214313" defTabSz="685783">
              <a:lnSpc>
                <a:spcPct val="100000"/>
              </a:lnSpc>
              <a:spcBef>
                <a:spcPts val="750"/>
              </a:spcBef>
              <a:buFont typeface="Arial,Sans-Serif" panose="020B0604020202020204" pitchFamily="34" charset="0"/>
              <a:buChar char="•"/>
            </a:pPr>
            <a:r>
              <a:rPr lang="en-US" sz="1650">
                <a:solidFill>
                  <a:srgbClr val="000F47"/>
                </a:solidFill>
                <a:latin typeface="Open Sans"/>
                <a:ea typeface="Open Sans"/>
                <a:cs typeface="Open Sans"/>
              </a:rPr>
              <a:t>UK Carbon reduction heat demand targets:</a:t>
            </a:r>
            <a:endParaRPr lang="en-US" sz="1650">
              <a:solidFill>
                <a:srgbClr val="000000"/>
              </a:solidFill>
              <a:latin typeface="Open Sans"/>
              <a:ea typeface="Open Sans"/>
              <a:cs typeface="Open Sans"/>
            </a:endParaRPr>
          </a:p>
          <a:p>
            <a:pPr marL="728663" lvl="1" indent="-214313" defTabSz="685783">
              <a:lnSpc>
                <a:spcPct val="100000"/>
              </a:lnSpc>
              <a:spcBef>
                <a:spcPts val="375"/>
              </a:spcBef>
              <a:buFont typeface="Arial,Sans-Serif" panose="020B0604020202020204" pitchFamily="34" charset="0"/>
              <a:buChar char="•"/>
            </a:pPr>
            <a:r>
              <a:rPr lang="en-US" sz="1650">
                <a:solidFill>
                  <a:srgbClr val="000F47"/>
                </a:solidFill>
                <a:latin typeface="Open Sans"/>
                <a:ea typeface="Open Sans"/>
                <a:cs typeface="Open Sans"/>
              </a:rPr>
              <a:t>2035: 7% </a:t>
            </a:r>
          </a:p>
          <a:p>
            <a:pPr marL="728663" lvl="1" indent="-214313" defTabSz="685783">
              <a:lnSpc>
                <a:spcPct val="100000"/>
              </a:lnSpc>
              <a:spcBef>
                <a:spcPts val="375"/>
              </a:spcBef>
              <a:buFont typeface="Arial,Sans-Serif" panose="020B0604020202020204" pitchFamily="34" charset="0"/>
              <a:buChar char="•"/>
            </a:pPr>
            <a:r>
              <a:rPr lang="en-US" sz="1650">
                <a:solidFill>
                  <a:srgbClr val="000F47"/>
                </a:solidFill>
                <a:latin typeface="Open Sans"/>
                <a:ea typeface="Open Sans"/>
                <a:cs typeface="Open Sans"/>
              </a:rPr>
              <a:t>2050: 20% / 5 million customers</a:t>
            </a:r>
          </a:p>
          <a:p>
            <a:pPr marL="214313" indent="-214313" defTabSz="685783">
              <a:lnSpc>
                <a:spcPct val="100000"/>
              </a:lnSpc>
              <a:spcBef>
                <a:spcPts val="750"/>
              </a:spcBef>
              <a:buFont typeface="Arial,Sans-Serif" panose="020B0604020202020204" pitchFamily="34" charset="0"/>
              <a:buChar char="•"/>
            </a:pPr>
            <a:r>
              <a:rPr lang="en-US" sz="1650">
                <a:solidFill>
                  <a:srgbClr val="000F47"/>
                </a:solidFill>
                <a:latin typeface="Open Sans"/>
                <a:ea typeface="Open Sans"/>
                <a:cs typeface="Open Sans"/>
              </a:rPr>
              <a:t>Government funding (GHNF,HNES), regulation and zoning</a:t>
            </a:r>
            <a:endParaRPr lang="en-GB" sz="1650">
              <a:solidFill>
                <a:srgbClr val="000F47"/>
              </a:solidFill>
              <a:latin typeface="Nunito Sans"/>
            </a:endParaRPr>
          </a:p>
          <a:p>
            <a:pPr defTabSz="685783">
              <a:lnSpc>
                <a:spcPts val="1200"/>
              </a:lnSpc>
              <a:spcBef>
                <a:spcPts val="750"/>
              </a:spcBef>
              <a:buClr>
                <a:prstClr val="black"/>
              </a:buClr>
            </a:pPr>
            <a:endParaRPr lang="en-GB" sz="1650">
              <a:solidFill>
                <a:srgbClr val="000F47"/>
              </a:solidFill>
              <a:latin typeface="Nunito Sans"/>
            </a:endParaRPr>
          </a:p>
        </p:txBody>
      </p:sp>
      <p:sp>
        <p:nvSpPr>
          <p:cNvPr id="17" name="TextBox 16">
            <a:extLst>
              <a:ext uri="{FF2B5EF4-FFF2-40B4-BE49-F238E27FC236}">
                <a16:creationId xmlns:a16="http://schemas.microsoft.com/office/drawing/2014/main" id="{AA43894B-9DC6-E7A9-2480-23EA5CD29B10}"/>
              </a:ext>
            </a:extLst>
          </p:cNvPr>
          <p:cNvSpPr txBox="1"/>
          <p:nvPr/>
        </p:nvSpPr>
        <p:spPr>
          <a:xfrm>
            <a:off x="525568" y="4818615"/>
            <a:ext cx="4264577" cy="526298"/>
          </a:xfrm>
          <a:prstGeom prst="rect">
            <a:avLst/>
          </a:prstGeom>
          <a:noFill/>
          <a:ln w="28575">
            <a:solidFill>
              <a:srgbClr val="4EC1C7"/>
            </a:solidFill>
          </a:ln>
        </p:spPr>
        <p:txBody>
          <a:bodyPr wrap="square" lIns="68580" tIns="34290" rIns="68580" bIns="34290" anchor="t">
            <a:spAutoFit/>
          </a:bodyPr>
          <a:lstStyle/>
          <a:p>
            <a:pPr defTabSz="685800">
              <a:lnSpc>
                <a:spcPct val="90000"/>
              </a:lnSpc>
              <a:spcBef>
                <a:spcPts val="750"/>
              </a:spcBef>
              <a:defRPr/>
            </a:pPr>
            <a:r>
              <a:rPr lang="en-GB" sz="1650" b="1">
                <a:solidFill>
                  <a:srgbClr val="000F47"/>
                </a:solidFill>
                <a:latin typeface="Open Sans Bold"/>
              </a:rPr>
              <a:t>The promise: low carbon, low cost, reliable heat.</a:t>
            </a:r>
            <a:endParaRPr lang="en-GB" sz="1650" b="1">
              <a:solidFill>
                <a:srgbClr val="000F47"/>
              </a:solidFill>
              <a:latin typeface="Open Sans Bold"/>
              <a:ea typeface="Open Sans Bold"/>
              <a:cs typeface="Open Sans Bold"/>
            </a:endParaRPr>
          </a:p>
        </p:txBody>
      </p:sp>
      <p:pic>
        <p:nvPicPr>
          <p:cNvPr id="3" name="Picture 2">
            <a:extLst>
              <a:ext uri="{FF2B5EF4-FFF2-40B4-BE49-F238E27FC236}">
                <a16:creationId xmlns:a16="http://schemas.microsoft.com/office/drawing/2014/main" id="{A4540B5C-CE69-F61A-E794-76F67F2DB43A}"/>
              </a:ext>
            </a:extLst>
          </p:cNvPr>
          <p:cNvPicPr>
            <a:picLocks noChangeAspect="1"/>
          </p:cNvPicPr>
          <p:nvPr/>
        </p:nvPicPr>
        <p:blipFill>
          <a:blip r:embed="rId3"/>
          <a:stretch>
            <a:fillRect/>
          </a:stretch>
        </p:blipFill>
        <p:spPr>
          <a:xfrm>
            <a:off x="5056414" y="2092779"/>
            <a:ext cx="2237015" cy="2726872"/>
          </a:xfrm>
          <a:prstGeom prst="rect">
            <a:avLst/>
          </a:prstGeom>
        </p:spPr>
      </p:pic>
    </p:spTree>
    <p:extLst>
      <p:ext uri="{BB962C8B-B14F-4D97-AF65-F5344CB8AC3E}">
        <p14:creationId xmlns:p14="http://schemas.microsoft.com/office/powerpoint/2010/main" val="1751286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1C22C-32DA-E840-1B28-02CFB9597A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0FC5D3-0E6D-7842-1BA2-98809BF46118}"/>
              </a:ext>
            </a:extLst>
          </p:cNvPr>
          <p:cNvSpPr>
            <a:spLocks noGrp="1"/>
          </p:cNvSpPr>
          <p:nvPr>
            <p:ph type="ctrTitle"/>
          </p:nvPr>
        </p:nvSpPr>
        <p:spPr>
          <a:xfrm>
            <a:off x="894117" y="1580691"/>
            <a:ext cx="4034662" cy="674031"/>
          </a:xfrm>
        </p:spPr>
        <p:txBody>
          <a:bodyPr/>
          <a:lstStyle/>
          <a:p>
            <a:r>
              <a:rPr lang="en-GB" b="1"/>
              <a:t>A new era of heat network regulation</a:t>
            </a:r>
            <a:endParaRPr lang="en-US" err="1"/>
          </a:p>
        </p:txBody>
      </p:sp>
      <p:sp>
        <p:nvSpPr>
          <p:cNvPr id="3" name="Date Placeholder 2">
            <a:extLst>
              <a:ext uri="{FF2B5EF4-FFF2-40B4-BE49-F238E27FC236}">
                <a16:creationId xmlns:a16="http://schemas.microsoft.com/office/drawing/2014/main" id="{205DD74D-F4D5-2159-8212-F84102E11EA3}"/>
              </a:ext>
            </a:extLst>
          </p:cNvPr>
          <p:cNvSpPr>
            <a:spLocks noGrp="1"/>
          </p:cNvSpPr>
          <p:nvPr>
            <p:ph type="dt" sz="half" idx="15"/>
          </p:nvPr>
        </p:nvSpPr>
        <p:spPr/>
        <p:txBody>
          <a:bodyPr/>
          <a:lstStyle/>
          <a:p>
            <a:pPr defTabSz="685783">
              <a:defRPr/>
            </a:pPr>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ED1CCE67-117C-DDC0-F52B-CD987588A24C}"/>
              </a:ext>
            </a:extLst>
          </p:cNvPr>
          <p:cNvSpPr>
            <a:spLocks noGrp="1"/>
          </p:cNvSpPr>
          <p:nvPr>
            <p:ph type="sldNum" sz="quarter" idx="17"/>
          </p:nvPr>
        </p:nvSpPr>
        <p:spPr/>
        <p:txBody>
          <a:bodyPr/>
          <a:lstStyle/>
          <a:p>
            <a:pPr defTabSz="685783">
              <a:defRPr/>
            </a:pPr>
            <a:fld id="{9B6893A6-9E7E-41C0-AB26-FE5659454717}" type="slidenum">
              <a:rPr lang="en-GB">
                <a:solidFill>
                  <a:srgbClr val="000F47"/>
                </a:solidFill>
                <a:latin typeface="Nunito Sans"/>
              </a:rPr>
              <a:pPr defTabSz="685783">
                <a:defRPr/>
              </a:pPr>
              <a:t>99</a:t>
            </a:fld>
            <a:endParaRPr lang="en-GB">
              <a:solidFill>
                <a:srgbClr val="000F47"/>
              </a:solidFill>
              <a:latin typeface="Nunito Sans"/>
            </a:endParaRPr>
          </a:p>
        </p:txBody>
      </p:sp>
      <p:sp>
        <p:nvSpPr>
          <p:cNvPr id="4" name="Footer Placeholder 2">
            <a:extLst>
              <a:ext uri="{FF2B5EF4-FFF2-40B4-BE49-F238E27FC236}">
                <a16:creationId xmlns:a16="http://schemas.microsoft.com/office/drawing/2014/main" id="{C2A22095-3552-F25A-8F8F-9E88A2D47417}"/>
              </a:ext>
            </a:extLst>
          </p:cNvPr>
          <p:cNvSpPr>
            <a:spLocks noGrp="1"/>
          </p:cNvSpPr>
          <p:nvPr>
            <p:ph type="ftr" sz="quarter" idx="16"/>
          </p:nvPr>
        </p:nvSpPr>
        <p:spPr>
          <a:xfrm>
            <a:off x="5752272" y="962978"/>
            <a:ext cx="3086100" cy="171450"/>
          </a:xfrm>
        </p:spPr>
        <p:txBody>
          <a:bodyPr/>
          <a:lstStyle/>
          <a:p>
            <a:pPr defTabSz="685783"/>
            <a:r>
              <a:rPr lang="en-US" sz="600">
                <a:solidFill>
                  <a:srgbClr val="FFF6F2"/>
                </a:solidFill>
                <a:latin typeface="Nunito Sans"/>
              </a:rPr>
              <a:t>Navigating Ofgem Registration and the Journey to Heat Network Compliance</a:t>
            </a:r>
            <a:r>
              <a:rPr lang="en-GB" sz="600">
                <a:solidFill>
                  <a:srgbClr val="FFF6F2"/>
                </a:solidFill>
                <a:latin typeface="Nunito Sans"/>
              </a:rPr>
              <a:t> </a:t>
            </a:r>
          </a:p>
        </p:txBody>
      </p:sp>
      <p:pic>
        <p:nvPicPr>
          <p:cNvPr id="14" name="Picture Placeholder 13" descr="A person and person wearing reflective vests&#10;&#10;AI-generated content may be incorrect.">
            <a:extLst>
              <a:ext uri="{FF2B5EF4-FFF2-40B4-BE49-F238E27FC236}">
                <a16:creationId xmlns:a16="http://schemas.microsoft.com/office/drawing/2014/main" id="{0F93EF3E-F425-AD29-18FB-9ADA61D6E332}"/>
              </a:ext>
            </a:extLst>
          </p:cNvPr>
          <p:cNvPicPr>
            <a:picLocks noGrp="1" noChangeAspect="1"/>
          </p:cNvPicPr>
          <p:nvPr>
            <p:ph type="pic" sz="quarter" idx="14"/>
          </p:nvPr>
        </p:nvPicPr>
        <p:blipFill>
          <a:blip r:embed="rId3"/>
          <a:srcRect l="2879" r="2879"/>
          <a:stretch/>
        </p:blipFill>
        <p:spPr>
          <a:xfrm>
            <a:off x="5896886" y="1939275"/>
            <a:ext cx="2275998" cy="3018865"/>
          </a:xfrm>
          <a:prstGeom prst="rect">
            <a:avLst/>
          </a:prstGeom>
        </p:spPr>
      </p:pic>
      <p:sp>
        <p:nvSpPr>
          <p:cNvPr id="20" name="Text Placeholder 4">
            <a:extLst>
              <a:ext uri="{FF2B5EF4-FFF2-40B4-BE49-F238E27FC236}">
                <a16:creationId xmlns:a16="http://schemas.microsoft.com/office/drawing/2014/main" id="{1F57A80A-3ACF-FE20-8C33-6A0D18EB9237}"/>
              </a:ext>
            </a:extLst>
          </p:cNvPr>
          <p:cNvSpPr>
            <a:spLocks noGrp="1"/>
          </p:cNvSpPr>
          <p:nvPr>
            <p:ph type="body" sz="quarter" idx="13"/>
          </p:nvPr>
        </p:nvSpPr>
        <p:spPr>
          <a:xfrm>
            <a:off x="893032" y="2465938"/>
            <a:ext cx="4588682" cy="1811294"/>
          </a:xfrm>
        </p:spPr>
        <p:txBody>
          <a:bodyPr vert="horz" lIns="0" tIns="0" rIns="0" bIns="0" rtlCol="0" anchor="t">
            <a:noAutofit/>
          </a:bodyPr>
          <a:lstStyle/>
          <a:p>
            <a:r>
              <a:rPr lang="en-GB" sz="1800" b="1"/>
              <a:t>The Heat Networks (Market Framework) </a:t>
            </a:r>
            <a:endParaRPr lang="en-US"/>
          </a:p>
          <a:p>
            <a:r>
              <a:rPr lang="en-GB" sz="1800" b="1"/>
              <a:t>(Great Britain) Regulations 2025</a:t>
            </a:r>
            <a:endParaRPr lang="en-GB"/>
          </a:p>
          <a:p>
            <a:endParaRPr lang="en-GB" sz="1800" b="1"/>
          </a:p>
          <a:p>
            <a:r>
              <a:rPr lang="en-GB" sz="1800" b="1"/>
              <a:t>Aims </a:t>
            </a:r>
            <a:endParaRPr lang="en-GB"/>
          </a:p>
          <a:p>
            <a:pPr marL="257175" indent="-257175">
              <a:lnSpc>
                <a:spcPct val="100000"/>
              </a:lnSpc>
              <a:spcBef>
                <a:spcPts val="375"/>
              </a:spcBef>
              <a:buChar char="•"/>
            </a:pPr>
            <a:r>
              <a:rPr lang="en-GB" sz="1650"/>
              <a:t>To protect customers in a growing utility market, particularly one with a natural monopoly and no consumer choice</a:t>
            </a:r>
          </a:p>
          <a:p>
            <a:pPr marL="257175" indent="-257175">
              <a:lnSpc>
                <a:spcPct val="100000"/>
              </a:lnSpc>
              <a:spcBef>
                <a:spcPts val="375"/>
              </a:spcBef>
              <a:buChar char="•"/>
            </a:pPr>
            <a:r>
              <a:rPr lang="en-GB" sz="1650"/>
              <a:t>To support roll out of heat networks</a:t>
            </a:r>
            <a:endParaRPr lang="en-GB"/>
          </a:p>
          <a:p>
            <a:pPr>
              <a:lnSpc>
                <a:spcPct val="100000"/>
              </a:lnSpc>
              <a:spcBef>
                <a:spcPts val="375"/>
              </a:spcBef>
            </a:pPr>
            <a:r>
              <a:rPr lang="en-GB" sz="1650"/>
              <a:t>1 Consumer Protection </a:t>
            </a:r>
          </a:p>
          <a:p>
            <a:pPr>
              <a:lnSpc>
                <a:spcPct val="100000"/>
              </a:lnSpc>
              <a:spcBef>
                <a:spcPts val="375"/>
              </a:spcBef>
            </a:pPr>
            <a:r>
              <a:rPr lang="en-GB" sz="1650"/>
              <a:t>2 Technical Standards </a:t>
            </a:r>
          </a:p>
          <a:p>
            <a:pPr>
              <a:lnSpc>
                <a:spcPct val="100000"/>
              </a:lnSpc>
              <a:spcBef>
                <a:spcPts val="375"/>
              </a:spcBef>
            </a:pPr>
            <a:r>
              <a:rPr lang="en-GB" sz="1650"/>
              <a:t>3 Zoning </a:t>
            </a:r>
          </a:p>
          <a:p>
            <a:pPr>
              <a:lnSpc>
                <a:spcPct val="100000"/>
              </a:lnSpc>
              <a:spcBef>
                <a:spcPts val="450"/>
              </a:spcBef>
            </a:pPr>
            <a:endParaRPr lang="en-GB" sz="1800"/>
          </a:p>
          <a:p>
            <a:endParaRPr lang="en-GB" sz="1350"/>
          </a:p>
        </p:txBody>
      </p:sp>
    </p:spTree>
    <p:extLst>
      <p:ext uri="{BB962C8B-B14F-4D97-AF65-F5344CB8AC3E}">
        <p14:creationId xmlns:p14="http://schemas.microsoft.com/office/powerpoint/2010/main" val="837155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AD9D8-940E-5CF4-24C8-CE51A26CD2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FB39FF-DD66-66E3-5A91-49EDA27A7929}"/>
              </a:ext>
            </a:extLst>
          </p:cNvPr>
          <p:cNvSpPr>
            <a:spLocks noGrp="1"/>
          </p:cNvSpPr>
          <p:nvPr>
            <p:ph type="ctrTitle"/>
          </p:nvPr>
        </p:nvSpPr>
        <p:spPr>
          <a:xfrm>
            <a:off x="943102" y="1607905"/>
            <a:ext cx="4034662" cy="341632"/>
          </a:xfrm>
        </p:spPr>
        <p:txBody>
          <a:bodyPr/>
          <a:lstStyle/>
          <a:p>
            <a:r>
              <a:rPr lang="da-DK"/>
              <a:t>New regulator: new rules</a:t>
            </a:r>
            <a:endParaRPr lang="en-GB"/>
          </a:p>
        </p:txBody>
      </p:sp>
      <p:sp>
        <p:nvSpPr>
          <p:cNvPr id="6" name="Text Placeholder 5">
            <a:extLst>
              <a:ext uri="{FF2B5EF4-FFF2-40B4-BE49-F238E27FC236}">
                <a16:creationId xmlns:a16="http://schemas.microsoft.com/office/drawing/2014/main" id="{A3294B23-877F-E929-5D36-AAB707952738}"/>
              </a:ext>
            </a:extLst>
          </p:cNvPr>
          <p:cNvSpPr>
            <a:spLocks noGrp="1"/>
          </p:cNvSpPr>
          <p:nvPr>
            <p:ph type="body" sz="quarter" idx="13"/>
          </p:nvPr>
        </p:nvSpPr>
        <p:spPr>
          <a:xfrm>
            <a:off x="939209" y="2044497"/>
            <a:ext cx="3645104" cy="338678"/>
          </a:xfrm>
        </p:spPr>
        <p:txBody>
          <a:bodyPr vert="horz" lIns="0" tIns="0" rIns="0" bIns="0" rtlCol="0" anchor="t">
            <a:noAutofit/>
          </a:bodyPr>
          <a:lstStyle/>
          <a:p>
            <a:pPr>
              <a:lnSpc>
                <a:spcPts val="1650"/>
              </a:lnSpc>
              <a:spcBef>
                <a:spcPts val="0"/>
              </a:spcBef>
            </a:pPr>
            <a:r>
              <a:rPr lang="en-GB" sz="2100">
                <a:latin typeface="Nunito Sans ExtraBold"/>
                <a:ea typeface="Open Sans Bold"/>
                <a:cs typeface="Open Sans Bold"/>
              </a:rPr>
              <a:t>Appointed regulator: </a:t>
            </a:r>
            <a:r>
              <a:rPr lang="en-GB" sz="2100">
                <a:solidFill>
                  <a:srgbClr val="ED7404"/>
                </a:solidFill>
                <a:latin typeface="Nunito Sans ExtraBold"/>
                <a:ea typeface="Open Sans Bold"/>
                <a:cs typeface="Open Sans Bold"/>
              </a:rPr>
              <a:t>Ofgem</a:t>
            </a:r>
            <a:endParaRPr lang="en-US" sz="2100">
              <a:solidFill>
                <a:srgbClr val="ED7404"/>
              </a:solidFill>
              <a:latin typeface="Nunito Sans ExtraBold"/>
              <a:ea typeface="Open Sans Bold"/>
              <a:cs typeface="Open Sans Bold"/>
            </a:endParaRPr>
          </a:p>
          <a:p>
            <a:pPr marL="257175" indent="-257175">
              <a:lnSpc>
                <a:spcPts val="1650"/>
              </a:lnSpc>
              <a:spcBef>
                <a:spcPts val="0"/>
              </a:spcBef>
              <a:buChar char="•"/>
            </a:pPr>
            <a:endParaRPr lang="en-GB" sz="1650"/>
          </a:p>
          <a:p>
            <a:pPr>
              <a:lnSpc>
                <a:spcPts val="1650"/>
              </a:lnSpc>
              <a:spcBef>
                <a:spcPts val="0"/>
              </a:spcBef>
            </a:pPr>
            <a:endParaRPr lang="en-GB" sz="1650"/>
          </a:p>
        </p:txBody>
      </p:sp>
      <p:sp>
        <p:nvSpPr>
          <p:cNvPr id="3" name="Date Placeholder 2">
            <a:extLst>
              <a:ext uri="{FF2B5EF4-FFF2-40B4-BE49-F238E27FC236}">
                <a16:creationId xmlns:a16="http://schemas.microsoft.com/office/drawing/2014/main" id="{55D2941F-3EAC-5C04-1D70-B2275316CF38}"/>
              </a:ext>
            </a:extLst>
          </p:cNvPr>
          <p:cNvSpPr>
            <a:spLocks noGrp="1"/>
          </p:cNvSpPr>
          <p:nvPr>
            <p:ph type="dt" sz="half" idx="15"/>
          </p:nvPr>
        </p:nvSpPr>
        <p:spPr/>
        <p:txBody>
          <a:bodyPr/>
          <a:lstStyle/>
          <a:p>
            <a:pPr defTabSz="685783">
              <a:defRPr/>
            </a:pPr>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ACE4D2EC-B3B3-0164-4962-91764E477DFF}"/>
              </a:ext>
            </a:extLst>
          </p:cNvPr>
          <p:cNvSpPr>
            <a:spLocks noGrp="1"/>
          </p:cNvSpPr>
          <p:nvPr>
            <p:ph type="sldNum" sz="quarter" idx="17"/>
          </p:nvPr>
        </p:nvSpPr>
        <p:spPr/>
        <p:txBody>
          <a:bodyPr/>
          <a:lstStyle/>
          <a:p>
            <a:pPr defTabSz="685783">
              <a:defRPr/>
            </a:pPr>
            <a:fld id="{9B6893A6-9E7E-41C0-AB26-FE5659454717}" type="slidenum">
              <a:rPr lang="en-GB">
                <a:solidFill>
                  <a:srgbClr val="000F47"/>
                </a:solidFill>
                <a:latin typeface="Nunito Sans"/>
              </a:rPr>
              <a:pPr defTabSz="685783">
                <a:defRPr/>
              </a:pPr>
              <a:t>100</a:t>
            </a:fld>
            <a:endParaRPr lang="en-GB">
              <a:solidFill>
                <a:srgbClr val="000F47"/>
              </a:solidFill>
              <a:latin typeface="Nunito Sans"/>
            </a:endParaRPr>
          </a:p>
        </p:txBody>
      </p:sp>
      <p:pic>
        <p:nvPicPr>
          <p:cNvPr id="10" name="Picture 9">
            <a:extLst>
              <a:ext uri="{FF2B5EF4-FFF2-40B4-BE49-F238E27FC236}">
                <a16:creationId xmlns:a16="http://schemas.microsoft.com/office/drawing/2014/main" id="{A2B0EF79-3CF3-467C-4278-ABDD03590A04}"/>
              </a:ext>
            </a:extLst>
          </p:cNvPr>
          <p:cNvPicPr>
            <a:picLocks noChangeAspect="1"/>
          </p:cNvPicPr>
          <p:nvPr/>
        </p:nvPicPr>
        <p:blipFill>
          <a:blip r:embed="rId3"/>
          <a:srcRect l="17" t="646" r="-75" b="13255"/>
          <a:stretch>
            <a:fillRect/>
          </a:stretch>
        </p:blipFill>
        <p:spPr>
          <a:xfrm>
            <a:off x="927949" y="2770157"/>
            <a:ext cx="7290656" cy="2790645"/>
          </a:xfrm>
          <a:prstGeom prst="rect">
            <a:avLst/>
          </a:prstGeom>
        </p:spPr>
      </p:pic>
      <p:sp>
        <p:nvSpPr>
          <p:cNvPr id="4" name="Footer Placeholder 2">
            <a:extLst>
              <a:ext uri="{FF2B5EF4-FFF2-40B4-BE49-F238E27FC236}">
                <a16:creationId xmlns:a16="http://schemas.microsoft.com/office/drawing/2014/main" id="{85BE1C2B-36FE-23EE-D9A0-4F70A9C57984}"/>
              </a:ext>
            </a:extLst>
          </p:cNvPr>
          <p:cNvSpPr>
            <a:spLocks noGrp="1"/>
          </p:cNvSpPr>
          <p:nvPr>
            <p:ph type="ftr" sz="quarter" idx="16"/>
          </p:nvPr>
        </p:nvSpPr>
        <p:spPr>
          <a:xfrm>
            <a:off x="5752272" y="962978"/>
            <a:ext cx="3086100" cy="171450"/>
          </a:xfrm>
        </p:spPr>
        <p:txBody>
          <a:bodyPr/>
          <a:lstStyle/>
          <a:p>
            <a:pPr defTabSz="685783"/>
            <a:r>
              <a:rPr lang="en-US" sz="600">
                <a:solidFill>
                  <a:srgbClr val="FFF6F2"/>
                </a:solidFill>
                <a:latin typeface="Nunito Sans"/>
              </a:rPr>
              <a:t>Navigating Ofgem Registration and the Journey to Heat Network Compliance</a:t>
            </a:r>
            <a:r>
              <a:rPr lang="en-GB" sz="600">
                <a:solidFill>
                  <a:srgbClr val="FFF6F2"/>
                </a:solidFill>
                <a:latin typeface="Nunito Sans"/>
              </a:rPr>
              <a:t> </a:t>
            </a:r>
          </a:p>
        </p:txBody>
      </p:sp>
      <p:sp>
        <p:nvSpPr>
          <p:cNvPr id="5" name="TextBox 4">
            <a:extLst>
              <a:ext uri="{FF2B5EF4-FFF2-40B4-BE49-F238E27FC236}">
                <a16:creationId xmlns:a16="http://schemas.microsoft.com/office/drawing/2014/main" id="{ED53FD67-F8A8-B1FA-6802-69AB895F3290}"/>
              </a:ext>
            </a:extLst>
          </p:cNvPr>
          <p:cNvSpPr txBox="1"/>
          <p:nvPr/>
        </p:nvSpPr>
        <p:spPr>
          <a:xfrm>
            <a:off x="4759216" y="1606112"/>
            <a:ext cx="3961087" cy="108491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defTabSz="685783">
              <a:buFont typeface="Arial,Sans-Serif"/>
              <a:buChar char="•"/>
            </a:pPr>
            <a:r>
              <a:rPr lang="en-GB" sz="1650">
                <a:solidFill>
                  <a:srgbClr val="000F47"/>
                </a:solidFill>
                <a:latin typeface="Nunito Sans"/>
                <a:ea typeface="Arial"/>
                <a:cs typeface="Arial"/>
              </a:rPr>
              <a:t>Regulated entities: Heat network operators &amp; suppliers</a:t>
            </a:r>
            <a:r>
              <a:rPr lang="en-US" sz="1650">
                <a:solidFill>
                  <a:srgbClr val="000000"/>
                </a:solidFill>
                <a:latin typeface="Nunito Sans"/>
                <a:ea typeface="Arial"/>
                <a:cs typeface="Arial"/>
              </a:rPr>
              <a:t>​</a:t>
            </a:r>
          </a:p>
          <a:p>
            <a:pPr marL="214313" indent="-214313" defTabSz="685783">
              <a:buFont typeface="Arial,Sans-Serif"/>
              <a:buChar char="•"/>
            </a:pPr>
            <a:r>
              <a:rPr lang="en-GB" sz="1650">
                <a:solidFill>
                  <a:srgbClr val="000F47"/>
                </a:solidFill>
                <a:latin typeface="Nunito Sans"/>
                <a:ea typeface="Arial"/>
                <a:cs typeface="Arial"/>
              </a:rPr>
              <a:t>Consumer protection focus</a:t>
            </a:r>
            <a:r>
              <a:rPr lang="en-US" sz="1650">
                <a:solidFill>
                  <a:srgbClr val="000000"/>
                </a:solidFill>
                <a:latin typeface="Nunito Sans"/>
                <a:ea typeface="Arial"/>
                <a:cs typeface="Arial"/>
              </a:rPr>
              <a:t>​</a:t>
            </a:r>
          </a:p>
          <a:p>
            <a:pPr marL="214313" indent="-214313" defTabSz="685783">
              <a:buFont typeface="Arial,Sans-Serif"/>
              <a:buChar char="•"/>
            </a:pPr>
            <a:r>
              <a:rPr lang="en-GB" sz="1650">
                <a:solidFill>
                  <a:srgbClr val="000F47"/>
                </a:solidFill>
                <a:latin typeface="Nunito Sans"/>
                <a:ea typeface="Arial"/>
                <a:cs typeface="Arial"/>
              </a:rPr>
              <a:t>Energy Ombudsman </a:t>
            </a:r>
            <a:r>
              <a:rPr lang="en-US" sz="1650">
                <a:solidFill>
                  <a:srgbClr val="000000"/>
                </a:solidFill>
                <a:latin typeface="Nunito Sans"/>
                <a:ea typeface="Arial"/>
                <a:cs typeface="Arial"/>
              </a:rPr>
              <a:t>​&amp; </a:t>
            </a:r>
            <a:r>
              <a:rPr lang="en-GB" sz="1650">
                <a:solidFill>
                  <a:srgbClr val="000F47"/>
                </a:solidFill>
                <a:latin typeface="Nunito Sans"/>
                <a:ea typeface="Arial"/>
                <a:cs typeface="Arial"/>
              </a:rPr>
              <a:t>Citizens advice</a:t>
            </a:r>
          </a:p>
        </p:txBody>
      </p:sp>
    </p:spTree>
    <p:extLst>
      <p:ext uri="{BB962C8B-B14F-4D97-AF65-F5344CB8AC3E}">
        <p14:creationId xmlns:p14="http://schemas.microsoft.com/office/powerpoint/2010/main" val="2664980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84547-86A8-BA43-4E66-31BE1688ECC6}"/>
              </a:ext>
            </a:extLst>
          </p:cNvPr>
          <p:cNvSpPr>
            <a:spLocks noGrp="1"/>
          </p:cNvSpPr>
          <p:nvPr>
            <p:ph type="ctrTitle"/>
          </p:nvPr>
        </p:nvSpPr>
        <p:spPr>
          <a:xfrm>
            <a:off x="305628" y="1739447"/>
            <a:ext cx="4809169" cy="341632"/>
          </a:xfrm>
        </p:spPr>
        <p:txBody>
          <a:bodyPr/>
          <a:lstStyle/>
          <a:p>
            <a:r>
              <a:rPr lang="en-US"/>
              <a:t>Regulations timeline </a:t>
            </a:r>
          </a:p>
        </p:txBody>
      </p:sp>
      <p:sp>
        <p:nvSpPr>
          <p:cNvPr id="5" name="Date Placeholder 4">
            <a:extLst>
              <a:ext uri="{FF2B5EF4-FFF2-40B4-BE49-F238E27FC236}">
                <a16:creationId xmlns:a16="http://schemas.microsoft.com/office/drawing/2014/main" id="{A6784905-3298-9A2B-7817-34555C8E37EC}"/>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6" name="Footer Placeholder 5">
            <a:extLst>
              <a:ext uri="{FF2B5EF4-FFF2-40B4-BE49-F238E27FC236}">
                <a16:creationId xmlns:a16="http://schemas.microsoft.com/office/drawing/2014/main" id="{3623C5BB-F6D7-2D77-01C5-A3DA6C7AE603}"/>
              </a:ext>
            </a:extLst>
          </p:cNvPr>
          <p:cNvSpPr>
            <a:spLocks noGrp="1"/>
          </p:cNvSpPr>
          <p:nvPr>
            <p:ph type="ftr" sz="quarter" idx="16"/>
          </p:nvPr>
        </p:nvSpPr>
        <p:spPr/>
        <p:txBody>
          <a:bodyPr/>
          <a:lstStyle/>
          <a:p>
            <a:pPr defTabSz="685783"/>
            <a:r>
              <a:rPr lang="en-US" sz="600">
                <a:solidFill>
                  <a:srgbClr val="FFF6F2"/>
                </a:solidFill>
                <a:latin typeface="Nunito Sans"/>
              </a:rPr>
              <a:t>Navigating Ofgem Registration and the Journey to Heat Network Compliance</a:t>
            </a:r>
            <a:r>
              <a:rPr lang="en-GB" sz="600">
                <a:solidFill>
                  <a:srgbClr val="FFF6F2"/>
                </a:solidFill>
                <a:latin typeface="Nunito Sans"/>
              </a:rPr>
              <a:t> </a:t>
            </a:r>
            <a:endParaRPr lang="en-GB" sz="600" b="0">
              <a:solidFill>
                <a:srgbClr val="000000"/>
              </a:solidFill>
              <a:latin typeface="Nunito Sans"/>
            </a:endParaRPr>
          </a:p>
        </p:txBody>
      </p:sp>
      <p:sp>
        <p:nvSpPr>
          <p:cNvPr id="7" name="Slide Number Placeholder 6">
            <a:extLst>
              <a:ext uri="{FF2B5EF4-FFF2-40B4-BE49-F238E27FC236}">
                <a16:creationId xmlns:a16="http://schemas.microsoft.com/office/drawing/2014/main" id="{CEA55548-0983-B64A-AD23-0846137289BA}"/>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101</a:t>
            </a:fld>
            <a:endParaRPr lang="en-GB">
              <a:solidFill>
                <a:srgbClr val="000F47"/>
              </a:solidFill>
              <a:latin typeface="Nunito Sans"/>
            </a:endParaRPr>
          </a:p>
        </p:txBody>
      </p:sp>
      <p:sp>
        <p:nvSpPr>
          <p:cNvPr id="15" name="Rectangle: Rounded Corners 14">
            <a:extLst>
              <a:ext uri="{FF2B5EF4-FFF2-40B4-BE49-F238E27FC236}">
                <a16:creationId xmlns:a16="http://schemas.microsoft.com/office/drawing/2014/main" id="{BBDD0AAA-DB68-9AE6-0081-BF1662990165}"/>
              </a:ext>
            </a:extLst>
          </p:cNvPr>
          <p:cNvSpPr/>
          <p:nvPr/>
        </p:nvSpPr>
        <p:spPr>
          <a:xfrm>
            <a:off x="261073" y="2417383"/>
            <a:ext cx="1657838" cy="2375867"/>
          </a:xfrm>
          <a:prstGeom prst="roundRect">
            <a:avLst/>
          </a:prstGeom>
          <a:effectLst>
            <a:outerShdw blurRad="63500" dist="38100" dir="2700000">
              <a:srgbClr val="00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algn="ctr" defTabSz="685783"/>
            <a:r>
              <a:rPr lang="en-GB" sz="1350" b="1">
                <a:solidFill>
                  <a:srgbClr val="4EC1C7"/>
                </a:solidFill>
                <a:latin typeface="Nunito Sans ExtraBold"/>
              </a:rPr>
              <a:t>1st April </a:t>
            </a:r>
          </a:p>
          <a:p>
            <a:pPr algn="ctr" defTabSz="685783"/>
            <a:r>
              <a:rPr lang="en-GB" sz="1350" b="1">
                <a:solidFill>
                  <a:srgbClr val="4EC1C7"/>
                </a:solidFill>
                <a:latin typeface="Nunito Sans ExtraBold"/>
              </a:rPr>
              <a:t>2025</a:t>
            </a:r>
            <a:endParaRPr lang="en-US" sz="1350">
              <a:solidFill>
                <a:prstClr val="white"/>
              </a:solidFill>
              <a:latin typeface="Nunito Sans"/>
            </a:endParaRPr>
          </a:p>
          <a:p>
            <a:pPr algn="ctr" defTabSz="685783"/>
            <a:endParaRPr lang="en-GB" sz="1350">
              <a:solidFill>
                <a:prstClr val="white"/>
              </a:solidFill>
              <a:latin typeface="Nunito Sans"/>
            </a:endParaRPr>
          </a:p>
        </p:txBody>
      </p:sp>
      <p:sp>
        <p:nvSpPr>
          <p:cNvPr id="17" name="Rectangle: Rounded Corners 16">
            <a:extLst>
              <a:ext uri="{FF2B5EF4-FFF2-40B4-BE49-F238E27FC236}">
                <a16:creationId xmlns:a16="http://schemas.microsoft.com/office/drawing/2014/main" id="{2C5098B2-C603-A6DC-D9DA-2BFE868D34EB}"/>
              </a:ext>
            </a:extLst>
          </p:cNvPr>
          <p:cNvSpPr/>
          <p:nvPr/>
        </p:nvSpPr>
        <p:spPr>
          <a:xfrm>
            <a:off x="1971200" y="2406497"/>
            <a:ext cx="1667443" cy="23758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algn="ctr" defTabSz="685783"/>
            <a:r>
              <a:rPr lang="en-GB" sz="1350" b="1">
                <a:solidFill>
                  <a:srgbClr val="4EC1C7"/>
                </a:solidFill>
                <a:latin typeface="Nunito Sans ExtraBold"/>
              </a:rPr>
              <a:t>April 2025 – January 2027</a:t>
            </a:r>
            <a:endParaRPr lang="en-GB" sz="1350">
              <a:solidFill>
                <a:prstClr val="white"/>
              </a:solidFill>
              <a:latin typeface="Nunito Sans"/>
            </a:endParaRPr>
          </a:p>
          <a:p>
            <a:pPr algn="ctr" defTabSz="685783"/>
            <a:endParaRPr lang="en-GB" sz="1350">
              <a:solidFill>
                <a:prstClr val="white"/>
              </a:solidFill>
              <a:latin typeface="Nunito Sans"/>
            </a:endParaRPr>
          </a:p>
          <a:p>
            <a:pPr algn="ctr" defTabSz="685783"/>
            <a:endParaRPr lang="en-GB" sz="1350">
              <a:solidFill>
                <a:prstClr val="white"/>
              </a:solidFill>
              <a:latin typeface="Nunito Sans"/>
            </a:endParaRPr>
          </a:p>
        </p:txBody>
      </p:sp>
      <p:sp>
        <p:nvSpPr>
          <p:cNvPr id="19" name="Rectangle: Rounded Corners 18">
            <a:extLst>
              <a:ext uri="{FF2B5EF4-FFF2-40B4-BE49-F238E27FC236}">
                <a16:creationId xmlns:a16="http://schemas.microsoft.com/office/drawing/2014/main" id="{8B8D4875-BA5F-53F9-CB0C-0432018802A6}"/>
              </a:ext>
            </a:extLst>
          </p:cNvPr>
          <p:cNvSpPr/>
          <p:nvPr/>
        </p:nvSpPr>
        <p:spPr>
          <a:xfrm>
            <a:off x="3721346" y="2405864"/>
            <a:ext cx="1648234" cy="237105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algn="ctr" defTabSz="685783"/>
            <a:r>
              <a:rPr lang="en-GB" sz="1350" b="1">
                <a:solidFill>
                  <a:srgbClr val="4EC1C7"/>
                </a:solidFill>
                <a:latin typeface="Nunito Sans ExtraBold"/>
              </a:rPr>
              <a:t>27th January 2026</a:t>
            </a:r>
            <a:endParaRPr lang="en-US" sz="1350" b="1">
              <a:solidFill>
                <a:srgbClr val="4EC1C7"/>
              </a:solidFill>
              <a:latin typeface="Nunito Sans ExtraBold"/>
            </a:endParaRPr>
          </a:p>
          <a:p>
            <a:pPr algn="ctr" defTabSz="685783"/>
            <a:endParaRPr lang="en-GB" sz="1350">
              <a:solidFill>
                <a:prstClr val="white"/>
              </a:solidFill>
              <a:latin typeface="Nunito Sans"/>
            </a:endParaRPr>
          </a:p>
        </p:txBody>
      </p:sp>
      <p:sp>
        <p:nvSpPr>
          <p:cNvPr id="21" name="Rectangle: Rounded Corners 20">
            <a:extLst>
              <a:ext uri="{FF2B5EF4-FFF2-40B4-BE49-F238E27FC236}">
                <a16:creationId xmlns:a16="http://schemas.microsoft.com/office/drawing/2014/main" id="{2F7C0D8E-6539-B1BC-79A2-F78B3DB143DD}"/>
              </a:ext>
            </a:extLst>
          </p:cNvPr>
          <p:cNvSpPr/>
          <p:nvPr/>
        </p:nvSpPr>
        <p:spPr>
          <a:xfrm>
            <a:off x="7215485" y="2404110"/>
            <a:ext cx="1667443" cy="23728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algn="ctr" defTabSz="685783"/>
            <a:r>
              <a:rPr lang="en-GB" sz="1350" b="1">
                <a:solidFill>
                  <a:srgbClr val="4EC1C7"/>
                </a:solidFill>
                <a:latin typeface="Nunito Sans ExtraBold"/>
              </a:rPr>
              <a:t>July </a:t>
            </a:r>
          </a:p>
          <a:p>
            <a:pPr algn="ctr" defTabSz="685783"/>
            <a:r>
              <a:rPr lang="en-GB" sz="1350" b="1">
                <a:solidFill>
                  <a:srgbClr val="4EC1C7"/>
                </a:solidFill>
                <a:latin typeface="Nunito Sans ExtraBold"/>
              </a:rPr>
              <a:t>2026 </a:t>
            </a:r>
          </a:p>
          <a:p>
            <a:pPr algn="ctr" defTabSz="685783"/>
            <a:endParaRPr lang="en-GB" sz="1350">
              <a:solidFill>
                <a:prstClr val="white"/>
              </a:solidFill>
              <a:latin typeface="Nunito Sans"/>
            </a:endParaRPr>
          </a:p>
        </p:txBody>
      </p:sp>
      <p:sp>
        <p:nvSpPr>
          <p:cNvPr id="36" name="Rectangle: Rounded Corners 35">
            <a:extLst>
              <a:ext uri="{FF2B5EF4-FFF2-40B4-BE49-F238E27FC236}">
                <a16:creationId xmlns:a16="http://schemas.microsoft.com/office/drawing/2014/main" id="{5ED6E177-D021-2C09-C67F-D835EE949DC2}"/>
              </a:ext>
            </a:extLst>
          </p:cNvPr>
          <p:cNvSpPr/>
          <p:nvPr/>
        </p:nvSpPr>
        <p:spPr>
          <a:xfrm>
            <a:off x="5474484" y="2410975"/>
            <a:ext cx="1667443" cy="23728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algn="ctr" defTabSz="685783"/>
            <a:r>
              <a:rPr lang="en-GB" sz="1350" b="1">
                <a:solidFill>
                  <a:srgbClr val="4EC1C7"/>
                </a:solidFill>
                <a:latin typeface="Nunito Sans ExtraBold"/>
              </a:rPr>
              <a:t>Spring 2026 – 26th Jan 2027</a:t>
            </a:r>
          </a:p>
        </p:txBody>
      </p:sp>
      <p:sp>
        <p:nvSpPr>
          <p:cNvPr id="38" name="Arrow: Right 37">
            <a:extLst>
              <a:ext uri="{FF2B5EF4-FFF2-40B4-BE49-F238E27FC236}">
                <a16:creationId xmlns:a16="http://schemas.microsoft.com/office/drawing/2014/main" id="{43213657-434D-A041-D789-51D5A7ABDF06}"/>
              </a:ext>
            </a:extLst>
          </p:cNvPr>
          <p:cNvSpPr/>
          <p:nvPr/>
        </p:nvSpPr>
        <p:spPr>
          <a:xfrm>
            <a:off x="1696542" y="4381124"/>
            <a:ext cx="541567" cy="303233"/>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650">
              <a:solidFill>
                <a:prstClr val="white"/>
              </a:solidFill>
              <a:latin typeface="Nunito Sans"/>
            </a:endParaRPr>
          </a:p>
        </p:txBody>
      </p:sp>
      <p:sp>
        <p:nvSpPr>
          <p:cNvPr id="39" name="Arrow: Right 38">
            <a:extLst>
              <a:ext uri="{FF2B5EF4-FFF2-40B4-BE49-F238E27FC236}">
                <a16:creationId xmlns:a16="http://schemas.microsoft.com/office/drawing/2014/main" id="{42A6C5B9-FC83-63F8-E66C-3FE4F85E8E6C}"/>
              </a:ext>
            </a:extLst>
          </p:cNvPr>
          <p:cNvSpPr/>
          <p:nvPr/>
        </p:nvSpPr>
        <p:spPr>
          <a:xfrm>
            <a:off x="3423097" y="4381122"/>
            <a:ext cx="541567" cy="303233"/>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650">
              <a:solidFill>
                <a:prstClr val="white"/>
              </a:solidFill>
              <a:latin typeface="Nunito Sans"/>
            </a:endParaRPr>
          </a:p>
        </p:txBody>
      </p:sp>
      <p:sp>
        <p:nvSpPr>
          <p:cNvPr id="40" name="Arrow: Right 39">
            <a:extLst>
              <a:ext uri="{FF2B5EF4-FFF2-40B4-BE49-F238E27FC236}">
                <a16:creationId xmlns:a16="http://schemas.microsoft.com/office/drawing/2014/main" id="{F2C7DEA0-E275-A58C-CEFA-FAFA1B876A7D}"/>
              </a:ext>
            </a:extLst>
          </p:cNvPr>
          <p:cNvSpPr/>
          <p:nvPr/>
        </p:nvSpPr>
        <p:spPr>
          <a:xfrm>
            <a:off x="5166922" y="4381121"/>
            <a:ext cx="541567" cy="303233"/>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650">
              <a:solidFill>
                <a:prstClr val="white"/>
              </a:solidFill>
              <a:latin typeface="Nunito Sans"/>
            </a:endParaRPr>
          </a:p>
        </p:txBody>
      </p:sp>
      <p:sp>
        <p:nvSpPr>
          <p:cNvPr id="41" name="Arrow: Right 40">
            <a:extLst>
              <a:ext uri="{FF2B5EF4-FFF2-40B4-BE49-F238E27FC236}">
                <a16:creationId xmlns:a16="http://schemas.microsoft.com/office/drawing/2014/main" id="{5E70CEF1-CF88-BDC3-053C-EE7E7B828552}"/>
              </a:ext>
            </a:extLst>
          </p:cNvPr>
          <p:cNvSpPr/>
          <p:nvPr/>
        </p:nvSpPr>
        <p:spPr>
          <a:xfrm>
            <a:off x="6930482" y="4381120"/>
            <a:ext cx="541567" cy="303233"/>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650">
              <a:solidFill>
                <a:prstClr val="white"/>
              </a:solidFill>
              <a:latin typeface="Nunito Sans"/>
            </a:endParaRPr>
          </a:p>
        </p:txBody>
      </p:sp>
      <p:sp>
        <p:nvSpPr>
          <p:cNvPr id="3" name="Rectangle 2">
            <a:extLst>
              <a:ext uri="{FF2B5EF4-FFF2-40B4-BE49-F238E27FC236}">
                <a16:creationId xmlns:a16="http://schemas.microsoft.com/office/drawing/2014/main" id="{2C9306A6-5728-67BD-35EF-C22C1215C391}"/>
              </a:ext>
            </a:extLst>
          </p:cNvPr>
          <p:cNvSpPr/>
          <p:nvPr/>
        </p:nvSpPr>
        <p:spPr>
          <a:xfrm>
            <a:off x="411561" y="3250703"/>
            <a:ext cx="1432560" cy="9693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r>
              <a:rPr lang="en-GB" sz="1350">
                <a:solidFill>
                  <a:prstClr val="white"/>
                </a:solidFill>
                <a:latin typeface="Nunito Sans"/>
              </a:rPr>
              <a:t>Heat network consumer advocacy&amp; complaints services launched</a:t>
            </a:r>
          </a:p>
        </p:txBody>
      </p:sp>
      <p:sp>
        <p:nvSpPr>
          <p:cNvPr id="4" name="Rectangle 3">
            <a:extLst>
              <a:ext uri="{FF2B5EF4-FFF2-40B4-BE49-F238E27FC236}">
                <a16:creationId xmlns:a16="http://schemas.microsoft.com/office/drawing/2014/main" id="{E336A818-B44D-DC10-5561-0BDCEF1FB2DB}"/>
              </a:ext>
            </a:extLst>
          </p:cNvPr>
          <p:cNvSpPr/>
          <p:nvPr/>
        </p:nvSpPr>
        <p:spPr>
          <a:xfrm>
            <a:off x="7410423" y="3493184"/>
            <a:ext cx="1432560" cy="56605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r>
              <a:rPr lang="en-GB" sz="1350">
                <a:solidFill>
                  <a:prstClr val="white"/>
                </a:solidFill>
                <a:latin typeface="Nunito Sans"/>
              </a:rPr>
              <a:t>Reporting begins. Data collection backdated to 1st April</a:t>
            </a:r>
          </a:p>
        </p:txBody>
      </p:sp>
      <p:sp>
        <p:nvSpPr>
          <p:cNvPr id="8" name="Rectangle 7">
            <a:extLst>
              <a:ext uri="{FF2B5EF4-FFF2-40B4-BE49-F238E27FC236}">
                <a16:creationId xmlns:a16="http://schemas.microsoft.com/office/drawing/2014/main" id="{D2F5FE97-65E9-446C-4619-F6BA54FE9E2A}"/>
              </a:ext>
            </a:extLst>
          </p:cNvPr>
          <p:cNvSpPr/>
          <p:nvPr/>
        </p:nvSpPr>
        <p:spPr>
          <a:xfrm>
            <a:off x="2098223" y="3250703"/>
            <a:ext cx="1432560" cy="9693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r>
              <a:rPr lang="en-GB" sz="1350">
                <a:solidFill>
                  <a:prstClr val="white"/>
                </a:solidFill>
                <a:latin typeface="Nunito Sans"/>
              </a:rPr>
              <a:t>Authorisation period</a:t>
            </a:r>
          </a:p>
        </p:txBody>
      </p:sp>
      <p:sp>
        <p:nvSpPr>
          <p:cNvPr id="9" name="Rectangle 8">
            <a:extLst>
              <a:ext uri="{FF2B5EF4-FFF2-40B4-BE49-F238E27FC236}">
                <a16:creationId xmlns:a16="http://schemas.microsoft.com/office/drawing/2014/main" id="{B09FCBC8-6A29-2BE3-0027-4CCF5A51D342}"/>
              </a:ext>
            </a:extLst>
          </p:cNvPr>
          <p:cNvSpPr/>
          <p:nvPr/>
        </p:nvSpPr>
        <p:spPr>
          <a:xfrm>
            <a:off x="3877551" y="3493184"/>
            <a:ext cx="1432560" cy="56605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r>
              <a:rPr lang="en-GB" sz="1350">
                <a:solidFill>
                  <a:prstClr val="white"/>
                </a:solidFill>
                <a:latin typeface="Nunito Sans"/>
              </a:rPr>
              <a:t>Launch of regulations &amp; consumer protection rules start to apply</a:t>
            </a:r>
            <a:endParaRPr lang="en-US" sz="1350">
              <a:solidFill>
                <a:srgbClr val="000000"/>
              </a:solidFill>
              <a:latin typeface="Nunito Sans"/>
            </a:endParaRPr>
          </a:p>
        </p:txBody>
      </p:sp>
      <p:sp>
        <p:nvSpPr>
          <p:cNvPr id="10" name="Rectangle 9">
            <a:extLst>
              <a:ext uri="{FF2B5EF4-FFF2-40B4-BE49-F238E27FC236}">
                <a16:creationId xmlns:a16="http://schemas.microsoft.com/office/drawing/2014/main" id="{DF2BF8E2-FDAF-9553-B616-781EDC24E00D}"/>
              </a:ext>
            </a:extLst>
          </p:cNvPr>
          <p:cNvSpPr/>
          <p:nvPr/>
        </p:nvSpPr>
        <p:spPr>
          <a:xfrm>
            <a:off x="5623007" y="3493184"/>
            <a:ext cx="1432560" cy="56605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r>
              <a:rPr lang="en-GB" sz="1350">
                <a:solidFill>
                  <a:prstClr val="white"/>
                </a:solidFill>
                <a:latin typeface="Nunito Sans"/>
              </a:rPr>
              <a:t>Registration window with Ofgem</a:t>
            </a:r>
          </a:p>
        </p:txBody>
      </p:sp>
    </p:spTree>
    <p:extLst>
      <p:ext uri="{BB962C8B-B14F-4D97-AF65-F5344CB8AC3E}">
        <p14:creationId xmlns:p14="http://schemas.microsoft.com/office/powerpoint/2010/main" val="4218022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3"/>
    </p:ext>
  </p:extLs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6A122-C023-D956-DE55-2BC53AAEBB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4DD570-4BA0-ED2E-9C1D-F431B7624542}"/>
              </a:ext>
            </a:extLst>
          </p:cNvPr>
          <p:cNvSpPr>
            <a:spLocks noGrp="1"/>
          </p:cNvSpPr>
          <p:nvPr>
            <p:ph type="ctrTitle"/>
          </p:nvPr>
        </p:nvSpPr>
        <p:spPr>
          <a:xfrm>
            <a:off x="506168" y="1562542"/>
            <a:ext cx="6396077" cy="674031"/>
          </a:xfrm>
        </p:spPr>
        <p:txBody>
          <a:bodyPr/>
          <a:lstStyle/>
          <a:p>
            <a:r>
              <a:rPr lang="en-GB"/>
              <a:t>Risks and consequences of non-compliance</a:t>
            </a:r>
            <a:endParaRPr lang="da-DK">
              <a:solidFill>
                <a:srgbClr val="000000"/>
              </a:solidFill>
            </a:endParaRPr>
          </a:p>
          <a:p>
            <a:endParaRPr lang="da-DK"/>
          </a:p>
        </p:txBody>
      </p:sp>
      <p:sp>
        <p:nvSpPr>
          <p:cNvPr id="6" name="Text Placeholder 5">
            <a:extLst>
              <a:ext uri="{FF2B5EF4-FFF2-40B4-BE49-F238E27FC236}">
                <a16:creationId xmlns:a16="http://schemas.microsoft.com/office/drawing/2014/main" id="{358AA4BD-56E8-50CF-CA0B-C059E2076B2A}"/>
              </a:ext>
            </a:extLst>
          </p:cNvPr>
          <p:cNvSpPr>
            <a:spLocks noGrp="1"/>
          </p:cNvSpPr>
          <p:nvPr>
            <p:ph type="body" sz="quarter" idx="13"/>
          </p:nvPr>
        </p:nvSpPr>
        <p:spPr>
          <a:xfrm>
            <a:off x="746441" y="1874726"/>
            <a:ext cx="3728778" cy="3424349"/>
          </a:xfrm>
        </p:spPr>
        <p:txBody>
          <a:bodyPr vert="horz" lIns="0" tIns="0" rIns="0" bIns="0" rtlCol="0" anchor="t">
            <a:noAutofit/>
          </a:bodyPr>
          <a:lstStyle/>
          <a:p>
            <a:pPr>
              <a:buClr>
                <a:schemeClr val="tx1"/>
              </a:buClr>
            </a:pPr>
            <a:endParaRPr lang="en-GB" sz="1650"/>
          </a:p>
          <a:p>
            <a:pPr marL="214313" indent="-214313">
              <a:lnSpc>
                <a:spcPct val="100000"/>
              </a:lnSpc>
              <a:spcAft>
                <a:spcPts val="450"/>
              </a:spcAft>
              <a:buClr>
                <a:srgbClr val="000000"/>
              </a:buClr>
              <a:buChar char="•"/>
            </a:pPr>
            <a:r>
              <a:rPr lang="en-GB" sz="1650" b="1"/>
              <a:t>Legal</a:t>
            </a:r>
            <a:r>
              <a:rPr lang="en-GB" sz="1650"/>
              <a:t> – Prosecution and criminal offences for non-compliance </a:t>
            </a:r>
            <a:endParaRPr lang="en-US" sz="1650">
              <a:solidFill>
                <a:srgbClr val="000000"/>
              </a:solidFill>
            </a:endParaRPr>
          </a:p>
          <a:p>
            <a:pPr marL="214313" indent="-214313">
              <a:lnSpc>
                <a:spcPct val="100000"/>
              </a:lnSpc>
              <a:spcAft>
                <a:spcPts val="450"/>
              </a:spcAft>
              <a:buClr>
                <a:srgbClr val="000000"/>
              </a:buClr>
              <a:buChar char="•"/>
            </a:pPr>
            <a:r>
              <a:rPr lang="en-GB" sz="1650" b="1"/>
              <a:t>Governance</a:t>
            </a:r>
            <a:r>
              <a:rPr lang="en-GB" sz="1650"/>
              <a:t> – Designated Responsible Person accountability </a:t>
            </a:r>
            <a:endParaRPr lang="en-US" sz="1650">
              <a:solidFill>
                <a:srgbClr val="000000"/>
              </a:solidFill>
            </a:endParaRPr>
          </a:p>
          <a:p>
            <a:pPr marL="214313" indent="-214313">
              <a:lnSpc>
                <a:spcPct val="100000"/>
              </a:lnSpc>
              <a:spcAft>
                <a:spcPts val="450"/>
              </a:spcAft>
              <a:buClr>
                <a:srgbClr val="000000"/>
              </a:buClr>
              <a:buChar char="•"/>
            </a:pPr>
            <a:r>
              <a:rPr lang="en-GB" sz="1650" b="1"/>
              <a:t>Financial</a:t>
            </a:r>
            <a:r>
              <a:rPr lang="en-GB" sz="1650"/>
              <a:t> – Unlimited fines, penalties and credit rating impacts (G1/V1) </a:t>
            </a:r>
            <a:endParaRPr lang="en-US" sz="1650">
              <a:solidFill>
                <a:srgbClr val="000000"/>
              </a:solidFill>
            </a:endParaRPr>
          </a:p>
          <a:p>
            <a:pPr marL="214313" indent="-214313">
              <a:lnSpc>
                <a:spcPct val="100000"/>
              </a:lnSpc>
              <a:spcAft>
                <a:spcPts val="450"/>
              </a:spcAft>
              <a:buClr>
                <a:srgbClr val="000000"/>
              </a:buClr>
              <a:buChar char="•"/>
            </a:pPr>
            <a:r>
              <a:rPr lang="en-GB" sz="1650" b="1"/>
              <a:t>Development</a:t>
            </a:r>
            <a:r>
              <a:rPr lang="en-GB" sz="1650"/>
              <a:t> – Restrictions on letting new-build properties</a:t>
            </a:r>
            <a:endParaRPr lang="en-GB" sz="1350"/>
          </a:p>
          <a:p>
            <a:pPr marL="214313" indent="-214313">
              <a:lnSpc>
                <a:spcPct val="100000"/>
              </a:lnSpc>
              <a:spcAft>
                <a:spcPts val="450"/>
              </a:spcAft>
              <a:buFont typeface="Arial,Sans-Serif" panose="020B0604020202020204" pitchFamily="34" charset="0"/>
              <a:buChar char="•"/>
            </a:pPr>
            <a:r>
              <a:rPr lang="en-GB" sz="1650" b="1"/>
              <a:t>Reputational</a:t>
            </a:r>
            <a:r>
              <a:rPr lang="en-GB" sz="1650"/>
              <a:t> – Increased scrutiny and customer expectations </a:t>
            </a:r>
            <a:br>
              <a:rPr lang="en-GB" sz="1350"/>
            </a:br>
            <a:endParaRPr lang="en-GB" sz="1350"/>
          </a:p>
        </p:txBody>
      </p:sp>
      <p:sp>
        <p:nvSpPr>
          <p:cNvPr id="3" name="Date Placeholder 2">
            <a:extLst>
              <a:ext uri="{FF2B5EF4-FFF2-40B4-BE49-F238E27FC236}">
                <a16:creationId xmlns:a16="http://schemas.microsoft.com/office/drawing/2014/main" id="{CFD867AB-A510-B533-904D-0EB5890D5F24}"/>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9507A029-5FCF-41FA-7DE5-FA340468F822}"/>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102</a:t>
            </a:fld>
            <a:endParaRPr lang="en-GB">
              <a:solidFill>
                <a:srgbClr val="000F47"/>
              </a:solidFill>
              <a:latin typeface="Nunito Sans"/>
            </a:endParaRPr>
          </a:p>
        </p:txBody>
      </p:sp>
      <p:sp>
        <p:nvSpPr>
          <p:cNvPr id="5" name="Footer Placeholder 2">
            <a:extLst>
              <a:ext uri="{FF2B5EF4-FFF2-40B4-BE49-F238E27FC236}">
                <a16:creationId xmlns:a16="http://schemas.microsoft.com/office/drawing/2014/main" id="{8AEC1D72-7A64-BF32-27C1-B9534614FF2B}"/>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8" name="Picture 7" descr="A close-up of a white background&#10;&#10;AI-generated content may be incorrect.">
            <a:extLst>
              <a:ext uri="{FF2B5EF4-FFF2-40B4-BE49-F238E27FC236}">
                <a16:creationId xmlns:a16="http://schemas.microsoft.com/office/drawing/2014/main" id="{F819D557-5050-8583-7A11-B108B221B7D3}"/>
              </a:ext>
            </a:extLst>
          </p:cNvPr>
          <p:cNvPicPr>
            <a:picLocks noChangeAspect="1"/>
          </p:cNvPicPr>
          <p:nvPr/>
        </p:nvPicPr>
        <p:blipFill>
          <a:blip r:embed="rId3"/>
          <a:stretch>
            <a:fillRect/>
          </a:stretch>
        </p:blipFill>
        <p:spPr>
          <a:xfrm>
            <a:off x="4664041" y="3586901"/>
            <a:ext cx="3956617" cy="1450181"/>
          </a:xfrm>
          <a:prstGeom prst="rect">
            <a:avLst/>
          </a:prstGeom>
        </p:spPr>
      </p:pic>
      <p:sp>
        <p:nvSpPr>
          <p:cNvPr id="7" name="Text Placeholder 5">
            <a:extLst>
              <a:ext uri="{FF2B5EF4-FFF2-40B4-BE49-F238E27FC236}">
                <a16:creationId xmlns:a16="http://schemas.microsoft.com/office/drawing/2014/main" id="{36F380D5-41D9-827E-CE9F-7BCD0562B9F6}"/>
              </a:ext>
            </a:extLst>
          </p:cNvPr>
          <p:cNvSpPr txBox="1">
            <a:spLocks/>
          </p:cNvSpPr>
          <p:nvPr/>
        </p:nvSpPr>
        <p:spPr>
          <a:xfrm>
            <a:off x="4572769" y="1874727"/>
            <a:ext cx="3505621" cy="3429791"/>
          </a:xfrm>
          <a:prstGeom prst="rect">
            <a:avLst/>
          </a:prstGeom>
        </p:spPr>
        <p:txBody>
          <a:bodyPr vert="horz" lIns="0" tIns="0" rIns="0" bIns="0" rtlCol="0" anchor="t">
            <a:noAutofit/>
          </a:bodyPr>
          <a:lstStyle>
            <a:lvl1pPr marL="0" indent="0" algn="l" defTabSz="914377" rtl="0" eaLnBrk="1" latinLnBrk="0" hangingPunct="1">
              <a:lnSpc>
                <a:spcPts val="1400"/>
              </a:lnSpc>
              <a:spcBef>
                <a:spcPts val="1000"/>
              </a:spcBef>
              <a:buFont typeface="Arial" panose="020B0604020202020204" pitchFamily="34" charset="0"/>
              <a:buNone/>
              <a:defRPr sz="1050" kern="1200">
                <a:solidFill>
                  <a:schemeClr val="accent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783">
              <a:lnSpc>
                <a:spcPts val="1050"/>
              </a:lnSpc>
              <a:spcBef>
                <a:spcPts val="750"/>
              </a:spcBef>
              <a:buClr>
                <a:prstClr val="black"/>
              </a:buClr>
            </a:pPr>
            <a:endParaRPr lang="en-GB" sz="1650">
              <a:solidFill>
                <a:srgbClr val="000F47"/>
              </a:solidFill>
              <a:latin typeface="Nunito Sans"/>
            </a:endParaRPr>
          </a:p>
          <a:p>
            <a:pPr marL="214313" indent="-214313" defTabSz="685783">
              <a:lnSpc>
                <a:spcPct val="100000"/>
              </a:lnSpc>
              <a:spcBef>
                <a:spcPts val="750"/>
              </a:spcBef>
              <a:spcAft>
                <a:spcPts val="450"/>
              </a:spcAft>
              <a:buClr>
                <a:srgbClr val="000000"/>
              </a:buClr>
              <a:buFont typeface="Arial" panose="020B0604020202020204" pitchFamily="34" charset="0"/>
              <a:buChar char="•"/>
            </a:pPr>
            <a:r>
              <a:rPr lang="en-GB" sz="1650" b="1">
                <a:solidFill>
                  <a:srgbClr val="000F47"/>
                </a:solidFill>
                <a:latin typeface="Nunito Sans"/>
              </a:rPr>
              <a:t>Customer</a:t>
            </a:r>
            <a:r>
              <a:rPr lang="en-GB" sz="1650">
                <a:solidFill>
                  <a:srgbClr val="000F47"/>
                </a:solidFill>
                <a:latin typeface="Nunito Sans"/>
              </a:rPr>
              <a:t> – Ombudsman and Citizens Advice escalation routes </a:t>
            </a:r>
            <a:endParaRPr lang="en-US" sz="1650">
              <a:solidFill>
                <a:srgbClr val="000000"/>
              </a:solidFill>
              <a:latin typeface="Nunito Sans"/>
            </a:endParaRPr>
          </a:p>
          <a:p>
            <a:pPr marL="214313" indent="-214313" defTabSz="685783">
              <a:lnSpc>
                <a:spcPct val="100000"/>
              </a:lnSpc>
              <a:spcBef>
                <a:spcPts val="750"/>
              </a:spcBef>
              <a:spcAft>
                <a:spcPts val="450"/>
              </a:spcAft>
              <a:buClr>
                <a:srgbClr val="000000"/>
              </a:buClr>
              <a:buFont typeface="Arial" panose="020B0604020202020204" pitchFamily="34" charset="0"/>
              <a:buChar char="•"/>
            </a:pPr>
            <a:r>
              <a:rPr lang="en-GB" sz="1650" b="1">
                <a:solidFill>
                  <a:srgbClr val="000F47"/>
                </a:solidFill>
                <a:latin typeface="Nunito Sans"/>
              </a:rPr>
              <a:t>Operational</a:t>
            </a:r>
            <a:r>
              <a:rPr lang="en-GB" sz="1650">
                <a:solidFill>
                  <a:srgbClr val="000F47"/>
                </a:solidFill>
                <a:latin typeface="Nunito Sans"/>
              </a:rPr>
              <a:t> – Monitoring, audits and compliance obligations</a:t>
            </a:r>
            <a:br>
              <a:rPr lang="en-GB" sz="1350">
                <a:solidFill>
                  <a:srgbClr val="000F47"/>
                </a:solidFill>
                <a:latin typeface="Nunito Sans"/>
              </a:rPr>
            </a:br>
            <a:endParaRPr lang="en-GB" sz="1350">
              <a:solidFill>
                <a:srgbClr val="000F47"/>
              </a:solidFill>
              <a:latin typeface="Nunito Sans"/>
            </a:endParaRPr>
          </a:p>
        </p:txBody>
      </p:sp>
    </p:spTree>
    <p:extLst>
      <p:ext uri="{BB962C8B-B14F-4D97-AF65-F5344CB8AC3E}">
        <p14:creationId xmlns:p14="http://schemas.microsoft.com/office/powerpoint/2010/main" val="2542505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02F5E-662F-EF62-DE59-CC51E47DA7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5FA9A8-FB9F-391A-F9E9-41EB1F6A21A4}"/>
              </a:ext>
            </a:extLst>
          </p:cNvPr>
          <p:cNvSpPr>
            <a:spLocks noGrp="1"/>
          </p:cNvSpPr>
          <p:nvPr>
            <p:ph type="ctrTitle"/>
          </p:nvPr>
        </p:nvSpPr>
        <p:spPr/>
        <p:txBody>
          <a:bodyPr/>
          <a:lstStyle/>
          <a:p>
            <a:r>
              <a:rPr lang="en-GB"/>
              <a:t>Ofgem Registration</a:t>
            </a:r>
          </a:p>
        </p:txBody>
      </p:sp>
    </p:spTree>
    <p:extLst>
      <p:ext uri="{BB962C8B-B14F-4D97-AF65-F5344CB8AC3E}">
        <p14:creationId xmlns:p14="http://schemas.microsoft.com/office/powerpoint/2010/main" val="3871503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62415-48FB-C20E-2423-7D699F3C30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24127-2A76-C348-6F91-1DDFFE9FB3B1}"/>
              </a:ext>
            </a:extLst>
          </p:cNvPr>
          <p:cNvSpPr>
            <a:spLocks noGrp="1"/>
          </p:cNvSpPr>
          <p:nvPr>
            <p:ph type="ctrTitle"/>
          </p:nvPr>
        </p:nvSpPr>
        <p:spPr>
          <a:xfrm>
            <a:off x="831978" y="1888641"/>
            <a:ext cx="4034662" cy="341632"/>
          </a:xfrm>
        </p:spPr>
        <p:txBody>
          <a:bodyPr/>
          <a:lstStyle/>
          <a:p>
            <a:r>
              <a:rPr lang="da-DK"/>
              <a:t>Registration: why</a:t>
            </a:r>
            <a:endParaRPr lang="en-GB"/>
          </a:p>
        </p:txBody>
      </p:sp>
      <p:sp>
        <p:nvSpPr>
          <p:cNvPr id="6" name="Text Placeholder 5">
            <a:extLst>
              <a:ext uri="{FF2B5EF4-FFF2-40B4-BE49-F238E27FC236}">
                <a16:creationId xmlns:a16="http://schemas.microsoft.com/office/drawing/2014/main" id="{03727795-1958-AFC6-3518-671C9ED01A3E}"/>
              </a:ext>
            </a:extLst>
          </p:cNvPr>
          <p:cNvSpPr>
            <a:spLocks noGrp="1"/>
          </p:cNvSpPr>
          <p:nvPr>
            <p:ph type="body" sz="quarter" idx="13"/>
          </p:nvPr>
        </p:nvSpPr>
        <p:spPr>
          <a:xfrm>
            <a:off x="832790" y="2377737"/>
            <a:ext cx="4692767" cy="2870993"/>
          </a:xfrm>
        </p:spPr>
        <p:txBody>
          <a:bodyPr vert="horz" lIns="0" tIns="0" rIns="0" bIns="0" rtlCol="0" anchor="t">
            <a:noAutofit/>
          </a:bodyPr>
          <a:lstStyle/>
          <a:p>
            <a:pPr marL="257175" indent="-257175">
              <a:lnSpc>
                <a:spcPts val="1650"/>
              </a:lnSpc>
              <a:spcBef>
                <a:spcPts val="38"/>
              </a:spcBef>
              <a:buClr>
                <a:schemeClr val="tx1"/>
              </a:buClr>
              <a:buChar char="•"/>
            </a:pPr>
            <a:r>
              <a:rPr lang="en-GB" sz="1650"/>
              <a:t>All heat networks operating before </a:t>
            </a:r>
            <a:r>
              <a:rPr lang="en-GB" sz="1650" b="1">
                <a:solidFill>
                  <a:srgbClr val="4EC1C7"/>
                </a:solidFill>
                <a:latin typeface="+mj-lt"/>
                <a:ea typeface="+mj-lt"/>
                <a:cs typeface="+mj-lt"/>
              </a:rPr>
              <a:t>26th January 2027 </a:t>
            </a:r>
            <a:r>
              <a:rPr lang="en-GB" sz="1650"/>
              <a:t>are deemed automatically authorised under the 2025 regulations (deemed authorisation)</a:t>
            </a:r>
            <a:br>
              <a:rPr lang="en-GB" sz="1650"/>
            </a:br>
            <a:endParaRPr lang="en-GB" sz="1650"/>
          </a:p>
          <a:p>
            <a:pPr marL="257175" indent="-257175">
              <a:lnSpc>
                <a:spcPts val="1650"/>
              </a:lnSpc>
              <a:spcBef>
                <a:spcPts val="38"/>
              </a:spcBef>
              <a:buClr>
                <a:schemeClr val="tx1"/>
              </a:buClr>
              <a:buChar char="•"/>
            </a:pPr>
            <a:r>
              <a:rPr lang="en-GB" sz="1650"/>
              <a:t>Completing Registration is a condition of authorisation</a:t>
            </a:r>
            <a:br>
              <a:rPr lang="en-GB" sz="1650"/>
            </a:br>
            <a:endParaRPr lang="en-GB" sz="1650"/>
          </a:p>
          <a:p>
            <a:pPr marL="257175" indent="-257175">
              <a:lnSpc>
                <a:spcPts val="1650"/>
              </a:lnSpc>
              <a:spcBef>
                <a:spcPts val="38"/>
              </a:spcBef>
              <a:buClr>
                <a:schemeClr val="tx1"/>
              </a:buClr>
              <a:buChar char="•"/>
            </a:pPr>
            <a:r>
              <a:rPr lang="en-GB" sz="1650"/>
              <a:t>Builds a baseline of sector information for the new regulator</a:t>
            </a:r>
            <a:br>
              <a:rPr lang="en-GB" sz="1650"/>
            </a:br>
            <a:endParaRPr lang="en-GB" sz="1650"/>
          </a:p>
          <a:p>
            <a:pPr marL="257175" indent="-257175">
              <a:lnSpc>
                <a:spcPts val="1650"/>
              </a:lnSpc>
              <a:spcBef>
                <a:spcPts val="38"/>
              </a:spcBef>
              <a:buClr>
                <a:schemeClr val="tx1"/>
              </a:buClr>
              <a:buChar char="•"/>
            </a:pPr>
            <a:r>
              <a:rPr lang="en-GB" sz="1650"/>
              <a:t>Opportunity for sector to inform future processes &amp; regulations</a:t>
            </a:r>
          </a:p>
        </p:txBody>
      </p:sp>
      <p:sp>
        <p:nvSpPr>
          <p:cNvPr id="3" name="Date Placeholder 2">
            <a:extLst>
              <a:ext uri="{FF2B5EF4-FFF2-40B4-BE49-F238E27FC236}">
                <a16:creationId xmlns:a16="http://schemas.microsoft.com/office/drawing/2014/main" id="{C68E8B80-1B51-890C-E53D-707ECA8E8920}"/>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ECA20D35-75B1-AF0D-B9E4-DEEDE4967F7E}"/>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104</a:t>
            </a:fld>
            <a:endParaRPr lang="en-GB">
              <a:solidFill>
                <a:srgbClr val="000F47"/>
              </a:solidFill>
              <a:latin typeface="Nunito Sans"/>
            </a:endParaRPr>
          </a:p>
        </p:txBody>
      </p:sp>
      <p:sp>
        <p:nvSpPr>
          <p:cNvPr id="4" name="Footer Placeholder 2">
            <a:extLst>
              <a:ext uri="{FF2B5EF4-FFF2-40B4-BE49-F238E27FC236}">
                <a16:creationId xmlns:a16="http://schemas.microsoft.com/office/drawing/2014/main" id="{E453448D-A522-379C-58E2-50E07CF47DC7}"/>
              </a:ext>
            </a:extLst>
          </p:cNvPr>
          <p:cNvSpPr>
            <a:spLocks noGrp="1"/>
          </p:cNvSpPr>
          <p:nvPr>
            <p:ph type="ftr" sz="quarter" idx="16"/>
          </p:nvPr>
        </p:nvSpPr>
        <p:spPr>
          <a:xfrm>
            <a:off x="5752272" y="962978"/>
            <a:ext cx="3086100" cy="171450"/>
          </a:xfrm>
        </p:spPr>
        <p:txBody>
          <a:bodyPr/>
          <a:lstStyle/>
          <a:p>
            <a:pPr defTabSz="685783"/>
            <a:r>
              <a:rPr lang="en-US" sz="600">
                <a:solidFill>
                  <a:srgbClr val="FFF6F2"/>
                </a:solidFill>
                <a:latin typeface="Nunito Sans"/>
              </a:rPr>
              <a:t>Navigating Ofgem Registration and the Journey to Heat Network Compliance</a:t>
            </a:r>
            <a:r>
              <a:rPr lang="en-GB" sz="600">
                <a:solidFill>
                  <a:srgbClr val="FFF6F2"/>
                </a:solidFill>
                <a:latin typeface="Nunito Sans"/>
              </a:rPr>
              <a:t> </a:t>
            </a:r>
          </a:p>
        </p:txBody>
      </p:sp>
      <p:pic>
        <p:nvPicPr>
          <p:cNvPr id="12" name="Picture Placeholder 11">
            <a:extLst>
              <a:ext uri="{FF2B5EF4-FFF2-40B4-BE49-F238E27FC236}">
                <a16:creationId xmlns:a16="http://schemas.microsoft.com/office/drawing/2014/main" id="{C4DA770F-12B8-60D9-7174-CED271F85B5E}"/>
              </a:ext>
            </a:extLst>
          </p:cNvPr>
          <p:cNvPicPr>
            <a:picLocks noGrp="1" noChangeAspect="1"/>
          </p:cNvPicPr>
          <p:nvPr>
            <p:ph type="pic" sz="quarter" idx="14"/>
          </p:nvPr>
        </p:nvPicPr>
        <p:blipFill>
          <a:blip r:embed="rId2"/>
          <a:srcRect t="437" b="437"/>
          <a:stretch/>
        </p:blipFill>
        <p:spPr>
          <a:xfrm>
            <a:off x="6125052" y="2228790"/>
            <a:ext cx="2275998" cy="3018865"/>
          </a:xfrm>
          <a:prstGeom prst="rect">
            <a:avLst/>
          </a:prstGeom>
        </p:spPr>
      </p:pic>
    </p:spTree>
    <p:extLst>
      <p:ext uri="{BB962C8B-B14F-4D97-AF65-F5344CB8AC3E}">
        <p14:creationId xmlns:p14="http://schemas.microsoft.com/office/powerpoint/2010/main" val="2490829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369CC-F1C8-A230-FCDF-1A4292E25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C86C5-4041-C5DB-36B7-F5C84F983735}"/>
              </a:ext>
            </a:extLst>
          </p:cNvPr>
          <p:cNvSpPr>
            <a:spLocks noGrp="1"/>
          </p:cNvSpPr>
          <p:nvPr>
            <p:ph type="ctrTitle"/>
          </p:nvPr>
        </p:nvSpPr>
        <p:spPr>
          <a:xfrm>
            <a:off x="828327" y="1879638"/>
            <a:ext cx="4034662" cy="341632"/>
          </a:xfrm>
        </p:spPr>
        <p:txBody>
          <a:bodyPr/>
          <a:lstStyle/>
          <a:p>
            <a:r>
              <a:rPr lang="da-DK"/>
              <a:t>Registration: how</a:t>
            </a:r>
            <a:endParaRPr lang="en-GB"/>
          </a:p>
        </p:txBody>
      </p:sp>
      <p:sp>
        <p:nvSpPr>
          <p:cNvPr id="6" name="Text Placeholder 5">
            <a:extLst>
              <a:ext uri="{FF2B5EF4-FFF2-40B4-BE49-F238E27FC236}">
                <a16:creationId xmlns:a16="http://schemas.microsoft.com/office/drawing/2014/main" id="{40639211-1DDE-B66C-C12D-C01C5147E035}"/>
              </a:ext>
            </a:extLst>
          </p:cNvPr>
          <p:cNvSpPr>
            <a:spLocks noGrp="1"/>
          </p:cNvSpPr>
          <p:nvPr>
            <p:ph type="body" sz="quarter" idx="13"/>
          </p:nvPr>
        </p:nvSpPr>
        <p:spPr>
          <a:xfrm>
            <a:off x="733288" y="2401022"/>
            <a:ext cx="4007807" cy="2467193"/>
          </a:xfrm>
        </p:spPr>
        <p:txBody>
          <a:bodyPr vert="horz" lIns="0" tIns="0" rIns="0" bIns="0" rtlCol="0" anchor="t">
            <a:noAutofit/>
          </a:bodyPr>
          <a:lstStyle/>
          <a:p>
            <a:pPr marL="257175" indent="-257175">
              <a:lnSpc>
                <a:spcPts val="1650"/>
              </a:lnSpc>
              <a:buClr>
                <a:schemeClr val="tx1"/>
              </a:buClr>
              <a:buChar char="•"/>
            </a:pPr>
            <a:r>
              <a:rPr lang="en-GB" sz="1650"/>
              <a:t>Ofgem have developed a dedicated digital service to support the collation of registration information</a:t>
            </a:r>
          </a:p>
          <a:p>
            <a:pPr marL="257175" indent="-257175">
              <a:lnSpc>
                <a:spcPts val="1650"/>
              </a:lnSpc>
              <a:buClr>
                <a:schemeClr val="tx1"/>
              </a:buClr>
              <a:buChar char="•"/>
            </a:pPr>
            <a:r>
              <a:rPr lang="en-GB" sz="1650"/>
              <a:t>Currently in beta testing and under development</a:t>
            </a:r>
          </a:p>
          <a:p>
            <a:pPr marL="257175" indent="-257175">
              <a:lnSpc>
                <a:spcPts val="1650"/>
              </a:lnSpc>
              <a:buClr>
                <a:schemeClr val="tx1"/>
              </a:buClr>
              <a:buChar char="•"/>
            </a:pPr>
            <a:r>
              <a:rPr lang="en-GB" sz="1650"/>
              <a:t>System is live as of 20</a:t>
            </a:r>
            <a:r>
              <a:rPr lang="en-GB" sz="1650" baseline="30000"/>
              <a:t>th</a:t>
            </a:r>
            <a:r>
              <a:rPr lang="en-GB" sz="1650"/>
              <a:t> April 2026 - registration can be completed</a:t>
            </a:r>
          </a:p>
          <a:p>
            <a:pPr marL="257175" indent="-257175">
              <a:lnSpc>
                <a:spcPts val="1650"/>
              </a:lnSpc>
              <a:buClr>
                <a:schemeClr val="tx1"/>
              </a:buClr>
              <a:buChar char="•"/>
            </a:pPr>
            <a:r>
              <a:rPr lang="en-GB" sz="1650"/>
              <a:t>Registration must be completed by 26th January 2027 – </a:t>
            </a:r>
            <a:r>
              <a:rPr lang="en-GB" sz="1650">
                <a:latin typeface="Nunito Sans ExtraBold"/>
              </a:rPr>
              <a:t>Deadline, not a target!</a:t>
            </a:r>
            <a:endParaRPr lang="en-GB" sz="1650"/>
          </a:p>
        </p:txBody>
      </p:sp>
      <p:sp>
        <p:nvSpPr>
          <p:cNvPr id="3" name="Date Placeholder 2">
            <a:extLst>
              <a:ext uri="{FF2B5EF4-FFF2-40B4-BE49-F238E27FC236}">
                <a16:creationId xmlns:a16="http://schemas.microsoft.com/office/drawing/2014/main" id="{9F160374-3D1A-240C-E287-0D2A88CE23A5}"/>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EE022A7A-DE97-4EEB-1117-BE5DCCC38D5E}"/>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105</a:t>
            </a:fld>
            <a:endParaRPr lang="en-GB">
              <a:solidFill>
                <a:srgbClr val="000F47"/>
              </a:solidFill>
              <a:latin typeface="Nunito Sans"/>
            </a:endParaRPr>
          </a:p>
        </p:txBody>
      </p:sp>
      <p:sp>
        <p:nvSpPr>
          <p:cNvPr id="4" name="Footer Placeholder 2">
            <a:extLst>
              <a:ext uri="{FF2B5EF4-FFF2-40B4-BE49-F238E27FC236}">
                <a16:creationId xmlns:a16="http://schemas.microsoft.com/office/drawing/2014/main" id="{DF03EAAE-AFEF-15D3-A824-9217DE652C78}"/>
              </a:ext>
            </a:extLst>
          </p:cNvPr>
          <p:cNvSpPr>
            <a:spLocks noGrp="1"/>
          </p:cNvSpPr>
          <p:nvPr>
            <p:ph type="ftr" sz="quarter" idx="16"/>
          </p:nvPr>
        </p:nvSpPr>
        <p:spPr>
          <a:xfrm>
            <a:off x="5752272" y="962978"/>
            <a:ext cx="3086100" cy="171450"/>
          </a:xfrm>
        </p:spPr>
        <p:txBody>
          <a:bodyPr/>
          <a:lstStyle/>
          <a:p>
            <a:pPr defTabSz="685783"/>
            <a:r>
              <a:rPr lang="en-US" sz="600">
                <a:solidFill>
                  <a:srgbClr val="FFF6F2"/>
                </a:solidFill>
                <a:latin typeface="Nunito Sans"/>
              </a:rPr>
              <a:t>Navigating Ofgem Registration and the Journey to Heat Network Compliance</a:t>
            </a:r>
            <a:r>
              <a:rPr lang="en-GB" sz="600">
                <a:solidFill>
                  <a:srgbClr val="FFF6F2"/>
                </a:solidFill>
                <a:latin typeface="Nunito Sans"/>
              </a:rPr>
              <a:t> </a:t>
            </a:r>
          </a:p>
        </p:txBody>
      </p:sp>
      <p:pic>
        <p:nvPicPr>
          <p:cNvPr id="11" name="Picture 10">
            <a:extLst>
              <a:ext uri="{FF2B5EF4-FFF2-40B4-BE49-F238E27FC236}">
                <a16:creationId xmlns:a16="http://schemas.microsoft.com/office/drawing/2014/main" id="{FB2A48C8-A0C7-F342-73A7-1F003F919FF0}"/>
              </a:ext>
            </a:extLst>
          </p:cNvPr>
          <p:cNvPicPr>
            <a:picLocks noChangeAspect="1"/>
          </p:cNvPicPr>
          <p:nvPr/>
        </p:nvPicPr>
        <p:blipFill>
          <a:blip r:embed="rId3"/>
          <a:stretch>
            <a:fillRect/>
          </a:stretch>
        </p:blipFill>
        <p:spPr>
          <a:xfrm>
            <a:off x="5032674" y="1986321"/>
            <a:ext cx="3593848" cy="2878198"/>
          </a:xfrm>
          <a:prstGeom prst="rect">
            <a:avLst/>
          </a:prstGeom>
        </p:spPr>
      </p:pic>
    </p:spTree>
    <p:extLst>
      <p:ext uri="{BB962C8B-B14F-4D97-AF65-F5344CB8AC3E}">
        <p14:creationId xmlns:p14="http://schemas.microsoft.com/office/powerpoint/2010/main" val="1313643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A4205-2356-CA13-6514-488284BF3AD9}"/>
            </a:ext>
          </a:extLst>
        </p:cNvPr>
        <p:cNvGrpSpPr/>
        <p:nvPr/>
      </p:nvGrpSpPr>
      <p:grpSpPr>
        <a:xfrm>
          <a:off x="0" y="0"/>
          <a:ext cx="0" cy="0"/>
          <a:chOff x="0" y="0"/>
          <a:chExt cx="0" cy="0"/>
        </a:xfrm>
      </p:grpSpPr>
      <p:sp>
        <p:nvSpPr>
          <p:cNvPr id="6" name="Arrow: Right 5">
            <a:extLst>
              <a:ext uri="{FF2B5EF4-FFF2-40B4-BE49-F238E27FC236}">
                <a16:creationId xmlns:a16="http://schemas.microsoft.com/office/drawing/2014/main" id="{B215649D-F915-716C-E89A-641AF7B2BDEF}"/>
              </a:ext>
            </a:extLst>
          </p:cNvPr>
          <p:cNvSpPr/>
          <p:nvPr/>
        </p:nvSpPr>
        <p:spPr>
          <a:xfrm>
            <a:off x="4341621" y="2948499"/>
            <a:ext cx="541567" cy="368547"/>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650">
              <a:solidFill>
                <a:prstClr val="white"/>
              </a:solidFill>
              <a:latin typeface="Nunito Sans"/>
            </a:endParaRPr>
          </a:p>
        </p:txBody>
      </p:sp>
      <p:sp>
        <p:nvSpPr>
          <p:cNvPr id="55" name="Arrow: Right 54">
            <a:extLst>
              <a:ext uri="{FF2B5EF4-FFF2-40B4-BE49-F238E27FC236}">
                <a16:creationId xmlns:a16="http://schemas.microsoft.com/office/drawing/2014/main" id="{F4E9A0FF-9856-AE80-4586-076149F016BB}"/>
              </a:ext>
            </a:extLst>
          </p:cNvPr>
          <p:cNvSpPr/>
          <p:nvPr/>
        </p:nvSpPr>
        <p:spPr>
          <a:xfrm>
            <a:off x="6578645" y="2935799"/>
            <a:ext cx="529658" cy="368547"/>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650">
              <a:solidFill>
                <a:prstClr val="white"/>
              </a:solidFill>
              <a:latin typeface="Nunito Sans"/>
            </a:endParaRPr>
          </a:p>
        </p:txBody>
      </p:sp>
      <p:sp>
        <p:nvSpPr>
          <p:cNvPr id="52" name="Arrow: Right 51">
            <a:extLst>
              <a:ext uri="{FF2B5EF4-FFF2-40B4-BE49-F238E27FC236}">
                <a16:creationId xmlns:a16="http://schemas.microsoft.com/office/drawing/2014/main" id="{0DFE0804-07EF-8243-096A-ED11643435A5}"/>
              </a:ext>
            </a:extLst>
          </p:cNvPr>
          <p:cNvSpPr/>
          <p:nvPr/>
        </p:nvSpPr>
        <p:spPr>
          <a:xfrm>
            <a:off x="2117244" y="2948499"/>
            <a:ext cx="541567" cy="368547"/>
          </a:xfrm>
          <a:prstGeom prst="rightArrow">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650">
              <a:solidFill>
                <a:prstClr val="white"/>
              </a:solidFill>
              <a:latin typeface="Nunito Sans"/>
            </a:endParaRPr>
          </a:p>
        </p:txBody>
      </p:sp>
      <p:sp>
        <p:nvSpPr>
          <p:cNvPr id="2" name="Date Placeholder 1">
            <a:extLst>
              <a:ext uri="{FF2B5EF4-FFF2-40B4-BE49-F238E27FC236}">
                <a16:creationId xmlns:a16="http://schemas.microsoft.com/office/drawing/2014/main" id="{8D504EC8-8469-B892-CD53-8FE49A28BFA5}"/>
              </a:ext>
            </a:extLst>
          </p:cNvPr>
          <p:cNvSpPr>
            <a:spLocks noGrp="1"/>
          </p:cNvSpPr>
          <p:nvPr>
            <p:ph type="dt" sz="half" idx="14"/>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4" name="Slide Number Placeholder 3">
            <a:extLst>
              <a:ext uri="{FF2B5EF4-FFF2-40B4-BE49-F238E27FC236}">
                <a16:creationId xmlns:a16="http://schemas.microsoft.com/office/drawing/2014/main" id="{02F2B42D-B05E-99ED-6416-D2D486380991}"/>
              </a:ext>
            </a:extLst>
          </p:cNvPr>
          <p:cNvSpPr>
            <a:spLocks noGrp="1"/>
          </p:cNvSpPr>
          <p:nvPr>
            <p:ph type="sldNum" sz="quarter" idx="16"/>
          </p:nvPr>
        </p:nvSpPr>
        <p:spPr/>
        <p:txBody>
          <a:bodyPr/>
          <a:lstStyle/>
          <a:p>
            <a:pPr defTabSz="685783"/>
            <a:fld id="{9B6893A6-9E7E-41C0-AB26-FE5659454717}" type="slidenum">
              <a:rPr lang="en-GB">
                <a:solidFill>
                  <a:srgbClr val="000F47"/>
                </a:solidFill>
                <a:latin typeface="Nunito Sans"/>
              </a:rPr>
              <a:pPr defTabSz="685783"/>
              <a:t>106</a:t>
            </a:fld>
            <a:endParaRPr lang="en-GB">
              <a:solidFill>
                <a:srgbClr val="000F47"/>
              </a:solidFill>
              <a:latin typeface="Nunito Sans"/>
            </a:endParaRPr>
          </a:p>
        </p:txBody>
      </p:sp>
      <p:sp>
        <p:nvSpPr>
          <p:cNvPr id="19" name="Rectangle: Rounded Corners 18">
            <a:extLst>
              <a:ext uri="{FF2B5EF4-FFF2-40B4-BE49-F238E27FC236}">
                <a16:creationId xmlns:a16="http://schemas.microsoft.com/office/drawing/2014/main" id="{9068F435-3766-12B7-7393-F8E3CF574F83}"/>
              </a:ext>
            </a:extLst>
          </p:cNvPr>
          <p:cNvSpPr/>
          <p:nvPr/>
        </p:nvSpPr>
        <p:spPr>
          <a:xfrm>
            <a:off x="405148" y="2382258"/>
            <a:ext cx="1705864" cy="13630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GB" sz="1650">
                <a:solidFill>
                  <a:prstClr val="white"/>
                </a:solidFill>
                <a:latin typeface="Nunito Sans"/>
              </a:rPr>
              <a:t>Stage 1: </a:t>
            </a:r>
            <a:endParaRPr lang="en-US" sz="1650">
              <a:solidFill>
                <a:prstClr val="white"/>
              </a:solidFill>
              <a:latin typeface="Nunito Sans"/>
            </a:endParaRPr>
          </a:p>
          <a:p>
            <a:pPr algn="ctr" defTabSz="685783"/>
            <a:r>
              <a:rPr lang="en-GB" sz="1650">
                <a:solidFill>
                  <a:prstClr val="white"/>
                </a:solidFill>
                <a:latin typeface="Nunito Sans"/>
              </a:rPr>
              <a:t>Create an organisation account</a:t>
            </a:r>
          </a:p>
        </p:txBody>
      </p:sp>
      <p:sp>
        <p:nvSpPr>
          <p:cNvPr id="28" name="Rectangle: Rounded Corners 27">
            <a:extLst>
              <a:ext uri="{FF2B5EF4-FFF2-40B4-BE49-F238E27FC236}">
                <a16:creationId xmlns:a16="http://schemas.microsoft.com/office/drawing/2014/main" id="{C52BA24D-8638-C495-EB1E-F6351D298962}"/>
              </a:ext>
            </a:extLst>
          </p:cNvPr>
          <p:cNvSpPr/>
          <p:nvPr/>
        </p:nvSpPr>
        <p:spPr>
          <a:xfrm>
            <a:off x="2629784" y="2382258"/>
            <a:ext cx="1705864" cy="13630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GB" sz="1650">
                <a:solidFill>
                  <a:prstClr val="white"/>
                </a:solidFill>
                <a:latin typeface="Nunito Sans"/>
              </a:rPr>
              <a:t>Stage 2: </a:t>
            </a:r>
            <a:endParaRPr lang="en-US" sz="1650">
              <a:solidFill>
                <a:prstClr val="white"/>
              </a:solidFill>
              <a:latin typeface="Nunito Sans"/>
            </a:endParaRPr>
          </a:p>
          <a:p>
            <a:pPr algn="ctr" defTabSz="685783"/>
            <a:r>
              <a:rPr lang="en-GB" sz="1650">
                <a:solidFill>
                  <a:prstClr val="white"/>
                </a:solidFill>
                <a:latin typeface="Nunito Sans"/>
              </a:rPr>
              <a:t>Provide organisation details </a:t>
            </a:r>
          </a:p>
        </p:txBody>
      </p:sp>
      <p:sp>
        <p:nvSpPr>
          <p:cNvPr id="29" name="Rectangle: Rounded Corners 28">
            <a:extLst>
              <a:ext uri="{FF2B5EF4-FFF2-40B4-BE49-F238E27FC236}">
                <a16:creationId xmlns:a16="http://schemas.microsoft.com/office/drawing/2014/main" id="{559C2F6E-3D7F-F6B7-C83B-EB3D89881A1A}"/>
              </a:ext>
            </a:extLst>
          </p:cNvPr>
          <p:cNvSpPr/>
          <p:nvPr/>
        </p:nvSpPr>
        <p:spPr>
          <a:xfrm>
            <a:off x="4876191" y="2371372"/>
            <a:ext cx="1705864" cy="13630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GB" sz="1650">
                <a:solidFill>
                  <a:prstClr val="white"/>
                </a:solidFill>
                <a:latin typeface="Nunito Sans"/>
              </a:rPr>
              <a:t>Stage 3: </a:t>
            </a:r>
            <a:endParaRPr lang="en-US" sz="1650">
              <a:solidFill>
                <a:prstClr val="white"/>
              </a:solidFill>
              <a:latin typeface="Nunito Sans"/>
            </a:endParaRPr>
          </a:p>
          <a:p>
            <a:pPr algn="ctr" defTabSz="685783"/>
            <a:r>
              <a:rPr lang="en-GB" sz="1650">
                <a:solidFill>
                  <a:prstClr val="white"/>
                </a:solidFill>
                <a:latin typeface="Nunito Sans"/>
              </a:rPr>
              <a:t>Complete SMRI details</a:t>
            </a:r>
          </a:p>
        </p:txBody>
      </p:sp>
      <p:sp>
        <p:nvSpPr>
          <p:cNvPr id="30" name="Rectangle: Rounded Corners 29">
            <a:extLst>
              <a:ext uri="{FF2B5EF4-FFF2-40B4-BE49-F238E27FC236}">
                <a16:creationId xmlns:a16="http://schemas.microsoft.com/office/drawing/2014/main" id="{F3AFCC11-770B-F472-4805-02C093F4F310}"/>
              </a:ext>
            </a:extLst>
          </p:cNvPr>
          <p:cNvSpPr/>
          <p:nvPr/>
        </p:nvSpPr>
        <p:spPr>
          <a:xfrm>
            <a:off x="7119189" y="2362551"/>
            <a:ext cx="1705864" cy="13630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GB" sz="1650">
                <a:solidFill>
                  <a:prstClr val="white"/>
                </a:solidFill>
                <a:latin typeface="Nunito Sans"/>
              </a:rPr>
              <a:t>Stage 4: </a:t>
            </a:r>
          </a:p>
          <a:p>
            <a:pPr algn="ctr" defTabSz="685783"/>
            <a:r>
              <a:rPr lang="en-GB" sz="1650">
                <a:solidFill>
                  <a:prstClr val="white"/>
                </a:solidFill>
                <a:latin typeface="Nunito Sans"/>
              </a:rPr>
              <a:t>Register your heat networks</a:t>
            </a:r>
          </a:p>
        </p:txBody>
      </p:sp>
      <p:sp>
        <p:nvSpPr>
          <p:cNvPr id="43" name="Title 1">
            <a:extLst>
              <a:ext uri="{FF2B5EF4-FFF2-40B4-BE49-F238E27FC236}">
                <a16:creationId xmlns:a16="http://schemas.microsoft.com/office/drawing/2014/main" id="{AE720D9C-3C9D-5231-C5B9-D6E9C154273C}"/>
              </a:ext>
            </a:extLst>
          </p:cNvPr>
          <p:cNvSpPr txBox="1">
            <a:spLocks/>
          </p:cNvSpPr>
          <p:nvPr/>
        </p:nvSpPr>
        <p:spPr>
          <a:xfrm>
            <a:off x="428284" y="1534349"/>
            <a:ext cx="4560092" cy="368547"/>
          </a:xfrm>
          <a:prstGeom prst="rect">
            <a:avLst/>
          </a:prstGeom>
        </p:spPr>
        <p:txBody>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2400">
                <a:solidFill>
                  <a:srgbClr val="000F47"/>
                </a:solidFill>
                <a:latin typeface="Nunito Sans ExtraBold"/>
              </a:rPr>
              <a:t>Registration process</a:t>
            </a:r>
          </a:p>
        </p:txBody>
      </p:sp>
      <p:sp>
        <p:nvSpPr>
          <p:cNvPr id="44" name="Rectangle: Rounded Corners 43">
            <a:extLst>
              <a:ext uri="{FF2B5EF4-FFF2-40B4-BE49-F238E27FC236}">
                <a16:creationId xmlns:a16="http://schemas.microsoft.com/office/drawing/2014/main" id="{5A89C5C8-1888-A67C-F80A-41D5C8FFB54B}"/>
              </a:ext>
            </a:extLst>
          </p:cNvPr>
          <p:cNvSpPr/>
          <p:nvPr/>
        </p:nvSpPr>
        <p:spPr>
          <a:xfrm>
            <a:off x="415002" y="3841328"/>
            <a:ext cx="1705864" cy="1227153"/>
          </a:xfrm>
          <a:prstGeom prst="roundRect">
            <a:avLst/>
          </a:prstGeom>
          <a:solidFill>
            <a:srgbClr val="E5DFE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lnSpc>
                <a:spcPct val="90000"/>
              </a:lnSpc>
              <a:spcBef>
                <a:spcPts val="750"/>
              </a:spcBef>
              <a:defRPr/>
            </a:pPr>
            <a:r>
              <a:rPr lang="en-GB" sz="1650">
                <a:solidFill>
                  <a:srgbClr val="000F47"/>
                </a:solidFill>
                <a:latin typeface="Nunito Sans"/>
              </a:rPr>
              <a:t>Confirm the regulatory contact</a:t>
            </a:r>
          </a:p>
        </p:txBody>
      </p:sp>
      <p:sp>
        <p:nvSpPr>
          <p:cNvPr id="45" name="Rectangle: Rounded Corners 44">
            <a:extLst>
              <a:ext uri="{FF2B5EF4-FFF2-40B4-BE49-F238E27FC236}">
                <a16:creationId xmlns:a16="http://schemas.microsoft.com/office/drawing/2014/main" id="{F52317F5-1569-B532-5244-B57F3C5D099F}"/>
              </a:ext>
            </a:extLst>
          </p:cNvPr>
          <p:cNvSpPr/>
          <p:nvPr/>
        </p:nvSpPr>
        <p:spPr>
          <a:xfrm>
            <a:off x="2657777" y="3848424"/>
            <a:ext cx="1687724" cy="1227154"/>
          </a:xfrm>
          <a:prstGeom prst="roundRect">
            <a:avLst/>
          </a:prstGeom>
          <a:solidFill>
            <a:srgbClr val="E4DFE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lnSpc>
                <a:spcPct val="90000"/>
              </a:lnSpc>
              <a:spcBef>
                <a:spcPts val="750"/>
              </a:spcBef>
              <a:defRPr/>
            </a:pPr>
            <a:r>
              <a:rPr lang="en-GB" sz="1650">
                <a:solidFill>
                  <a:srgbClr val="000F47"/>
                </a:solidFill>
                <a:latin typeface="Nunito Sans"/>
              </a:rPr>
              <a:t>Identify any joint ventures/ </a:t>
            </a:r>
            <a:r>
              <a:rPr lang="en-GB" sz="1650" err="1">
                <a:solidFill>
                  <a:srgbClr val="000F47"/>
                </a:solidFill>
                <a:latin typeface="Nunito Sans"/>
              </a:rPr>
              <a:t>ESCo’s</a:t>
            </a:r>
            <a:endParaRPr lang="en-GB" sz="1650">
              <a:solidFill>
                <a:srgbClr val="000F47"/>
              </a:solidFill>
              <a:latin typeface="Nunito Sans"/>
            </a:endParaRPr>
          </a:p>
        </p:txBody>
      </p:sp>
      <p:sp>
        <p:nvSpPr>
          <p:cNvPr id="48" name="Rectangle: Rounded Corners 47">
            <a:extLst>
              <a:ext uri="{FF2B5EF4-FFF2-40B4-BE49-F238E27FC236}">
                <a16:creationId xmlns:a16="http://schemas.microsoft.com/office/drawing/2014/main" id="{94D20377-6B17-E8FC-6306-93FD272C74A8}"/>
              </a:ext>
            </a:extLst>
          </p:cNvPr>
          <p:cNvSpPr/>
          <p:nvPr/>
        </p:nvSpPr>
        <p:spPr>
          <a:xfrm>
            <a:off x="4898482" y="3830442"/>
            <a:ext cx="1687724" cy="1227155"/>
          </a:xfrm>
          <a:prstGeom prst="roundRect">
            <a:avLst/>
          </a:prstGeom>
          <a:solidFill>
            <a:srgbClr val="E5DFE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lnSpc>
                <a:spcPct val="90000"/>
              </a:lnSpc>
              <a:spcBef>
                <a:spcPts val="750"/>
              </a:spcBef>
              <a:defRPr/>
            </a:pPr>
            <a:r>
              <a:rPr lang="en-GB" sz="1650">
                <a:solidFill>
                  <a:srgbClr val="000F47"/>
                </a:solidFill>
                <a:latin typeface="Nunito Sans"/>
              </a:rPr>
              <a:t>Confirm an SMRI process is in place</a:t>
            </a:r>
          </a:p>
        </p:txBody>
      </p:sp>
      <p:sp>
        <p:nvSpPr>
          <p:cNvPr id="49" name="Rectangle: Rounded Corners 48">
            <a:extLst>
              <a:ext uri="{FF2B5EF4-FFF2-40B4-BE49-F238E27FC236}">
                <a16:creationId xmlns:a16="http://schemas.microsoft.com/office/drawing/2014/main" id="{7DDD5970-6989-2DEF-7E47-852E0A4B4FE6}"/>
              </a:ext>
            </a:extLst>
          </p:cNvPr>
          <p:cNvSpPr/>
          <p:nvPr/>
        </p:nvSpPr>
        <p:spPr>
          <a:xfrm>
            <a:off x="7129042" y="3821620"/>
            <a:ext cx="1705864" cy="1227155"/>
          </a:xfrm>
          <a:prstGeom prst="roundRect">
            <a:avLst/>
          </a:prstGeom>
          <a:solidFill>
            <a:srgbClr val="E5DFE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lnSpc>
                <a:spcPct val="90000"/>
              </a:lnSpc>
              <a:spcBef>
                <a:spcPts val="750"/>
              </a:spcBef>
              <a:defRPr/>
            </a:pPr>
            <a:r>
              <a:rPr lang="en-GB" sz="1650">
                <a:solidFill>
                  <a:srgbClr val="000F47"/>
                </a:solidFill>
                <a:latin typeface="Nunito Sans"/>
              </a:rPr>
              <a:t>Identify the Operator/ Supplier and upload heat network data</a:t>
            </a:r>
          </a:p>
        </p:txBody>
      </p:sp>
      <p:sp>
        <p:nvSpPr>
          <p:cNvPr id="7" name="Footer Placeholder 2">
            <a:extLst>
              <a:ext uri="{FF2B5EF4-FFF2-40B4-BE49-F238E27FC236}">
                <a16:creationId xmlns:a16="http://schemas.microsoft.com/office/drawing/2014/main" id="{3C22BD74-0A5D-E7DE-C822-82239B0D17F6}"/>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marL="0" algn="r" defTabSz="914377" rtl="0" eaLnBrk="1" latinLnBrk="0" hangingPunct="1">
              <a:defRPr sz="700" kern="1200">
                <a:solidFill>
                  <a:schemeClr val="tx2"/>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Tree>
    <p:extLst>
      <p:ext uri="{BB962C8B-B14F-4D97-AF65-F5344CB8AC3E}">
        <p14:creationId xmlns:p14="http://schemas.microsoft.com/office/powerpoint/2010/main" val="700539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58FA7-3A91-039C-E0DE-A67AAF9AA58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7E14C64-9762-E415-86F8-4ED1FDDA4A9D}"/>
              </a:ext>
            </a:extLst>
          </p:cNvPr>
          <p:cNvSpPr/>
          <p:nvPr/>
        </p:nvSpPr>
        <p:spPr>
          <a:xfrm>
            <a:off x="4674731" y="2111922"/>
            <a:ext cx="3627056" cy="298953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350">
              <a:solidFill>
                <a:prstClr val="white"/>
              </a:solidFill>
              <a:latin typeface="Nunito Sans"/>
            </a:endParaRPr>
          </a:p>
        </p:txBody>
      </p:sp>
      <p:sp>
        <p:nvSpPr>
          <p:cNvPr id="2" name="Title 1">
            <a:extLst>
              <a:ext uri="{FF2B5EF4-FFF2-40B4-BE49-F238E27FC236}">
                <a16:creationId xmlns:a16="http://schemas.microsoft.com/office/drawing/2014/main" id="{FFA18F8A-1B1A-C270-D896-C4DBD5EFBFCB}"/>
              </a:ext>
            </a:extLst>
          </p:cNvPr>
          <p:cNvSpPr>
            <a:spLocks noGrp="1"/>
          </p:cNvSpPr>
          <p:nvPr>
            <p:ph type="ctrTitle"/>
          </p:nvPr>
        </p:nvSpPr>
        <p:spPr>
          <a:xfrm>
            <a:off x="498962" y="1593066"/>
            <a:ext cx="7329425" cy="341632"/>
          </a:xfrm>
        </p:spPr>
        <p:txBody>
          <a:bodyPr/>
          <a:lstStyle/>
          <a:p>
            <a:pPr algn="l"/>
            <a:r>
              <a:rPr lang="en-GB"/>
              <a:t>Stage 1: Create your organisation account</a:t>
            </a:r>
          </a:p>
        </p:txBody>
      </p:sp>
      <p:sp>
        <p:nvSpPr>
          <p:cNvPr id="3" name="Date Placeholder 2">
            <a:extLst>
              <a:ext uri="{FF2B5EF4-FFF2-40B4-BE49-F238E27FC236}">
                <a16:creationId xmlns:a16="http://schemas.microsoft.com/office/drawing/2014/main" id="{F53B8CEA-7255-2F40-DCF3-D82363B25B63}"/>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5" name="Slide Number Placeholder 4">
            <a:extLst>
              <a:ext uri="{FF2B5EF4-FFF2-40B4-BE49-F238E27FC236}">
                <a16:creationId xmlns:a16="http://schemas.microsoft.com/office/drawing/2014/main" id="{9EF6B389-2B11-ECB8-9E7C-D90A0488D6EC}"/>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107</a:t>
            </a:fld>
            <a:endParaRPr lang="en-GB">
              <a:solidFill>
                <a:srgbClr val="000F47"/>
              </a:solidFill>
              <a:latin typeface="Nunito Sans"/>
            </a:endParaRPr>
          </a:p>
        </p:txBody>
      </p:sp>
      <p:sp>
        <p:nvSpPr>
          <p:cNvPr id="8" name="Text Placeholder 7">
            <a:extLst>
              <a:ext uri="{FF2B5EF4-FFF2-40B4-BE49-F238E27FC236}">
                <a16:creationId xmlns:a16="http://schemas.microsoft.com/office/drawing/2014/main" id="{9C626412-8F6B-4A63-4071-4B524D7FF000}"/>
              </a:ext>
            </a:extLst>
          </p:cNvPr>
          <p:cNvSpPr>
            <a:spLocks noGrp="1"/>
          </p:cNvSpPr>
          <p:nvPr>
            <p:ph type="body" sz="quarter" idx="19"/>
          </p:nvPr>
        </p:nvSpPr>
        <p:spPr>
          <a:xfrm>
            <a:off x="4773267" y="2648157"/>
            <a:ext cx="3445448" cy="1775996"/>
          </a:xfrm>
        </p:spPr>
        <p:txBody>
          <a:bodyPr vert="horz" lIns="0" tIns="0" rIns="0" bIns="0" rtlCol="0" anchor="t">
            <a:noAutofit/>
          </a:bodyPr>
          <a:lstStyle/>
          <a:p>
            <a:pPr marL="257175" indent="-257175">
              <a:lnSpc>
                <a:spcPct val="100000"/>
              </a:lnSpc>
              <a:spcBef>
                <a:spcPts val="0"/>
              </a:spcBef>
              <a:buChar char="•"/>
            </a:pPr>
            <a:r>
              <a:rPr lang="en-GB" sz="1650"/>
              <a:t>Confirmation of regulatory contact (RC)</a:t>
            </a:r>
            <a:endParaRPr lang="en-US" sz="1650"/>
          </a:p>
          <a:p>
            <a:pPr marL="257175" indent="-257175">
              <a:lnSpc>
                <a:spcPct val="100000"/>
              </a:lnSpc>
              <a:spcBef>
                <a:spcPts val="0"/>
              </a:spcBef>
              <a:buChar char="•"/>
            </a:pPr>
            <a:r>
              <a:rPr lang="en-GB" sz="1650"/>
              <a:t>Gov.uk One login</a:t>
            </a:r>
          </a:p>
          <a:p>
            <a:pPr marL="257175" indent="-257175">
              <a:lnSpc>
                <a:spcPct val="100000"/>
              </a:lnSpc>
              <a:spcBef>
                <a:spcPts val="0"/>
              </a:spcBef>
              <a:buChar char="•"/>
            </a:pPr>
            <a:r>
              <a:rPr lang="en-GB" sz="1650"/>
              <a:t>Company name/address</a:t>
            </a:r>
          </a:p>
          <a:p>
            <a:pPr marL="257175" indent="-257175">
              <a:lnSpc>
                <a:spcPct val="100000"/>
              </a:lnSpc>
              <a:spcBef>
                <a:spcPts val="0"/>
              </a:spcBef>
              <a:buChar char="•"/>
            </a:pPr>
            <a:r>
              <a:rPr lang="en-GB" sz="1650"/>
              <a:t>Company number</a:t>
            </a:r>
          </a:p>
          <a:p>
            <a:pPr marL="257175" indent="-257175">
              <a:lnSpc>
                <a:spcPct val="100000"/>
              </a:lnSpc>
              <a:spcBef>
                <a:spcPts val="0"/>
              </a:spcBef>
              <a:buChar char="•"/>
            </a:pPr>
            <a:r>
              <a:rPr lang="en-GB" sz="1650"/>
              <a:t>Company contact details</a:t>
            </a:r>
          </a:p>
          <a:p>
            <a:pPr marL="257175" indent="-257175">
              <a:lnSpc>
                <a:spcPct val="100000"/>
              </a:lnSpc>
              <a:spcBef>
                <a:spcPts val="0"/>
              </a:spcBef>
              <a:buChar char="•"/>
            </a:pPr>
            <a:r>
              <a:rPr lang="en-GB" sz="1650"/>
              <a:t>RC name</a:t>
            </a:r>
          </a:p>
          <a:p>
            <a:pPr marL="257175" indent="-257175">
              <a:lnSpc>
                <a:spcPct val="100000"/>
              </a:lnSpc>
              <a:spcBef>
                <a:spcPts val="0"/>
              </a:spcBef>
              <a:buChar char="•"/>
            </a:pPr>
            <a:r>
              <a:rPr lang="en-GB" sz="1650"/>
              <a:t>RC job title</a:t>
            </a:r>
          </a:p>
          <a:p>
            <a:pPr marL="257175" indent="-257175">
              <a:lnSpc>
                <a:spcPct val="100000"/>
              </a:lnSpc>
              <a:spcBef>
                <a:spcPts val="0"/>
              </a:spcBef>
              <a:buChar char="•"/>
            </a:pPr>
            <a:r>
              <a:rPr lang="en-GB" sz="1650"/>
              <a:t>RC contact details</a:t>
            </a:r>
          </a:p>
        </p:txBody>
      </p:sp>
      <p:sp>
        <p:nvSpPr>
          <p:cNvPr id="9" name="Text Placeholder 8">
            <a:extLst>
              <a:ext uri="{FF2B5EF4-FFF2-40B4-BE49-F238E27FC236}">
                <a16:creationId xmlns:a16="http://schemas.microsoft.com/office/drawing/2014/main" id="{BF29ACF0-5713-6BBA-74D3-A1D533F5FECF}"/>
              </a:ext>
            </a:extLst>
          </p:cNvPr>
          <p:cNvSpPr>
            <a:spLocks noGrp="1"/>
          </p:cNvSpPr>
          <p:nvPr>
            <p:ph type="body" sz="quarter" idx="20"/>
          </p:nvPr>
        </p:nvSpPr>
        <p:spPr>
          <a:xfrm>
            <a:off x="4773268" y="2267594"/>
            <a:ext cx="3167195" cy="242589"/>
          </a:xfrm>
        </p:spPr>
        <p:txBody>
          <a:bodyPr/>
          <a:lstStyle/>
          <a:p>
            <a:r>
              <a:rPr lang="en-GB" sz="1800"/>
              <a:t>Key information required</a:t>
            </a:r>
          </a:p>
        </p:txBody>
      </p:sp>
      <p:sp>
        <p:nvSpPr>
          <p:cNvPr id="12" name="Footer Placeholder 2">
            <a:extLst>
              <a:ext uri="{FF2B5EF4-FFF2-40B4-BE49-F238E27FC236}">
                <a16:creationId xmlns:a16="http://schemas.microsoft.com/office/drawing/2014/main" id="{9628005F-4126-BFEB-9C04-2CCEDA6732F8}"/>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a:solidFill>
                  <a:prstClr val="white"/>
                </a:solidFill>
                <a:latin typeface="Nunito Sans"/>
              </a:rPr>
              <a:t>Navigating Ofgem Registration and the Journey to Heat Network Compliance</a:t>
            </a:r>
            <a:r>
              <a:rPr lang="en-GB" sz="600">
                <a:solidFill>
                  <a:prstClr val="white"/>
                </a:solidFill>
                <a:latin typeface="Nunito Sans"/>
              </a:rPr>
              <a:t> </a:t>
            </a:r>
          </a:p>
        </p:txBody>
      </p:sp>
      <p:sp>
        <p:nvSpPr>
          <p:cNvPr id="4" name="TextBox 3">
            <a:extLst>
              <a:ext uri="{FF2B5EF4-FFF2-40B4-BE49-F238E27FC236}">
                <a16:creationId xmlns:a16="http://schemas.microsoft.com/office/drawing/2014/main" id="{84564DEC-8342-DB35-BE6A-00C351F5EA24}"/>
              </a:ext>
            </a:extLst>
          </p:cNvPr>
          <p:cNvSpPr txBox="1"/>
          <p:nvPr/>
        </p:nvSpPr>
        <p:spPr>
          <a:xfrm>
            <a:off x="1012748" y="5185540"/>
            <a:ext cx="7114952" cy="577081"/>
          </a:xfrm>
          <a:prstGeom prst="rect">
            <a:avLst/>
          </a:prstGeom>
          <a:noFill/>
          <a:ln w="28575">
            <a:solidFill>
              <a:srgbClr val="4EC1C7"/>
            </a:solidFill>
          </a:ln>
        </p:spPr>
        <p:txBody>
          <a:bodyPr wrap="square" lIns="68580" tIns="34290" rIns="68580" bIns="34290" rtlCol="0" anchor="t">
            <a:spAutoFit/>
          </a:bodyPr>
          <a:lstStyle/>
          <a:p>
            <a:pPr algn="ctr" defTabSz="685783"/>
            <a:r>
              <a:rPr lang="en-US" sz="1650">
                <a:solidFill>
                  <a:srgbClr val="000F47"/>
                </a:solidFill>
                <a:latin typeface="Nunito Sans ExtraBold"/>
              </a:rPr>
              <a:t>Regulatory Contact - Defined by Ofgem as “The most senior person with responsibility for the heat networks”</a:t>
            </a:r>
            <a:endParaRPr lang="en-GB" sz="1650">
              <a:solidFill>
                <a:srgbClr val="000F47"/>
              </a:solidFill>
              <a:latin typeface="Nunito Sans ExtraBold"/>
            </a:endParaRPr>
          </a:p>
        </p:txBody>
      </p:sp>
      <p:pic>
        <p:nvPicPr>
          <p:cNvPr id="11" name="Picture 10" descr="A group of people wearing reflective vests walking&#10;&#10;AI-generated content may be incorrect.">
            <a:extLst>
              <a:ext uri="{FF2B5EF4-FFF2-40B4-BE49-F238E27FC236}">
                <a16:creationId xmlns:a16="http://schemas.microsoft.com/office/drawing/2014/main" id="{FF7DC317-3D3B-5DD8-6546-0474292060FE}"/>
              </a:ext>
            </a:extLst>
          </p:cNvPr>
          <p:cNvPicPr>
            <a:picLocks noChangeAspect="1"/>
          </p:cNvPicPr>
          <p:nvPr/>
        </p:nvPicPr>
        <p:blipFill>
          <a:blip r:embed="rId3"/>
          <a:stretch>
            <a:fillRect/>
          </a:stretch>
        </p:blipFill>
        <p:spPr>
          <a:xfrm>
            <a:off x="1376575" y="2092497"/>
            <a:ext cx="2366705" cy="2984563"/>
          </a:xfrm>
          <a:prstGeom prst="rect">
            <a:avLst/>
          </a:prstGeom>
        </p:spPr>
      </p:pic>
    </p:spTree>
    <p:extLst>
      <p:ext uri="{BB962C8B-B14F-4D97-AF65-F5344CB8AC3E}">
        <p14:creationId xmlns:p14="http://schemas.microsoft.com/office/powerpoint/2010/main" val="264681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026C2-E747-B155-EB2B-00391AF3115B}"/>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56A70DE-2084-C132-9E37-161EDF64F02F}"/>
              </a:ext>
            </a:extLst>
          </p:cNvPr>
          <p:cNvSpPr/>
          <p:nvPr/>
        </p:nvSpPr>
        <p:spPr>
          <a:xfrm>
            <a:off x="4630392" y="2190750"/>
            <a:ext cx="3770659" cy="360045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350">
              <a:solidFill>
                <a:prstClr val="white"/>
              </a:solidFill>
              <a:latin typeface="Nunito Sans"/>
            </a:endParaRPr>
          </a:p>
        </p:txBody>
      </p:sp>
      <p:sp>
        <p:nvSpPr>
          <p:cNvPr id="2" name="Title 1">
            <a:extLst>
              <a:ext uri="{FF2B5EF4-FFF2-40B4-BE49-F238E27FC236}">
                <a16:creationId xmlns:a16="http://schemas.microsoft.com/office/drawing/2014/main" id="{152C2BEA-FF36-7AC5-7BC7-575AB658803C}"/>
              </a:ext>
            </a:extLst>
          </p:cNvPr>
          <p:cNvSpPr>
            <a:spLocks noGrp="1"/>
          </p:cNvSpPr>
          <p:nvPr>
            <p:ph type="ctrTitle"/>
          </p:nvPr>
        </p:nvSpPr>
        <p:spPr>
          <a:xfrm>
            <a:off x="544758" y="1508280"/>
            <a:ext cx="5812028" cy="341632"/>
          </a:xfrm>
        </p:spPr>
        <p:txBody>
          <a:bodyPr/>
          <a:lstStyle/>
          <a:p>
            <a:pPr algn="l"/>
            <a:r>
              <a:rPr lang="en-GB"/>
              <a:t>Stage 2: Provide organisation details</a:t>
            </a:r>
          </a:p>
        </p:txBody>
      </p:sp>
      <p:sp>
        <p:nvSpPr>
          <p:cNvPr id="3" name="Date Placeholder 2">
            <a:extLst>
              <a:ext uri="{FF2B5EF4-FFF2-40B4-BE49-F238E27FC236}">
                <a16:creationId xmlns:a16="http://schemas.microsoft.com/office/drawing/2014/main" id="{0AA9207B-5D17-B940-7820-8EB69679B0AC}"/>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5" name="Slide Number Placeholder 4">
            <a:extLst>
              <a:ext uri="{FF2B5EF4-FFF2-40B4-BE49-F238E27FC236}">
                <a16:creationId xmlns:a16="http://schemas.microsoft.com/office/drawing/2014/main" id="{7FFE3B27-16DB-08C4-C447-546309B479FC}"/>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108</a:t>
            </a:fld>
            <a:endParaRPr lang="en-GB">
              <a:solidFill>
                <a:srgbClr val="000F47"/>
              </a:solidFill>
              <a:latin typeface="Nunito Sans"/>
            </a:endParaRPr>
          </a:p>
        </p:txBody>
      </p:sp>
      <p:sp>
        <p:nvSpPr>
          <p:cNvPr id="11" name="Footer Placeholder 2">
            <a:extLst>
              <a:ext uri="{FF2B5EF4-FFF2-40B4-BE49-F238E27FC236}">
                <a16:creationId xmlns:a16="http://schemas.microsoft.com/office/drawing/2014/main" id="{36F5BBB8-6DDC-A859-984E-2D962D7B0087}"/>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
        <p:nvSpPr>
          <p:cNvPr id="19" name="Text Placeholder 7">
            <a:extLst>
              <a:ext uri="{FF2B5EF4-FFF2-40B4-BE49-F238E27FC236}">
                <a16:creationId xmlns:a16="http://schemas.microsoft.com/office/drawing/2014/main" id="{6658366E-4C87-73C4-A411-76908E8879BC}"/>
              </a:ext>
            </a:extLst>
          </p:cNvPr>
          <p:cNvSpPr txBox="1">
            <a:spLocks/>
          </p:cNvSpPr>
          <p:nvPr/>
        </p:nvSpPr>
        <p:spPr>
          <a:xfrm>
            <a:off x="4773267" y="2685562"/>
            <a:ext cx="3860780" cy="2898374"/>
          </a:xfrm>
          <a:prstGeom prst="rect">
            <a:avLst/>
          </a:prstGeom>
        </p:spPr>
        <p:txBody>
          <a:bodyPr vert="horz" lIns="0" tIns="0" rIns="0" bIns="0" rtlCol="0" anchor="t">
            <a:noAutofit/>
          </a:bodyPr>
          <a:lstStyle>
            <a:lvl1pPr marL="0" indent="0" algn="l" defTabSz="914377" rtl="0" eaLnBrk="1" latinLnBrk="0" hangingPunct="1">
              <a:lnSpc>
                <a:spcPts val="1600"/>
              </a:lnSpc>
              <a:spcBef>
                <a:spcPts val="1000"/>
              </a:spcBef>
              <a:buFont typeface="Arial" panose="020B0604020202020204" pitchFamily="34" charset="0"/>
              <a:buNone/>
              <a:defRPr sz="1051" kern="1200">
                <a:solidFill>
                  <a:schemeClr val="tx2"/>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4313" indent="-214313" defTabSz="685783">
              <a:lnSpc>
                <a:spcPct val="100000"/>
              </a:lnSpc>
              <a:spcBef>
                <a:spcPts val="0"/>
              </a:spcBef>
              <a:buFont typeface="Arial" panose="020B0604020202020204" pitchFamily="34" charset="0"/>
              <a:buChar char="•"/>
            </a:pPr>
            <a:r>
              <a:rPr lang="en-GB" sz="1650">
                <a:solidFill>
                  <a:srgbClr val="000F47"/>
                </a:solidFill>
                <a:latin typeface="Nunito Sans"/>
              </a:rPr>
              <a:t>Type of organisation (Housing Association, Local Authority etc.)</a:t>
            </a:r>
          </a:p>
          <a:p>
            <a:pPr marL="214313" indent="-214313" defTabSz="685783">
              <a:lnSpc>
                <a:spcPct val="100000"/>
              </a:lnSpc>
              <a:spcBef>
                <a:spcPts val="0"/>
              </a:spcBef>
              <a:buFont typeface="Arial" panose="020B0604020202020204" pitchFamily="34" charset="0"/>
              <a:buChar char="•"/>
            </a:pPr>
            <a:r>
              <a:rPr lang="en-GB" sz="1650">
                <a:solidFill>
                  <a:srgbClr val="000F47"/>
                </a:solidFill>
                <a:latin typeface="Nunito Sans"/>
              </a:rPr>
              <a:t>Confirmation of adherence to social housing regulations</a:t>
            </a:r>
          </a:p>
          <a:p>
            <a:pPr marL="214313" indent="-214313" defTabSz="685783">
              <a:lnSpc>
                <a:spcPct val="100000"/>
              </a:lnSpc>
              <a:spcBef>
                <a:spcPts val="0"/>
              </a:spcBef>
              <a:buFont typeface="Arial" panose="020B0604020202020204" pitchFamily="34" charset="0"/>
              <a:buChar char="•"/>
            </a:pPr>
            <a:r>
              <a:rPr lang="en-GB" sz="1650">
                <a:solidFill>
                  <a:srgbClr val="000F47"/>
                </a:solidFill>
                <a:latin typeface="Nunito Sans"/>
              </a:rPr>
              <a:t>Confirmation of any </a:t>
            </a:r>
            <a:r>
              <a:rPr lang="en-GB" sz="1650" err="1">
                <a:solidFill>
                  <a:srgbClr val="000F47"/>
                </a:solidFill>
                <a:latin typeface="Nunito Sans"/>
              </a:rPr>
              <a:t>ESCo’s</a:t>
            </a:r>
            <a:r>
              <a:rPr lang="en-GB" sz="1650">
                <a:solidFill>
                  <a:srgbClr val="000F47"/>
                </a:solidFill>
                <a:latin typeface="Nunito Sans"/>
              </a:rPr>
              <a:t>/SPV’s</a:t>
            </a:r>
          </a:p>
          <a:p>
            <a:pPr marL="214313" indent="-214313" defTabSz="685783">
              <a:lnSpc>
                <a:spcPct val="100000"/>
              </a:lnSpc>
              <a:spcBef>
                <a:spcPts val="0"/>
              </a:spcBef>
              <a:buFont typeface="Arial" panose="020B0604020202020204" pitchFamily="34" charset="0"/>
              <a:buChar char="•"/>
            </a:pPr>
            <a:endParaRPr lang="en-GB" sz="1650">
              <a:solidFill>
                <a:srgbClr val="000F47"/>
              </a:solidFill>
              <a:latin typeface="Nunito Sans"/>
            </a:endParaRPr>
          </a:p>
          <a:p>
            <a:pPr defTabSz="685783">
              <a:lnSpc>
                <a:spcPct val="100000"/>
              </a:lnSpc>
              <a:spcBef>
                <a:spcPts val="750"/>
              </a:spcBef>
            </a:pPr>
            <a:r>
              <a:rPr lang="en-GB" sz="1650" b="1">
                <a:solidFill>
                  <a:srgbClr val="000F47"/>
                </a:solidFill>
                <a:latin typeface="Nunito Sans"/>
              </a:rPr>
              <a:t>For-profit organisations</a:t>
            </a:r>
          </a:p>
          <a:p>
            <a:pPr marL="214313" indent="-214313" defTabSz="685783">
              <a:lnSpc>
                <a:spcPct val="100000"/>
              </a:lnSpc>
              <a:spcBef>
                <a:spcPts val="0"/>
              </a:spcBef>
              <a:buFont typeface="Arial" panose="020B0604020202020204" pitchFamily="34" charset="0"/>
              <a:buChar char="•"/>
            </a:pPr>
            <a:r>
              <a:rPr lang="en-GB" sz="1650">
                <a:solidFill>
                  <a:srgbClr val="000F47"/>
                </a:solidFill>
                <a:latin typeface="Nunito Sans"/>
              </a:rPr>
              <a:t>Profit/loss</a:t>
            </a:r>
          </a:p>
          <a:p>
            <a:pPr marL="214313" indent="-214313" defTabSz="685783">
              <a:lnSpc>
                <a:spcPct val="100000"/>
              </a:lnSpc>
              <a:spcBef>
                <a:spcPts val="0"/>
              </a:spcBef>
              <a:buFont typeface="Arial" panose="020B0604020202020204" pitchFamily="34" charset="0"/>
              <a:buChar char="•"/>
            </a:pPr>
            <a:r>
              <a:rPr lang="en-GB" sz="1650">
                <a:solidFill>
                  <a:srgbClr val="000F47"/>
                </a:solidFill>
                <a:latin typeface="Nunito Sans"/>
              </a:rPr>
              <a:t>Total income &amp; value of assets</a:t>
            </a:r>
          </a:p>
          <a:p>
            <a:pPr marL="214313" indent="-214313" defTabSz="685783">
              <a:lnSpc>
                <a:spcPct val="100000"/>
              </a:lnSpc>
              <a:spcBef>
                <a:spcPts val="0"/>
              </a:spcBef>
              <a:buFont typeface="Arial" panose="020B0604020202020204" pitchFamily="34" charset="0"/>
              <a:buChar char="•"/>
            </a:pPr>
            <a:r>
              <a:rPr lang="en-GB" sz="1650">
                <a:solidFill>
                  <a:srgbClr val="000F47"/>
                </a:solidFill>
                <a:latin typeface="Nunito Sans"/>
              </a:rPr>
              <a:t>Hedging information</a:t>
            </a:r>
          </a:p>
          <a:p>
            <a:pPr marL="214313" indent="-214313" defTabSz="685783">
              <a:lnSpc>
                <a:spcPct val="100000"/>
              </a:lnSpc>
              <a:spcBef>
                <a:spcPts val="0"/>
              </a:spcBef>
              <a:buFont typeface="Arial" panose="020B0604020202020204" pitchFamily="34" charset="0"/>
              <a:buChar char="•"/>
            </a:pPr>
            <a:r>
              <a:rPr lang="en-GB" sz="1650">
                <a:solidFill>
                  <a:srgbClr val="000F47"/>
                </a:solidFill>
                <a:latin typeface="Nunito Sans"/>
              </a:rPr>
              <a:t>Continuity plans</a:t>
            </a:r>
          </a:p>
          <a:p>
            <a:pPr marL="257175" indent="-257175" defTabSz="685783">
              <a:lnSpc>
                <a:spcPct val="100000"/>
              </a:lnSpc>
              <a:spcBef>
                <a:spcPts val="750"/>
              </a:spcBef>
              <a:buFont typeface="Arial" pitchFamily="2" charset="0"/>
              <a:buChar char="•"/>
            </a:pPr>
            <a:endParaRPr lang="en-GB" sz="1800">
              <a:solidFill>
                <a:srgbClr val="000F47"/>
              </a:solidFill>
              <a:latin typeface="Nunito Sans"/>
            </a:endParaRPr>
          </a:p>
        </p:txBody>
      </p:sp>
      <p:sp>
        <p:nvSpPr>
          <p:cNvPr id="20" name="Text Placeholder 8">
            <a:extLst>
              <a:ext uri="{FF2B5EF4-FFF2-40B4-BE49-F238E27FC236}">
                <a16:creationId xmlns:a16="http://schemas.microsoft.com/office/drawing/2014/main" id="{FB4B4960-ACE3-7A5C-234C-E8DEC741D027}"/>
              </a:ext>
            </a:extLst>
          </p:cNvPr>
          <p:cNvSpPr txBox="1">
            <a:spLocks/>
          </p:cNvSpPr>
          <p:nvPr/>
        </p:nvSpPr>
        <p:spPr>
          <a:xfrm>
            <a:off x="4773268" y="2316861"/>
            <a:ext cx="3167195" cy="242589"/>
          </a:xfrm>
          <a:prstGeom prst="rect">
            <a:avLst/>
          </a:prstGeom>
        </p:spPr>
        <p:txBody>
          <a:bodyPr vert="horz" lIns="0" tIns="0" rIns="0" bIns="0" rtlCol="0" anchor="t" anchorCtr="0">
            <a:noAutofit/>
          </a:bodyPr>
          <a:lstStyle>
            <a:lvl1pPr marL="0" indent="0" algn="l" defTabSz="914377" rtl="0" eaLnBrk="1" latinLnBrk="0" hangingPunct="1">
              <a:lnSpc>
                <a:spcPct val="90000"/>
              </a:lnSpc>
              <a:spcBef>
                <a:spcPts val="1000"/>
              </a:spcBef>
              <a:buFont typeface="Arial" panose="020B0604020202020204" pitchFamily="34" charset="0"/>
              <a:buNone/>
              <a:defRPr lang="en-GB" sz="2000" kern="1200" cap="none" baseline="0" dirty="0">
                <a:solidFill>
                  <a:schemeClr val="tx2"/>
                </a:solidFill>
                <a:latin typeface="+mj-lt"/>
                <a:ea typeface="+mj-ea"/>
                <a:cs typeface="+mj-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783">
              <a:spcBef>
                <a:spcPts val="750"/>
              </a:spcBef>
            </a:pPr>
            <a:r>
              <a:rPr lang="en-GB" sz="1800">
                <a:solidFill>
                  <a:srgbClr val="000F47"/>
                </a:solidFill>
                <a:latin typeface="Nunito Sans ExtraBold"/>
              </a:rPr>
              <a:t>Key information required</a:t>
            </a:r>
          </a:p>
        </p:txBody>
      </p:sp>
      <p:pic>
        <p:nvPicPr>
          <p:cNvPr id="7" name="Picture 6" descr="A group of people sitting at a table&#10;&#10;AI-generated content may be incorrect.">
            <a:extLst>
              <a:ext uri="{FF2B5EF4-FFF2-40B4-BE49-F238E27FC236}">
                <a16:creationId xmlns:a16="http://schemas.microsoft.com/office/drawing/2014/main" id="{E73FFC6E-B46C-3991-E5FD-CA073173C8B8}"/>
              </a:ext>
            </a:extLst>
          </p:cNvPr>
          <p:cNvPicPr>
            <a:picLocks noChangeAspect="1"/>
          </p:cNvPicPr>
          <p:nvPr/>
        </p:nvPicPr>
        <p:blipFill>
          <a:blip r:embed="rId3"/>
          <a:stretch>
            <a:fillRect/>
          </a:stretch>
        </p:blipFill>
        <p:spPr>
          <a:xfrm>
            <a:off x="1300843" y="2141764"/>
            <a:ext cx="2628900" cy="3298372"/>
          </a:xfrm>
          <a:prstGeom prst="rect">
            <a:avLst/>
          </a:prstGeom>
        </p:spPr>
      </p:pic>
    </p:spTree>
    <p:extLst>
      <p:ext uri="{BB962C8B-B14F-4D97-AF65-F5344CB8AC3E}">
        <p14:creationId xmlns:p14="http://schemas.microsoft.com/office/powerpoint/2010/main" val="4281593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EC463-A4F2-1DED-252D-EA170848B27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4B2E284-8A65-9ADD-23BC-75B8CE874619}"/>
              </a:ext>
            </a:extLst>
          </p:cNvPr>
          <p:cNvSpPr/>
          <p:nvPr/>
        </p:nvSpPr>
        <p:spPr>
          <a:xfrm>
            <a:off x="4630392" y="2190750"/>
            <a:ext cx="3770659" cy="360045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endParaRPr lang="en-GB" sz="1350">
              <a:solidFill>
                <a:prstClr val="white"/>
              </a:solidFill>
              <a:latin typeface="Nunito Sans"/>
            </a:endParaRPr>
          </a:p>
        </p:txBody>
      </p:sp>
      <p:sp>
        <p:nvSpPr>
          <p:cNvPr id="2" name="Title 1">
            <a:extLst>
              <a:ext uri="{FF2B5EF4-FFF2-40B4-BE49-F238E27FC236}">
                <a16:creationId xmlns:a16="http://schemas.microsoft.com/office/drawing/2014/main" id="{695E0E57-BF6C-CFF0-90D6-B7BCB9C27B3A}"/>
              </a:ext>
            </a:extLst>
          </p:cNvPr>
          <p:cNvSpPr>
            <a:spLocks noGrp="1"/>
          </p:cNvSpPr>
          <p:nvPr>
            <p:ph type="ctrTitle"/>
          </p:nvPr>
        </p:nvSpPr>
        <p:spPr>
          <a:xfrm>
            <a:off x="455253" y="1580549"/>
            <a:ext cx="5812028" cy="341632"/>
          </a:xfrm>
        </p:spPr>
        <p:txBody>
          <a:bodyPr/>
          <a:lstStyle/>
          <a:p>
            <a:pPr algn="l"/>
            <a:r>
              <a:rPr lang="en-GB"/>
              <a:t>Stage 3: Submit SMRI declarations</a:t>
            </a:r>
          </a:p>
        </p:txBody>
      </p:sp>
      <p:sp>
        <p:nvSpPr>
          <p:cNvPr id="3" name="Date Placeholder 2">
            <a:extLst>
              <a:ext uri="{FF2B5EF4-FFF2-40B4-BE49-F238E27FC236}">
                <a16:creationId xmlns:a16="http://schemas.microsoft.com/office/drawing/2014/main" id="{9E606133-4A07-251A-0811-7D571C7DCB9E}"/>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5" name="Slide Number Placeholder 4">
            <a:extLst>
              <a:ext uri="{FF2B5EF4-FFF2-40B4-BE49-F238E27FC236}">
                <a16:creationId xmlns:a16="http://schemas.microsoft.com/office/drawing/2014/main" id="{67E6D72F-1ED6-756E-24B0-B5DBF0C9A497}"/>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109</a:t>
            </a:fld>
            <a:endParaRPr lang="en-GB">
              <a:solidFill>
                <a:srgbClr val="000F47"/>
              </a:solidFill>
              <a:latin typeface="Nunito Sans"/>
            </a:endParaRPr>
          </a:p>
        </p:txBody>
      </p:sp>
      <p:sp>
        <p:nvSpPr>
          <p:cNvPr id="8" name="Text Placeholder 7">
            <a:extLst>
              <a:ext uri="{FF2B5EF4-FFF2-40B4-BE49-F238E27FC236}">
                <a16:creationId xmlns:a16="http://schemas.microsoft.com/office/drawing/2014/main" id="{4E36BE0D-CA0B-EE0C-38F0-111C01A1ADD0}"/>
              </a:ext>
            </a:extLst>
          </p:cNvPr>
          <p:cNvSpPr>
            <a:spLocks noGrp="1"/>
          </p:cNvSpPr>
          <p:nvPr>
            <p:ph type="body" sz="quarter" idx="19"/>
          </p:nvPr>
        </p:nvSpPr>
        <p:spPr>
          <a:xfrm>
            <a:off x="4768504" y="2668082"/>
            <a:ext cx="3494433" cy="1936934"/>
          </a:xfrm>
        </p:spPr>
        <p:txBody>
          <a:bodyPr vert="horz" lIns="0" tIns="0" rIns="0" bIns="0" rtlCol="0" anchor="t">
            <a:noAutofit/>
          </a:bodyPr>
          <a:lstStyle/>
          <a:p>
            <a:pPr marL="214313" indent="-214313">
              <a:lnSpc>
                <a:spcPts val="1500"/>
              </a:lnSpc>
              <a:buClr>
                <a:schemeClr val="tx1"/>
              </a:buClr>
              <a:buChar char="•"/>
            </a:pPr>
            <a:r>
              <a:rPr lang="en-GB" sz="1650"/>
              <a:t>Name and contact details of at least one person with SMRI who is fit and proper</a:t>
            </a:r>
          </a:p>
          <a:p>
            <a:pPr marL="214313" indent="-214313">
              <a:lnSpc>
                <a:spcPts val="1500"/>
              </a:lnSpc>
              <a:buClr>
                <a:schemeClr val="tx1"/>
              </a:buClr>
              <a:buChar char="•"/>
            </a:pPr>
            <a:r>
              <a:rPr lang="en-GB" sz="1650"/>
              <a:t>Confirmation a register of those with SMRI is in place</a:t>
            </a:r>
          </a:p>
          <a:p>
            <a:pPr marL="214313" indent="-214313">
              <a:lnSpc>
                <a:spcPts val="1500"/>
              </a:lnSpc>
              <a:buClr>
                <a:schemeClr val="tx1"/>
              </a:buClr>
              <a:buChar char="•"/>
            </a:pPr>
            <a:r>
              <a:rPr lang="en-GB" sz="1650"/>
              <a:t>Confirmation that a process is in place to ensure continued compliance</a:t>
            </a:r>
          </a:p>
        </p:txBody>
      </p:sp>
      <p:sp>
        <p:nvSpPr>
          <p:cNvPr id="9" name="Text Placeholder 8">
            <a:extLst>
              <a:ext uri="{FF2B5EF4-FFF2-40B4-BE49-F238E27FC236}">
                <a16:creationId xmlns:a16="http://schemas.microsoft.com/office/drawing/2014/main" id="{00C60FAF-C1FC-784B-9FE3-29F78663BFE2}"/>
              </a:ext>
            </a:extLst>
          </p:cNvPr>
          <p:cNvSpPr>
            <a:spLocks noGrp="1"/>
          </p:cNvSpPr>
          <p:nvPr>
            <p:ph type="body" sz="quarter" idx="20"/>
          </p:nvPr>
        </p:nvSpPr>
        <p:spPr>
          <a:xfrm>
            <a:off x="4773268" y="2316861"/>
            <a:ext cx="3167195" cy="242589"/>
          </a:xfrm>
        </p:spPr>
        <p:txBody>
          <a:bodyPr/>
          <a:lstStyle/>
          <a:p>
            <a:r>
              <a:rPr lang="en-GB" sz="1800"/>
              <a:t>Key information required</a:t>
            </a:r>
            <a:endParaRPr lang="en-GB" sz="1800">
              <a:solidFill>
                <a:srgbClr val="000000"/>
              </a:solidFill>
            </a:endParaRPr>
          </a:p>
        </p:txBody>
      </p:sp>
      <p:sp>
        <p:nvSpPr>
          <p:cNvPr id="11" name="Footer Placeholder 2">
            <a:extLst>
              <a:ext uri="{FF2B5EF4-FFF2-40B4-BE49-F238E27FC236}">
                <a16:creationId xmlns:a16="http://schemas.microsoft.com/office/drawing/2014/main" id="{0C9A9AEF-DFA8-4D25-5132-52F4A9D8ADC6}"/>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
        <p:nvSpPr>
          <p:cNvPr id="6" name="TextBox 5">
            <a:extLst>
              <a:ext uri="{FF2B5EF4-FFF2-40B4-BE49-F238E27FC236}">
                <a16:creationId xmlns:a16="http://schemas.microsoft.com/office/drawing/2014/main" id="{664FEA62-E8E3-9D33-1377-A971AA2A4074}"/>
              </a:ext>
            </a:extLst>
          </p:cNvPr>
          <p:cNvSpPr txBox="1"/>
          <p:nvPr/>
        </p:nvSpPr>
        <p:spPr>
          <a:xfrm>
            <a:off x="4767726" y="4541140"/>
            <a:ext cx="3559303" cy="1084912"/>
          </a:xfrm>
          <a:prstGeom prst="rect">
            <a:avLst/>
          </a:prstGeom>
          <a:noFill/>
          <a:ln w="28575">
            <a:solidFill>
              <a:srgbClr val="4EC1C7"/>
            </a:solidFill>
          </a:ln>
        </p:spPr>
        <p:txBody>
          <a:bodyPr wrap="square" lIns="68580" tIns="34290" rIns="68580" bIns="34290" rtlCol="0" anchor="t">
            <a:spAutoFit/>
          </a:bodyPr>
          <a:lstStyle/>
          <a:p>
            <a:pPr defTabSz="685783"/>
            <a:r>
              <a:rPr lang="en-GB" sz="1650">
                <a:solidFill>
                  <a:srgbClr val="000F47"/>
                </a:solidFill>
                <a:latin typeface="Nunito Sans ExtraBold"/>
              </a:rPr>
              <a:t>Significant Managerial Responsibility or Influence (SMRI) - Individuals in positions of responsibility </a:t>
            </a:r>
          </a:p>
        </p:txBody>
      </p:sp>
      <p:pic>
        <p:nvPicPr>
          <p:cNvPr id="13" name="Picture 12" descr="A person standing in front of a screen&#10;&#10;AI-generated content may be incorrect.">
            <a:extLst>
              <a:ext uri="{FF2B5EF4-FFF2-40B4-BE49-F238E27FC236}">
                <a16:creationId xmlns:a16="http://schemas.microsoft.com/office/drawing/2014/main" id="{B59CC809-8FF2-E3E4-2177-F5194CA47C07}"/>
              </a:ext>
            </a:extLst>
          </p:cNvPr>
          <p:cNvPicPr>
            <a:picLocks noChangeAspect="1"/>
          </p:cNvPicPr>
          <p:nvPr/>
        </p:nvPicPr>
        <p:blipFill>
          <a:blip r:embed="rId3"/>
          <a:stretch>
            <a:fillRect/>
          </a:stretch>
        </p:blipFill>
        <p:spPr>
          <a:xfrm>
            <a:off x="1306285" y="2190750"/>
            <a:ext cx="2541815" cy="3227615"/>
          </a:xfrm>
          <a:prstGeom prst="rect">
            <a:avLst/>
          </a:prstGeom>
        </p:spPr>
      </p:pic>
    </p:spTree>
    <p:extLst>
      <p:ext uri="{BB962C8B-B14F-4D97-AF65-F5344CB8AC3E}">
        <p14:creationId xmlns:p14="http://schemas.microsoft.com/office/powerpoint/2010/main" val="2217376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1B842-9EBF-2A84-8717-EC62775C9F2F}"/>
              </a:ext>
            </a:extLst>
          </p:cNvPr>
          <p:cNvSpPr>
            <a:spLocks noGrp="1"/>
          </p:cNvSpPr>
          <p:nvPr>
            <p:ph type="ctrTitle"/>
          </p:nvPr>
        </p:nvSpPr>
        <p:spPr>
          <a:xfrm>
            <a:off x="526762" y="1551020"/>
            <a:ext cx="5223835" cy="368547"/>
          </a:xfrm>
        </p:spPr>
        <p:txBody>
          <a:bodyPr/>
          <a:lstStyle/>
          <a:p>
            <a:r>
              <a:rPr lang="en-GB">
                <a:solidFill>
                  <a:srgbClr val="000F47"/>
                </a:solidFill>
              </a:rPr>
              <a:t>Stage 4: Register your heat networks</a:t>
            </a:r>
          </a:p>
        </p:txBody>
      </p:sp>
      <p:sp>
        <p:nvSpPr>
          <p:cNvPr id="3" name="Text Placeholder 2">
            <a:extLst>
              <a:ext uri="{FF2B5EF4-FFF2-40B4-BE49-F238E27FC236}">
                <a16:creationId xmlns:a16="http://schemas.microsoft.com/office/drawing/2014/main" id="{23C09BF9-F06D-6098-7256-E9195A9114EC}"/>
              </a:ext>
            </a:extLst>
          </p:cNvPr>
          <p:cNvSpPr>
            <a:spLocks noGrp="1"/>
          </p:cNvSpPr>
          <p:nvPr>
            <p:ph type="body" sz="quarter" idx="13"/>
          </p:nvPr>
        </p:nvSpPr>
        <p:spPr>
          <a:xfrm>
            <a:off x="659414" y="2439651"/>
            <a:ext cx="3752849" cy="2679294"/>
          </a:xfrm>
        </p:spPr>
        <p:txBody>
          <a:bodyPr vert="horz" lIns="0" tIns="0" rIns="0" bIns="0" rtlCol="0" anchor="t">
            <a:noAutofit/>
          </a:bodyPr>
          <a:lstStyle/>
          <a:p>
            <a:pPr>
              <a:lnSpc>
                <a:spcPts val="1500"/>
              </a:lnSpc>
              <a:buClr>
                <a:schemeClr val="tx1"/>
              </a:buClr>
            </a:pPr>
            <a:br>
              <a:rPr lang="en-GB" sz="1800"/>
            </a:br>
            <a:r>
              <a:rPr lang="en-GB" sz="1800">
                <a:solidFill>
                  <a:schemeClr val="tx2"/>
                </a:solidFill>
                <a:latin typeface="+mj-lt"/>
                <a:ea typeface="+mj-ea"/>
                <a:cs typeface="+mj-cs"/>
              </a:rPr>
              <a:t>Question categories</a:t>
            </a:r>
            <a:endParaRPr lang="en-US" sz="1800">
              <a:solidFill>
                <a:schemeClr val="tx2"/>
              </a:solidFill>
              <a:latin typeface="+mj-lt"/>
              <a:ea typeface="+mj-ea"/>
              <a:cs typeface="+mj-cs"/>
            </a:endParaRPr>
          </a:p>
          <a:p>
            <a:pPr marL="257175" indent="-257175">
              <a:lnSpc>
                <a:spcPct val="150000"/>
              </a:lnSpc>
              <a:buClr>
                <a:schemeClr val="tx1"/>
              </a:buClr>
              <a:buChar char="•"/>
            </a:pPr>
            <a:r>
              <a:rPr lang="en-GB" sz="1650"/>
              <a:t>Introduction</a:t>
            </a:r>
          </a:p>
          <a:p>
            <a:pPr marL="257175" indent="-257175">
              <a:lnSpc>
                <a:spcPct val="150000"/>
              </a:lnSpc>
              <a:buClr>
                <a:srgbClr val="000000"/>
              </a:buClr>
              <a:buChar char="•"/>
            </a:pPr>
            <a:r>
              <a:rPr lang="en-GB" sz="1650"/>
              <a:t>Technical information</a:t>
            </a:r>
          </a:p>
          <a:p>
            <a:pPr marL="257175" indent="-257175">
              <a:lnSpc>
                <a:spcPct val="150000"/>
              </a:lnSpc>
              <a:buClr>
                <a:srgbClr val="000000"/>
              </a:buClr>
              <a:buChar char="•"/>
            </a:pPr>
            <a:r>
              <a:rPr lang="en-GB" sz="1650"/>
              <a:t>Customers and metering</a:t>
            </a:r>
          </a:p>
          <a:p>
            <a:pPr marL="257175" indent="-257175">
              <a:lnSpc>
                <a:spcPct val="150000"/>
              </a:lnSpc>
              <a:buClr>
                <a:srgbClr val="000000"/>
              </a:buClr>
              <a:buChar char="•"/>
            </a:pPr>
            <a:r>
              <a:rPr lang="en-GB" sz="1650"/>
              <a:t>Consumer protections</a:t>
            </a:r>
          </a:p>
          <a:p>
            <a:pPr marL="257175" indent="-257175">
              <a:lnSpc>
                <a:spcPct val="150000"/>
              </a:lnSpc>
              <a:buClr>
                <a:srgbClr val="000000"/>
              </a:buClr>
              <a:buChar char="•"/>
            </a:pPr>
            <a:r>
              <a:rPr lang="en-GB" sz="1650"/>
              <a:t>Billing</a:t>
            </a:r>
          </a:p>
          <a:p>
            <a:pPr>
              <a:buClr>
                <a:schemeClr val="tx1"/>
              </a:buClr>
            </a:pPr>
            <a:endParaRPr lang="en-GB" sz="1200"/>
          </a:p>
        </p:txBody>
      </p:sp>
      <p:sp>
        <p:nvSpPr>
          <p:cNvPr id="5" name="Date Placeholder 4">
            <a:extLst>
              <a:ext uri="{FF2B5EF4-FFF2-40B4-BE49-F238E27FC236}">
                <a16:creationId xmlns:a16="http://schemas.microsoft.com/office/drawing/2014/main" id="{3CC4EFF7-D1E3-74D0-0B92-14ECE3971E1D}"/>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7" name="Slide Number Placeholder 6">
            <a:extLst>
              <a:ext uri="{FF2B5EF4-FFF2-40B4-BE49-F238E27FC236}">
                <a16:creationId xmlns:a16="http://schemas.microsoft.com/office/drawing/2014/main" id="{77C2E331-E1EC-4C2E-76C8-A556F9B31E5E}"/>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110</a:t>
            </a:fld>
            <a:endParaRPr lang="en-GB">
              <a:solidFill>
                <a:srgbClr val="000F47"/>
              </a:solidFill>
              <a:latin typeface="Nunito Sans"/>
            </a:endParaRPr>
          </a:p>
        </p:txBody>
      </p:sp>
      <p:sp>
        <p:nvSpPr>
          <p:cNvPr id="4" name="Footer Placeholder 2">
            <a:extLst>
              <a:ext uri="{FF2B5EF4-FFF2-40B4-BE49-F238E27FC236}">
                <a16:creationId xmlns:a16="http://schemas.microsoft.com/office/drawing/2014/main" id="{033DED5E-FE51-DA46-CB3A-43E7B4610C56}"/>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12" name="Picture Placeholder 11">
            <a:extLst>
              <a:ext uri="{FF2B5EF4-FFF2-40B4-BE49-F238E27FC236}">
                <a16:creationId xmlns:a16="http://schemas.microsoft.com/office/drawing/2014/main" id="{ABA756B4-E9F0-E64C-426C-A47F0DCCA4EE}"/>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21836" r="21836"/>
          <a:stretch>
            <a:fillRect/>
          </a:stretch>
        </p:blipFill>
        <p:spPr>
          <a:xfrm>
            <a:off x="4414701" y="2099182"/>
            <a:ext cx="3024664" cy="3018865"/>
          </a:xfrm>
          <a:prstGeom prst="rect">
            <a:avLst/>
          </a:prstGeom>
        </p:spPr>
      </p:pic>
    </p:spTree>
    <p:extLst>
      <p:ext uri="{BB962C8B-B14F-4D97-AF65-F5344CB8AC3E}">
        <p14:creationId xmlns:p14="http://schemas.microsoft.com/office/powerpoint/2010/main" val="3552391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71A03-9A72-D5A2-6F0A-78A80B1C1A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5C6C99-FB70-8335-E87D-09805A0DCB17}"/>
              </a:ext>
            </a:extLst>
          </p:cNvPr>
          <p:cNvSpPr>
            <a:spLocks noGrp="1"/>
          </p:cNvSpPr>
          <p:nvPr>
            <p:ph type="ctrTitle"/>
          </p:nvPr>
        </p:nvSpPr>
        <p:spPr>
          <a:xfrm>
            <a:off x="541534" y="1600006"/>
            <a:ext cx="4727658" cy="368547"/>
          </a:xfrm>
        </p:spPr>
        <p:txBody>
          <a:bodyPr/>
          <a:lstStyle/>
          <a:p>
            <a:r>
              <a:rPr lang="en-GB">
                <a:solidFill>
                  <a:srgbClr val="000F47"/>
                </a:solidFill>
              </a:rPr>
              <a:t>Registering your heat networks</a:t>
            </a:r>
          </a:p>
        </p:txBody>
      </p:sp>
      <p:sp>
        <p:nvSpPr>
          <p:cNvPr id="3" name="Text Placeholder 2">
            <a:extLst>
              <a:ext uri="{FF2B5EF4-FFF2-40B4-BE49-F238E27FC236}">
                <a16:creationId xmlns:a16="http://schemas.microsoft.com/office/drawing/2014/main" id="{CDC17D3B-15F8-8DE8-1D86-BE747B1FAE7B}"/>
              </a:ext>
            </a:extLst>
          </p:cNvPr>
          <p:cNvSpPr>
            <a:spLocks noGrp="1"/>
          </p:cNvSpPr>
          <p:nvPr>
            <p:ph type="body" sz="quarter" idx="13"/>
          </p:nvPr>
        </p:nvSpPr>
        <p:spPr>
          <a:xfrm>
            <a:off x="4460875" y="2316462"/>
            <a:ext cx="3940744" cy="2689473"/>
          </a:xfrm>
          <a:noFill/>
        </p:spPr>
        <p:txBody>
          <a:bodyPr vert="horz" lIns="0" tIns="0" rIns="0" bIns="0" rtlCol="0" anchor="t">
            <a:noAutofit/>
          </a:bodyPr>
          <a:lstStyle/>
          <a:p>
            <a:endParaRPr lang="en-GB" sz="1800" b="1"/>
          </a:p>
          <a:p>
            <a:r>
              <a:rPr lang="en-GB" sz="1800">
                <a:solidFill>
                  <a:schemeClr val="tx2"/>
                </a:solidFill>
                <a:latin typeface="+mj-lt"/>
                <a:ea typeface="+mj-ea"/>
                <a:cs typeface="+mj-cs"/>
              </a:rPr>
              <a:t>Required heat network information</a:t>
            </a:r>
          </a:p>
          <a:p>
            <a:endParaRPr lang="en-GB" sz="825" b="1"/>
          </a:p>
          <a:p>
            <a:pPr marL="214313" indent="-214313">
              <a:lnSpc>
                <a:spcPct val="100000"/>
              </a:lnSpc>
              <a:buChar char="•"/>
            </a:pPr>
            <a:r>
              <a:rPr lang="en-GB" sz="1650"/>
              <a:t>Operator/supplier </a:t>
            </a:r>
          </a:p>
          <a:p>
            <a:pPr marL="214313" indent="-214313">
              <a:lnSpc>
                <a:spcPct val="100000"/>
              </a:lnSpc>
              <a:buChar char="•"/>
            </a:pPr>
            <a:r>
              <a:rPr lang="en-GB" sz="1650"/>
              <a:t>Location, size and fuel source </a:t>
            </a:r>
          </a:p>
          <a:p>
            <a:pPr marL="214313" indent="-214313">
              <a:lnSpc>
                <a:spcPct val="100000"/>
              </a:lnSpc>
              <a:buChar char="•"/>
            </a:pPr>
            <a:r>
              <a:rPr lang="en-GB" sz="1650"/>
              <a:t>Supply type, capacity and technology </a:t>
            </a:r>
          </a:p>
          <a:p>
            <a:pPr marL="214313" indent="-214313">
              <a:lnSpc>
                <a:spcPct val="100000"/>
              </a:lnSpc>
              <a:buChar char="•"/>
            </a:pPr>
            <a:r>
              <a:rPr lang="en-GB" sz="1650"/>
              <a:t>Customer and meter profile </a:t>
            </a:r>
          </a:p>
          <a:p>
            <a:pPr marL="214313" indent="-214313">
              <a:lnSpc>
                <a:spcPct val="100000"/>
              </a:lnSpc>
              <a:buChar char="•"/>
            </a:pPr>
            <a:r>
              <a:rPr lang="en-GB" sz="1650"/>
              <a:t>Priority Services Register processes </a:t>
            </a:r>
          </a:p>
          <a:p>
            <a:pPr marL="214313" indent="-214313">
              <a:lnSpc>
                <a:spcPct val="100000"/>
              </a:lnSpc>
              <a:buChar char="•"/>
            </a:pPr>
            <a:r>
              <a:rPr lang="en-GB" sz="1650"/>
              <a:t>Billing arrangements and information provided</a:t>
            </a:r>
          </a:p>
          <a:p>
            <a:pPr>
              <a:buClr>
                <a:schemeClr val="tx1"/>
              </a:buClr>
            </a:pPr>
            <a:endParaRPr lang="en-GB" sz="1350" b="1"/>
          </a:p>
          <a:p>
            <a:pPr>
              <a:buClr>
                <a:schemeClr val="tx1"/>
              </a:buClr>
            </a:pPr>
            <a:endParaRPr lang="en-GB" sz="1350" b="1"/>
          </a:p>
          <a:p>
            <a:pPr>
              <a:buClr>
                <a:schemeClr val="tx1"/>
              </a:buClr>
            </a:pPr>
            <a:endParaRPr lang="en-GB" sz="1350">
              <a:highlight>
                <a:srgbClr val="FFFF00"/>
              </a:highlight>
            </a:endParaRPr>
          </a:p>
        </p:txBody>
      </p:sp>
      <p:sp>
        <p:nvSpPr>
          <p:cNvPr id="5" name="Date Placeholder 4">
            <a:extLst>
              <a:ext uri="{FF2B5EF4-FFF2-40B4-BE49-F238E27FC236}">
                <a16:creationId xmlns:a16="http://schemas.microsoft.com/office/drawing/2014/main" id="{9A1229DC-5AF6-6FDE-1171-D86FB0D60000}"/>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7" name="Slide Number Placeholder 6">
            <a:extLst>
              <a:ext uri="{FF2B5EF4-FFF2-40B4-BE49-F238E27FC236}">
                <a16:creationId xmlns:a16="http://schemas.microsoft.com/office/drawing/2014/main" id="{C4BC338A-C0DC-8E03-2281-C78157F5C0D6}"/>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111</a:t>
            </a:fld>
            <a:endParaRPr lang="en-GB">
              <a:solidFill>
                <a:srgbClr val="000F47"/>
              </a:solidFill>
              <a:latin typeface="Nunito Sans"/>
            </a:endParaRPr>
          </a:p>
        </p:txBody>
      </p:sp>
      <p:sp>
        <p:nvSpPr>
          <p:cNvPr id="4" name="Footer Placeholder 2">
            <a:extLst>
              <a:ext uri="{FF2B5EF4-FFF2-40B4-BE49-F238E27FC236}">
                <a16:creationId xmlns:a16="http://schemas.microsoft.com/office/drawing/2014/main" id="{3286305D-CD62-E696-80EB-D3603F35A913}"/>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8" name="Picture 7">
            <a:extLst>
              <a:ext uri="{FF2B5EF4-FFF2-40B4-BE49-F238E27FC236}">
                <a16:creationId xmlns:a16="http://schemas.microsoft.com/office/drawing/2014/main" id="{2908BF3F-6FFB-63F7-11AB-ED0E94B8CB19}"/>
              </a:ext>
            </a:extLst>
          </p:cNvPr>
          <p:cNvPicPr>
            <a:picLocks noChangeAspect="1"/>
          </p:cNvPicPr>
          <p:nvPr/>
        </p:nvPicPr>
        <p:blipFill>
          <a:blip r:embed="rId3"/>
          <a:stretch>
            <a:fillRect/>
          </a:stretch>
        </p:blipFill>
        <p:spPr>
          <a:xfrm>
            <a:off x="458028" y="2502151"/>
            <a:ext cx="3660960" cy="2058533"/>
          </a:xfrm>
          <a:prstGeom prst="rect">
            <a:avLst/>
          </a:prstGeom>
        </p:spPr>
      </p:pic>
    </p:spTree>
    <p:extLst>
      <p:ext uri="{BB962C8B-B14F-4D97-AF65-F5344CB8AC3E}">
        <p14:creationId xmlns:p14="http://schemas.microsoft.com/office/powerpoint/2010/main" val="2477119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DD881-4694-930D-7AA8-188797C20AE2}"/>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F04B5AD6-1973-5367-A478-51C29DDC2F7C}"/>
              </a:ext>
            </a:extLst>
          </p:cNvPr>
          <p:cNvSpPr>
            <a:spLocks noGrp="1"/>
          </p:cNvSpPr>
          <p:nvPr>
            <p:ph type="dt" sz="half" idx="14"/>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4" name="Slide Number Placeholder 3">
            <a:extLst>
              <a:ext uri="{FF2B5EF4-FFF2-40B4-BE49-F238E27FC236}">
                <a16:creationId xmlns:a16="http://schemas.microsoft.com/office/drawing/2014/main" id="{A80D6125-49CD-52D8-182F-C26F48205D4F}"/>
              </a:ext>
            </a:extLst>
          </p:cNvPr>
          <p:cNvSpPr>
            <a:spLocks noGrp="1"/>
          </p:cNvSpPr>
          <p:nvPr>
            <p:ph type="sldNum" sz="quarter" idx="16"/>
          </p:nvPr>
        </p:nvSpPr>
        <p:spPr/>
        <p:txBody>
          <a:bodyPr/>
          <a:lstStyle/>
          <a:p>
            <a:pPr defTabSz="685783"/>
            <a:fld id="{9B6893A6-9E7E-41C0-AB26-FE5659454717}" type="slidenum">
              <a:rPr lang="en-GB">
                <a:solidFill>
                  <a:srgbClr val="000F47"/>
                </a:solidFill>
                <a:latin typeface="Nunito Sans"/>
              </a:rPr>
              <a:pPr defTabSz="685783"/>
              <a:t>112</a:t>
            </a:fld>
            <a:endParaRPr lang="en-GB">
              <a:solidFill>
                <a:srgbClr val="000F47"/>
              </a:solidFill>
              <a:latin typeface="Nunito Sans"/>
            </a:endParaRPr>
          </a:p>
        </p:txBody>
      </p:sp>
      <p:sp>
        <p:nvSpPr>
          <p:cNvPr id="43" name="Title 1">
            <a:extLst>
              <a:ext uri="{FF2B5EF4-FFF2-40B4-BE49-F238E27FC236}">
                <a16:creationId xmlns:a16="http://schemas.microsoft.com/office/drawing/2014/main" id="{8829B59C-6718-C53A-4379-341B34C1D6BE}"/>
              </a:ext>
            </a:extLst>
          </p:cNvPr>
          <p:cNvSpPr txBox="1">
            <a:spLocks/>
          </p:cNvSpPr>
          <p:nvPr/>
        </p:nvSpPr>
        <p:spPr>
          <a:xfrm>
            <a:off x="520813" y="1436378"/>
            <a:ext cx="6995347" cy="368547"/>
          </a:xfrm>
          <a:prstGeom prst="rect">
            <a:avLst/>
          </a:prstGeom>
        </p:spPr>
        <p:txBody>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2400">
                <a:solidFill>
                  <a:srgbClr val="000F47"/>
                </a:solidFill>
                <a:latin typeface="Nunito Sans ExtraBold"/>
              </a:rPr>
              <a:t>Registration process – how long will it take?</a:t>
            </a:r>
          </a:p>
        </p:txBody>
      </p:sp>
      <p:sp>
        <p:nvSpPr>
          <p:cNvPr id="7" name="Footer Placeholder 2">
            <a:extLst>
              <a:ext uri="{FF2B5EF4-FFF2-40B4-BE49-F238E27FC236}">
                <a16:creationId xmlns:a16="http://schemas.microsoft.com/office/drawing/2014/main" id="{DCC9BC40-1892-CF33-AD4C-4340DD2632AE}"/>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marL="0" algn="r" defTabSz="914377" rtl="0" eaLnBrk="1" latinLnBrk="0" hangingPunct="1">
              <a:defRPr sz="700" kern="1200">
                <a:solidFill>
                  <a:schemeClr val="tx2"/>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
        <p:nvSpPr>
          <p:cNvPr id="5" name="Oval 4">
            <a:extLst>
              <a:ext uri="{FF2B5EF4-FFF2-40B4-BE49-F238E27FC236}">
                <a16:creationId xmlns:a16="http://schemas.microsoft.com/office/drawing/2014/main" id="{DB4EDA09-6A7B-0658-844F-271E0D3FDEBE}"/>
              </a:ext>
            </a:extLst>
          </p:cNvPr>
          <p:cNvSpPr/>
          <p:nvPr/>
        </p:nvSpPr>
        <p:spPr>
          <a:xfrm>
            <a:off x="7370989" y="1963509"/>
            <a:ext cx="1619297" cy="14778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GB" sz="1650" b="1">
                <a:solidFill>
                  <a:prstClr val="white"/>
                </a:solidFill>
                <a:latin typeface="Nunito Sans"/>
                <a:ea typeface="+mn-lt"/>
                <a:cs typeface="+mn-lt"/>
              </a:rPr>
              <a:t>Deadline: </a:t>
            </a:r>
            <a:endParaRPr lang="en-US" sz="1650">
              <a:solidFill>
                <a:prstClr val="white"/>
              </a:solidFill>
              <a:latin typeface="Nunito Sans"/>
              <a:ea typeface="+mn-lt"/>
              <a:cs typeface="+mn-lt"/>
            </a:endParaRPr>
          </a:p>
          <a:p>
            <a:pPr algn="ctr" defTabSz="685783"/>
            <a:r>
              <a:rPr lang="en-GB" sz="1650" b="1">
                <a:solidFill>
                  <a:prstClr val="white"/>
                </a:solidFill>
                <a:latin typeface="Nunito Sans"/>
                <a:ea typeface="+mn-lt"/>
                <a:cs typeface="+mn-lt"/>
              </a:rPr>
              <a:t>26th January 2027</a:t>
            </a:r>
            <a:endParaRPr lang="en-US" sz="1650">
              <a:solidFill>
                <a:prstClr val="white"/>
              </a:solidFill>
              <a:latin typeface="Nunito Sans"/>
            </a:endParaRPr>
          </a:p>
        </p:txBody>
      </p:sp>
      <p:graphicFrame>
        <p:nvGraphicFramePr>
          <p:cNvPr id="6" name="Table 5">
            <a:extLst>
              <a:ext uri="{FF2B5EF4-FFF2-40B4-BE49-F238E27FC236}">
                <a16:creationId xmlns:a16="http://schemas.microsoft.com/office/drawing/2014/main" id="{CBAA20C7-740C-E464-0749-6349039696F0}"/>
              </a:ext>
            </a:extLst>
          </p:cNvPr>
          <p:cNvGraphicFramePr>
            <a:graphicFrameLocks noGrp="1"/>
          </p:cNvGraphicFramePr>
          <p:nvPr/>
        </p:nvGraphicFramePr>
        <p:xfrm>
          <a:off x="518160" y="1965090"/>
          <a:ext cx="6767582" cy="3781042"/>
        </p:xfrm>
        <a:graphic>
          <a:graphicData uri="http://schemas.openxmlformats.org/drawingml/2006/table">
            <a:tbl>
              <a:tblPr firstRow="1" bandRow="1">
                <a:tableStyleId>{5940675A-B579-460E-94D1-54222C63F5DA}</a:tableStyleId>
              </a:tblPr>
              <a:tblGrid>
                <a:gridCol w="1127930">
                  <a:extLst>
                    <a:ext uri="{9D8B030D-6E8A-4147-A177-3AD203B41FA5}">
                      <a16:colId xmlns:a16="http://schemas.microsoft.com/office/drawing/2014/main" val="548788868"/>
                    </a:ext>
                  </a:extLst>
                </a:gridCol>
                <a:gridCol w="1127930">
                  <a:extLst>
                    <a:ext uri="{9D8B030D-6E8A-4147-A177-3AD203B41FA5}">
                      <a16:colId xmlns:a16="http://schemas.microsoft.com/office/drawing/2014/main" val="1817757360"/>
                    </a:ext>
                  </a:extLst>
                </a:gridCol>
                <a:gridCol w="1127930">
                  <a:extLst>
                    <a:ext uri="{9D8B030D-6E8A-4147-A177-3AD203B41FA5}">
                      <a16:colId xmlns:a16="http://schemas.microsoft.com/office/drawing/2014/main" val="2526530163"/>
                    </a:ext>
                  </a:extLst>
                </a:gridCol>
                <a:gridCol w="1127930">
                  <a:extLst>
                    <a:ext uri="{9D8B030D-6E8A-4147-A177-3AD203B41FA5}">
                      <a16:colId xmlns:a16="http://schemas.microsoft.com/office/drawing/2014/main" val="3665148709"/>
                    </a:ext>
                  </a:extLst>
                </a:gridCol>
                <a:gridCol w="1127930">
                  <a:extLst>
                    <a:ext uri="{9D8B030D-6E8A-4147-A177-3AD203B41FA5}">
                      <a16:colId xmlns:a16="http://schemas.microsoft.com/office/drawing/2014/main" val="3350024203"/>
                    </a:ext>
                  </a:extLst>
                </a:gridCol>
                <a:gridCol w="1127930">
                  <a:extLst>
                    <a:ext uri="{9D8B030D-6E8A-4147-A177-3AD203B41FA5}">
                      <a16:colId xmlns:a16="http://schemas.microsoft.com/office/drawing/2014/main" val="2242989090"/>
                    </a:ext>
                  </a:extLst>
                </a:gridCol>
              </a:tblGrid>
              <a:tr h="274320">
                <a:tc>
                  <a:txBody>
                    <a:bodyPr/>
                    <a:lstStyle/>
                    <a:p>
                      <a:r>
                        <a:rPr lang="en-GB" sz="1400">
                          <a:solidFill>
                            <a:srgbClr val="000F47"/>
                          </a:solidFill>
                          <a:latin typeface="Nunito Sans ExtraBold"/>
                        </a:rPr>
                        <a:t>Action</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r>
                        <a:rPr lang="en-GB" sz="1400">
                          <a:solidFill>
                            <a:srgbClr val="000F47"/>
                          </a:solidFill>
                          <a:latin typeface="Nunito Sans ExtraBold"/>
                        </a:rPr>
                        <a:t>Month 1</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r>
                        <a:rPr lang="en-GB" sz="1400">
                          <a:solidFill>
                            <a:srgbClr val="000F47"/>
                          </a:solidFill>
                          <a:latin typeface="Nunito Sans ExtraBold"/>
                        </a:rPr>
                        <a:t>Month 2 </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r>
                        <a:rPr lang="en-GB" sz="1400">
                          <a:solidFill>
                            <a:srgbClr val="000F47"/>
                          </a:solidFill>
                          <a:latin typeface="Nunito Sans ExtraBold"/>
                        </a:rPr>
                        <a:t>Month 3</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r>
                        <a:rPr lang="en-GB" sz="1400">
                          <a:solidFill>
                            <a:srgbClr val="000F47"/>
                          </a:solidFill>
                          <a:latin typeface="Nunito Sans ExtraBold"/>
                        </a:rPr>
                        <a:t>Month 4</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r>
                        <a:rPr lang="en-GB" sz="1400">
                          <a:solidFill>
                            <a:srgbClr val="000F47"/>
                          </a:solidFill>
                          <a:latin typeface="Nunito Sans ExtraBold"/>
                        </a:rPr>
                        <a:t>Month 5</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extLst>
                  <a:ext uri="{0D108BD9-81ED-4DB2-BD59-A6C34878D82A}">
                    <a16:rowId xmlns:a16="http://schemas.microsoft.com/office/drawing/2014/main" val="4262709687"/>
                  </a:ext>
                </a:extLst>
              </a:tr>
              <a:tr h="493212">
                <a:tc>
                  <a:txBody>
                    <a:bodyPr/>
                    <a:lstStyle/>
                    <a:p>
                      <a:r>
                        <a:rPr lang="en-GB" sz="800" b="1">
                          <a:solidFill>
                            <a:srgbClr val="000F47"/>
                          </a:solidFill>
                        </a:rPr>
                        <a:t>Internal engagement.</a:t>
                      </a:r>
                    </a:p>
                    <a:p>
                      <a:pPr lvl="0">
                        <a:buNone/>
                      </a:pPr>
                      <a:r>
                        <a:rPr lang="en-GB" sz="700">
                          <a:solidFill>
                            <a:srgbClr val="000F47"/>
                          </a:solidFill>
                        </a:rPr>
                        <a:t>Identify key stakeholders, provide training and confirm responsibilities.</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extLst>
                  <a:ext uri="{0D108BD9-81ED-4DB2-BD59-A6C34878D82A}">
                    <a16:rowId xmlns:a16="http://schemas.microsoft.com/office/drawing/2014/main" val="2848165781"/>
                  </a:ext>
                </a:extLst>
              </a:tr>
              <a:tr h="506281">
                <a:tc>
                  <a:txBody>
                    <a:bodyPr/>
                    <a:lstStyle/>
                    <a:p>
                      <a:r>
                        <a:rPr lang="en-GB" sz="700" b="1">
                          <a:solidFill>
                            <a:srgbClr val="000F47"/>
                          </a:solidFill>
                        </a:rPr>
                        <a:t>Ofgem account creation.</a:t>
                      </a:r>
                      <a:r>
                        <a:rPr lang="en-GB" sz="700">
                          <a:solidFill>
                            <a:srgbClr val="000F47"/>
                          </a:solidFill>
                        </a:rPr>
                        <a:t> Must be completed by the organisation "Regulatory contract"</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extLst>
                  <a:ext uri="{0D108BD9-81ED-4DB2-BD59-A6C34878D82A}">
                    <a16:rowId xmlns:a16="http://schemas.microsoft.com/office/drawing/2014/main" val="3933361979"/>
                  </a:ext>
                </a:extLst>
              </a:tr>
              <a:tr h="506281">
                <a:tc>
                  <a:txBody>
                    <a:bodyPr/>
                    <a:lstStyle/>
                    <a:p>
                      <a:r>
                        <a:rPr lang="en-GB" sz="700" b="1">
                          <a:solidFill>
                            <a:srgbClr val="000F47"/>
                          </a:solidFill>
                        </a:rPr>
                        <a:t>Regulatory declarations.</a:t>
                      </a:r>
                      <a:r>
                        <a:rPr lang="en-GB" sz="700">
                          <a:solidFill>
                            <a:srgbClr val="000F47"/>
                          </a:solidFill>
                        </a:rPr>
                        <a:t> Confirm those in positions of responsibility (SMRI) are "Fit &amp; Proper"</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gridSpan="2">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hMerge="1">
                  <a:txBody>
                    <a:bodyPr/>
                    <a:lstStyle/>
                    <a:p>
                      <a:endParaRPr lang="en-US"/>
                    </a:p>
                  </a:txBody>
                  <a:tcPr>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extLst>
                  <a:ext uri="{0D108BD9-81ED-4DB2-BD59-A6C34878D82A}">
                    <a16:rowId xmlns:a16="http://schemas.microsoft.com/office/drawing/2014/main" val="4145600140"/>
                  </a:ext>
                </a:extLst>
              </a:tr>
              <a:tr h="506281">
                <a:tc>
                  <a:txBody>
                    <a:bodyPr/>
                    <a:lstStyle/>
                    <a:p>
                      <a:r>
                        <a:rPr lang="en-GB" sz="700" b="1">
                          <a:solidFill>
                            <a:srgbClr val="000F47"/>
                          </a:solidFill>
                        </a:rPr>
                        <a:t>Heat network data gathering. </a:t>
                      </a:r>
                      <a:r>
                        <a:rPr lang="en-GB" sz="700">
                          <a:solidFill>
                            <a:srgbClr val="000F47"/>
                          </a:solidFill>
                        </a:rPr>
                        <a:t>Engage with key stakeholders, both internal and external.</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gridSpan="2">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hMerge="1">
                  <a:txBody>
                    <a:bodyPr/>
                    <a:lstStyle/>
                    <a:p>
                      <a:endParaRPr lang="en-US"/>
                    </a:p>
                  </a:txBody>
                  <a:tcPr>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extLst>
                  <a:ext uri="{0D108BD9-81ED-4DB2-BD59-A6C34878D82A}">
                    <a16:rowId xmlns:a16="http://schemas.microsoft.com/office/drawing/2014/main" val="1017383874"/>
                  </a:ext>
                </a:extLst>
              </a:tr>
              <a:tr h="480060">
                <a:tc>
                  <a:txBody>
                    <a:bodyPr/>
                    <a:lstStyle/>
                    <a:p>
                      <a:r>
                        <a:rPr lang="en-GB" sz="700" b="1">
                          <a:solidFill>
                            <a:srgbClr val="000F47"/>
                          </a:solidFill>
                        </a:rPr>
                        <a:t>Data validation.</a:t>
                      </a:r>
                      <a:r>
                        <a:rPr lang="en-GB" sz="700">
                          <a:solidFill>
                            <a:srgbClr val="000F47"/>
                          </a:solidFill>
                        </a:rPr>
                        <a:t> Identify any anomalies and request additional data as required.</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gridSpan="2">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hMerge="1">
                  <a:txBody>
                    <a:bodyPr/>
                    <a:lstStyle/>
                    <a:p>
                      <a:endParaRPr lang="en-US"/>
                    </a:p>
                  </a:txBody>
                  <a:tcPr>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extLst>
                  <a:ext uri="{0D108BD9-81ED-4DB2-BD59-A6C34878D82A}">
                    <a16:rowId xmlns:a16="http://schemas.microsoft.com/office/drawing/2014/main" val="4108536537"/>
                  </a:ext>
                </a:extLst>
              </a:tr>
              <a:tr h="486166">
                <a:tc>
                  <a:txBody>
                    <a:bodyPr/>
                    <a:lstStyle/>
                    <a:p>
                      <a:r>
                        <a:rPr lang="en-GB" sz="700" b="1">
                          <a:solidFill>
                            <a:srgbClr val="000F47"/>
                          </a:solidFill>
                        </a:rPr>
                        <a:t>Data upload.</a:t>
                      </a:r>
                      <a:r>
                        <a:rPr lang="en-GB" sz="700">
                          <a:solidFill>
                            <a:srgbClr val="000F47"/>
                          </a:solidFill>
                        </a:rPr>
                        <a:t> Upload your data to Ofgem's digital service.</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extLst>
                  <a:ext uri="{0D108BD9-81ED-4DB2-BD59-A6C34878D82A}">
                    <a16:rowId xmlns:a16="http://schemas.microsoft.com/office/drawing/2014/main" val="1578846637"/>
                  </a:ext>
                </a:extLst>
              </a:tr>
              <a:tr h="528442">
                <a:tc>
                  <a:txBody>
                    <a:bodyPr/>
                    <a:lstStyle/>
                    <a:p>
                      <a:r>
                        <a:rPr lang="en-GB" sz="700" b="1">
                          <a:solidFill>
                            <a:srgbClr val="000F47"/>
                          </a:solidFill>
                        </a:rPr>
                        <a:t>Submit your heat network registration.</a:t>
                      </a:r>
                      <a:r>
                        <a:rPr lang="en-GB" sz="700">
                          <a:solidFill>
                            <a:srgbClr val="000F47"/>
                          </a:solidFill>
                        </a:rPr>
                        <a:t> Must be completed by the 26th January 2027. </a:t>
                      </a: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chemeClr val="bg1">
                        <a:lumMod val="95000"/>
                      </a:schemeClr>
                    </a:solidFill>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tcPr>
                </a:tc>
                <a:tc>
                  <a:txBody>
                    <a:bodyPr/>
                    <a:lstStyle/>
                    <a:p>
                      <a:endParaRPr lang="en-GB" sz="600">
                        <a:solidFill>
                          <a:srgbClr val="000F47"/>
                        </a:solidFill>
                      </a:endParaRPr>
                    </a:p>
                  </a:txBody>
                  <a:tcPr marL="68580" marR="68580" marT="34290" marB="34290">
                    <a:lnL w="6350">
                      <a:solidFill>
                        <a:schemeClr val="bg1">
                          <a:lumMod val="75000"/>
                        </a:schemeClr>
                      </a:solidFill>
                    </a:lnL>
                    <a:lnR w="6350">
                      <a:solidFill>
                        <a:schemeClr val="bg1">
                          <a:lumMod val="75000"/>
                        </a:schemeClr>
                      </a:solidFill>
                    </a:lnR>
                    <a:lnT w="6350">
                      <a:solidFill>
                        <a:schemeClr val="bg1">
                          <a:lumMod val="75000"/>
                        </a:schemeClr>
                      </a:solidFill>
                    </a:lnT>
                    <a:lnB w="6350">
                      <a:solidFill>
                        <a:schemeClr val="bg1">
                          <a:lumMod val="75000"/>
                        </a:schemeClr>
                      </a:solidFill>
                    </a:lnB>
                    <a:solidFill>
                      <a:srgbClr val="88449B"/>
                    </a:solidFill>
                  </a:tcPr>
                </a:tc>
                <a:extLst>
                  <a:ext uri="{0D108BD9-81ED-4DB2-BD59-A6C34878D82A}">
                    <a16:rowId xmlns:a16="http://schemas.microsoft.com/office/drawing/2014/main" val="227970206"/>
                  </a:ext>
                </a:extLst>
              </a:tr>
            </a:tbl>
          </a:graphicData>
        </a:graphic>
      </p:graphicFrame>
    </p:spTree>
    <p:extLst>
      <p:ext uri="{BB962C8B-B14F-4D97-AF65-F5344CB8AC3E}">
        <p14:creationId xmlns:p14="http://schemas.microsoft.com/office/powerpoint/2010/main" val="751841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973B3-466B-3E68-C396-BCF77D45AC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79E7BD-F84D-6B4E-1A88-0B5DBB53EDEE}"/>
              </a:ext>
            </a:extLst>
          </p:cNvPr>
          <p:cNvSpPr>
            <a:spLocks noGrp="1"/>
          </p:cNvSpPr>
          <p:nvPr>
            <p:ph type="ctrTitle"/>
          </p:nvPr>
        </p:nvSpPr>
        <p:spPr>
          <a:xfrm>
            <a:off x="506168" y="1562542"/>
            <a:ext cx="5346011" cy="674031"/>
          </a:xfrm>
        </p:spPr>
        <p:txBody>
          <a:bodyPr/>
          <a:lstStyle/>
          <a:p>
            <a:r>
              <a:rPr lang="da-DK"/>
              <a:t>Observations and challenges – sector feedback</a:t>
            </a:r>
            <a:endParaRPr lang="en-GB"/>
          </a:p>
        </p:txBody>
      </p:sp>
      <p:sp>
        <p:nvSpPr>
          <p:cNvPr id="6" name="Text Placeholder 5">
            <a:extLst>
              <a:ext uri="{FF2B5EF4-FFF2-40B4-BE49-F238E27FC236}">
                <a16:creationId xmlns:a16="http://schemas.microsoft.com/office/drawing/2014/main" id="{A3673C92-9160-8B15-627D-2CCAD15DEFF2}"/>
              </a:ext>
            </a:extLst>
          </p:cNvPr>
          <p:cNvSpPr>
            <a:spLocks noGrp="1"/>
          </p:cNvSpPr>
          <p:nvPr>
            <p:ph type="body" sz="quarter" idx="13"/>
          </p:nvPr>
        </p:nvSpPr>
        <p:spPr>
          <a:xfrm>
            <a:off x="504233" y="2235706"/>
            <a:ext cx="7922687" cy="3386766"/>
          </a:xfrm>
        </p:spPr>
        <p:txBody>
          <a:bodyPr vert="horz" lIns="0" tIns="0" rIns="0" bIns="0" rtlCol="0" anchor="t">
            <a:noAutofit/>
          </a:bodyPr>
          <a:lstStyle/>
          <a:p>
            <a:pPr>
              <a:buClr>
                <a:schemeClr val="tx1"/>
              </a:buClr>
            </a:pPr>
            <a:endParaRPr lang="en-GB" sz="1650"/>
          </a:p>
          <a:p>
            <a:pPr marL="214313" indent="-214313">
              <a:lnSpc>
                <a:spcPts val="1500"/>
              </a:lnSpc>
              <a:buClr>
                <a:schemeClr val="tx1"/>
              </a:buClr>
              <a:buChar char="•"/>
            </a:pPr>
            <a:r>
              <a:rPr lang="en-GB" sz="1650" i="1"/>
              <a:t>“Each heat network uploads individually – no bulk upload”</a:t>
            </a:r>
            <a:br>
              <a:rPr lang="en-GB" sz="1650" i="1"/>
            </a:br>
            <a:endParaRPr lang="en-GB" sz="1650" i="1"/>
          </a:p>
          <a:p>
            <a:pPr marL="214313" indent="-214313">
              <a:lnSpc>
                <a:spcPts val="1500"/>
              </a:lnSpc>
              <a:buClr>
                <a:schemeClr val="tx1"/>
              </a:buClr>
              <a:buChar char="•"/>
            </a:pPr>
            <a:r>
              <a:rPr lang="en-GB" sz="1650" i="1"/>
              <a:t>“Must have the combined heating &amp; water capacity for each network – otherwise can’t progress with registration”</a:t>
            </a:r>
            <a:br>
              <a:rPr lang="en-GB" sz="1650" i="1"/>
            </a:br>
            <a:endParaRPr lang="en-GB" sz="1650" i="1"/>
          </a:p>
          <a:p>
            <a:pPr marL="214313" indent="-214313">
              <a:lnSpc>
                <a:spcPts val="1500"/>
              </a:lnSpc>
              <a:buClr>
                <a:schemeClr val="tx1"/>
              </a:buClr>
              <a:buChar char="•"/>
            </a:pPr>
            <a:r>
              <a:rPr lang="en-GB" sz="1650" i="1"/>
              <a:t>“Our SMT are the named SMRI (Significant managerial responsibility or influence)”</a:t>
            </a:r>
            <a:br>
              <a:rPr lang="en-GB" sz="1650" i="1"/>
            </a:br>
            <a:endParaRPr lang="en-GB" sz="1650" i="1"/>
          </a:p>
          <a:p>
            <a:pPr marL="214313" indent="-214313">
              <a:lnSpc>
                <a:spcPts val="1500"/>
              </a:lnSpc>
              <a:buClr>
                <a:schemeClr val="tx1"/>
              </a:buClr>
              <a:buChar char="•"/>
            </a:pPr>
            <a:r>
              <a:rPr lang="en-GB" sz="1650" i="1"/>
              <a:t>“SMRI process set up annually”</a:t>
            </a:r>
          </a:p>
          <a:p>
            <a:pPr marL="214313" indent="-214313">
              <a:lnSpc>
                <a:spcPts val="1500"/>
              </a:lnSpc>
              <a:buClr>
                <a:schemeClr val="tx1"/>
              </a:buClr>
              <a:buChar char="•"/>
            </a:pPr>
            <a:endParaRPr lang="en-GB" sz="1650" i="1"/>
          </a:p>
          <a:p>
            <a:pPr marL="214313" indent="-214313">
              <a:lnSpc>
                <a:spcPts val="1500"/>
              </a:lnSpc>
              <a:buClr>
                <a:schemeClr val="tx1"/>
              </a:buClr>
              <a:buChar char="•"/>
            </a:pPr>
            <a:r>
              <a:rPr lang="en-GB" sz="1650" i="1"/>
              <a:t>“Take time to upload correctly – it’s not a 5-minute job”</a:t>
            </a:r>
            <a:br>
              <a:rPr lang="en-GB" sz="1350"/>
            </a:br>
            <a:endParaRPr lang="en-GB" sz="1350"/>
          </a:p>
        </p:txBody>
      </p:sp>
      <p:sp>
        <p:nvSpPr>
          <p:cNvPr id="3" name="Date Placeholder 2">
            <a:extLst>
              <a:ext uri="{FF2B5EF4-FFF2-40B4-BE49-F238E27FC236}">
                <a16:creationId xmlns:a16="http://schemas.microsoft.com/office/drawing/2014/main" id="{55262E36-C083-D2B1-3023-92704B4548DE}"/>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0A2F7707-946F-BCD9-8371-03E3E917BB47}"/>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113</a:t>
            </a:fld>
            <a:endParaRPr lang="en-GB">
              <a:solidFill>
                <a:srgbClr val="000F47"/>
              </a:solidFill>
              <a:latin typeface="Nunito Sans"/>
            </a:endParaRPr>
          </a:p>
        </p:txBody>
      </p:sp>
      <p:sp>
        <p:nvSpPr>
          <p:cNvPr id="5" name="Footer Placeholder 2">
            <a:extLst>
              <a:ext uri="{FF2B5EF4-FFF2-40B4-BE49-F238E27FC236}">
                <a16:creationId xmlns:a16="http://schemas.microsoft.com/office/drawing/2014/main" id="{77A4AE11-EADD-919F-8BD7-E50DC3EE6A9C}"/>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Tree>
    <p:extLst>
      <p:ext uri="{BB962C8B-B14F-4D97-AF65-F5344CB8AC3E}">
        <p14:creationId xmlns:p14="http://schemas.microsoft.com/office/powerpoint/2010/main" val="3642125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E6DA5-CC08-EC10-FC79-B5C1F11C0D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11C250-8AB0-267E-C28B-8A1AAAD9D410}"/>
              </a:ext>
            </a:extLst>
          </p:cNvPr>
          <p:cNvSpPr>
            <a:spLocks noGrp="1"/>
          </p:cNvSpPr>
          <p:nvPr>
            <p:ph type="ctrTitle"/>
          </p:nvPr>
        </p:nvSpPr>
        <p:spPr/>
        <p:txBody>
          <a:bodyPr/>
          <a:lstStyle/>
          <a:p>
            <a:r>
              <a:rPr lang="en-GB"/>
              <a:t>Ofgem Reporting</a:t>
            </a:r>
          </a:p>
        </p:txBody>
      </p:sp>
    </p:spTree>
    <p:extLst>
      <p:ext uri="{BB962C8B-B14F-4D97-AF65-F5344CB8AC3E}">
        <p14:creationId xmlns:p14="http://schemas.microsoft.com/office/powerpoint/2010/main" val="354841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AE90B-2E18-5E5C-0728-21DF534D73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C219CD-C9B2-CFE7-99FC-0BA22BA08291}"/>
              </a:ext>
            </a:extLst>
          </p:cNvPr>
          <p:cNvSpPr>
            <a:spLocks noGrp="1"/>
          </p:cNvSpPr>
          <p:nvPr>
            <p:ph type="ctrTitle"/>
          </p:nvPr>
        </p:nvSpPr>
        <p:spPr>
          <a:xfrm>
            <a:off x="625609" y="1560576"/>
            <a:ext cx="5346011" cy="674031"/>
          </a:xfrm>
        </p:spPr>
        <p:txBody>
          <a:bodyPr/>
          <a:lstStyle/>
          <a:p>
            <a:r>
              <a:rPr lang="da-DK"/>
              <a:t>Registration completed? </a:t>
            </a:r>
            <a:br>
              <a:rPr lang="da-DK"/>
            </a:br>
            <a:r>
              <a:rPr lang="da-DK"/>
              <a:t>Time for regular reporting</a:t>
            </a:r>
            <a:endParaRPr lang="en-GB"/>
          </a:p>
        </p:txBody>
      </p:sp>
      <p:sp>
        <p:nvSpPr>
          <p:cNvPr id="6" name="Text Placeholder 5">
            <a:extLst>
              <a:ext uri="{FF2B5EF4-FFF2-40B4-BE49-F238E27FC236}">
                <a16:creationId xmlns:a16="http://schemas.microsoft.com/office/drawing/2014/main" id="{1BFE4AAF-51DA-C3D3-4E90-591346F7A1CC}"/>
              </a:ext>
            </a:extLst>
          </p:cNvPr>
          <p:cNvSpPr>
            <a:spLocks noGrp="1"/>
          </p:cNvSpPr>
          <p:nvPr>
            <p:ph type="body" sz="quarter" idx="13"/>
          </p:nvPr>
        </p:nvSpPr>
        <p:spPr>
          <a:xfrm>
            <a:off x="623674" y="2237735"/>
            <a:ext cx="4668677" cy="3391692"/>
          </a:xfrm>
        </p:spPr>
        <p:txBody>
          <a:bodyPr vert="horz" lIns="0" tIns="0" rIns="0" bIns="0" rtlCol="0" anchor="t">
            <a:noAutofit/>
          </a:bodyPr>
          <a:lstStyle/>
          <a:p>
            <a:pPr>
              <a:buClr>
                <a:schemeClr val="tx1"/>
              </a:buClr>
            </a:pPr>
            <a:endParaRPr lang="en-GB" sz="1800"/>
          </a:p>
          <a:p>
            <a:pPr marL="257175" indent="-257175">
              <a:lnSpc>
                <a:spcPct val="100000"/>
              </a:lnSpc>
              <a:buClr>
                <a:schemeClr val="tx1"/>
              </a:buClr>
              <a:buChar char="•"/>
            </a:pPr>
            <a:r>
              <a:rPr lang="en-GB" sz="1650"/>
              <a:t>Basis for Ofgem's ongoing compliance monitoring </a:t>
            </a:r>
          </a:p>
          <a:p>
            <a:pPr marL="257175" indent="-257175">
              <a:lnSpc>
                <a:spcPct val="100000"/>
              </a:lnSpc>
              <a:buClr>
                <a:schemeClr val="tx1"/>
              </a:buClr>
              <a:buChar char="•"/>
            </a:pPr>
            <a:r>
              <a:rPr lang="en-GB" sz="1650"/>
              <a:t>Reporting system expected live from October 2026 (backdated to April 2026) </a:t>
            </a:r>
          </a:p>
          <a:p>
            <a:pPr marL="257175" indent="-257175">
              <a:lnSpc>
                <a:spcPct val="100000"/>
              </a:lnSpc>
              <a:buClr>
                <a:schemeClr val="tx1"/>
              </a:buClr>
              <a:buChar char="•"/>
            </a:pPr>
            <a:r>
              <a:rPr lang="en-GB" sz="1650"/>
              <a:t>Around 50 metrics required per heat network </a:t>
            </a:r>
          </a:p>
          <a:p>
            <a:pPr marL="257175" indent="-257175">
              <a:lnSpc>
                <a:spcPct val="100000"/>
              </a:lnSpc>
              <a:buClr>
                <a:schemeClr val="tx1"/>
              </a:buClr>
              <a:buChar char="•"/>
            </a:pPr>
            <a:r>
              <a:rPr lang="en-GB" sz="1650"/>
              <a:t>Quarterly and annual submissions by Operators and Suppliers</a:t>
            </a:r>
          </a:p>
          <a:p>
            <a:pPr marL="257175" indent="-257175">
              <a:lnSpc>
                <a:spcPct val="100000"/>
              </a:lnSpc>
              <a:buClr>
                <a:schemeClr val="tx1"/>
              </a:buClr>
              <a:buChar char="•"/>
            </a:pPr>
            <a:r>
              <a:rPr lang="en-GB" sz="1650"/>
              <a:t>New processes, data flows and cross-functional input required</a:t>
            </a:r>
          </a:p>
        </p:txBody>
      </p:sp>
      <p:sp>
        <p:nvSpPr>
          <p:cNvPr id="3" name="Date Placeholder 2">
            <a:extLst>
              <a:ext uri="{FF2B5EF4-FFF2-40B4-BE49-F238E27FC236}">
                <a16:creationId xmlns:a16="http://schemas.microsoft.com/office/drawing/2014/main" id="{ED9099BE-5AED-9376-1A5A-25EC4340F079}"/>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30B89FD1-E7A0-B4A1-921D-E98546E01534}"/>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115</a:t>
            </a:fld>
            <a:endParaRPr lang="en-GB">
              <a:solidFill>
                <a:srgbClr val="000F47"/>
              </a:solidFill>
              <a:latin typeface="Nunito Sans"/>
            </a:endParaRPr>
          </a:p>
        </p:txBody>
      </p:sp>
      <p:sp>
        <p:nvSpPr>
          <p:cNvPr id="5" name="Footer Placeholder 2">
            <a:extLst>
              <a:ext uri="{FF2B5EF4-FFF2-40B4-BE49-F238E27FC236}">
                <a16:creationId xmlns:a16="http://schemas.microsoft.com/office/drawing/2014/main" id="{EE822472-19A8-7003-642C-54DDFB3D201C}"/>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14" name="Picture Placeholder 13">
            <a:extLst>
              <a:ext uri="{FF2B5EF4-FFF2-40B4-BE49-F238E27FC236}">
                <a16:creationId xmlns:a16="http://schemas.microsoft.com/office/drawing/2014/main" id="{79E57778-318E-3744-8723-058B262BC71D}"/>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21727" r="21727"/>
          <a:stretch>
            <a:fillRect/>
          </a:stretch>
        </p:blipFill>
        <p:spPr>
          <a:prstGeom prst="rect">
            <a:avLst/>
          </a:prstGeom>
        </p:spPr>
      </p:pic>
    </p:spTree>
    <p:extLst>
      <p:ext uri="{BB962C8B-B14F-4D97-AF65-F5344CB8AC3E}">
        <p14:creationId xmlns:p14="http://schemas.microsoft.com/office/powerpoint/2010/main" val="1392648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41831-92E1-72A8-CD05-FB3A57EAACA3}"/>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C3AB9075-9ED2-9646-BF60-E80F42FAF8AD}"/>
              </a:ext>
            </a:extLst>
          </p:cNvPr>
          <p:cNvSpPr>
            <a:spLocks noGrp="1"/>
          </p:cNvSpPr>
          <p:nvPr>
            <p:ph type="dt" sz="half" idx="14"/>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4" name="Slide Number Placeholder 3">
            <a:extLst>
              <a:ext uri="{FF2B5EF4-FFF2-40B4-BE49-F238E27FC236}">
                <a16:creationId xmlns:a16="http://schemas.microsoft.com/office/drawing/2014/main" id="{6E487776-5589-F87E-D7DD-A9106A40041E}"/>
              </a:ext>
            </a:extLst>
          </p:cNvPr>
          <p:cNvSpPr>
            <a:spLocks noGrp="1"/>
          </p:cNvSpPr>
          <p:nvPr>
            <p:ph type="sldNum" sz="quarter" idx="16"/>
          </p:nvPr>
        </p:nvSpPr>
        <p:spPr/>
        <p:txBody>
          <a:bodyPr/>
          <a:lstStyle/>
          <a:p>
            <a:pPr defTabSz="685783"/>
            <a:fld id="{9B6893A6-9E7E-41C0-AB26-FE5659454717}" type="slidenum">
              <a:rPr lang="en-GB">
                <a:solidFill>
                  <a:srgbClr val="000F47"/>
                </a:solidFill>
                <a:latin typeface="Nunito Sans"/>
              </a:rPr>
              <a:pPr defTabSz="685783"/>
              <a:t>116</a:t>
            </a:fld>
            <a:endParaRPr lang="en-GB">
              <a:solidFill>
                <a:srgbClr val="000F47"/>
              </a:solidFill>
              <a:latin typeface="Nunito Sans"/>
            </a:endParaRPr>
          </a:p>
        </p:txBody>
      </p:sp>
      <p:sp>
        <p:nvSpPr>
          <p:cNvPr id="14" name="Title 1">
            <a:extLst>
              <a:ext uri="{FF2B5EF4-FFF2-40B4-BE49-F238E27FC236}">
                <a16:creationId xmlns:a16="http://schemas.microsoft.com/office/drawing/2014/main" id="{F0D402C3-C2BA-44CC-A8AC-BD3348B418A1}"/>
              </a:ext>
            </a:extLst>
          </p:cNvPr>
          <p:cNvSpPr txBox="1">
            <a:spLocks/>
          </p:cNvSpPr>
          <p:nvPr/>
        </p:nvSpPr>
        <p:spPr>
          <a:xfrm>
            <a:off x="462846" y="1516361"/>
            <a:ext cx="4034662" cy="341632"/>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da-DK" sz="2400">
                <a:solidFill>
                  <a:srgbClr val="000F47"/>
                </a:solidFill>
                <a:latin typeface="Nunito Sans ExtraBold"/>
              </a:rPr>
              <a:t>Regular reporting</a:t>
            </a:r>
            <a:endParaRPr lang="en-GB" sz="2400">
              <a:solidFill>
                <a:srgbClr val="000F47"/>
              </a:solidFill>
              <a:latin typeface="Nunito Sans ExtraBold"/>
            </a:endParaRPr>
          </a:p>
        </p:txBody>
      </p:sp>
      <p:graphicFrame>
        <p:nvGraphicFramePr>
          <p:cNvPr id="40" name="Table 39">
            <a:extLst>
              <a:ext uri="{FF2B5EF4-FFF2-40B4-BE49-F238E27FC236}">
                <a16:creationId xmlns:a16="http://schemas.microsoft.com/office/drawing/2014/main" id="{7F9E42C2-AD41-6556-8FFF-299442F02268}"/>
              </a:ext>
            </a:extLst>
          </p:cNvPr>
          <p:cNvGraphicFramePr>
            <a:graphicFrameLocks noGrp="1"/>
          </p:cNvGraphicFramePr>
          <p:nvPr/>
        </p:nvGraphicFramePr>
        <p:xfrm>
          <a:off x="506896" y="2001906"/>
          <a:ext cx="8113225" cy="3356119"/>
        </p:xfrm>
        <a:graphic>
          <a:graphicData uri="http://schemas.openxmlformats.org/drawingml/2006/table">
            <a:tbl>
              <a:tblPr firstRow="1" bandRow="1"/>
              <a:tblGrid>
                <a:gridCol w="5611964">
                  <a:extLst>
                    <a:ext uri="{9D8B030D-6E8A-4147-A177-3AD203B41FA5}">
                      <a16:colId xmlns:a16="http://schemas.microsoft.com/office/drawing/2014/main" val="4225509094"/>
                    </a:ext>
                  </a:extLst>
                </a:gridCol>
                <a:gridCol w="2501261">
                  <a:extLst>
                    <a:ext uri="{9D8B030D-6E8A-4147-A177-3AD203B41FA5}">
                      <a16:colId xmlns:a16="http://schemas.microsoft.com/office/drawing/2014/main" val="3188739108"/>
                    </a:ext>
                  </a:extLst>
                </a:gridCol>
              </a:tblGrid>
              <a:tr h="511604">
                <a:tc>
                  <a:txBody>
                    <a:bodyPr/>
                    <a:lstStyle>
                      <a:lvl1pPr marL="0" algn="l" defTabSz="914400" rtl="0" eaLnBrk="1" latinLnBrk="0" hangingPunct="1">
                        <a:defRPr sz="1800" b="1" kern="1200">
                          <a:solidFill>
                            <a:schemeClr val="lt1"/>
                          </a:solidFill>
                          <a:latin typeface="Open Sans"/>
                        </a:defRPr>
                      </a:lvl1pPr>
                      <a:lvl2pPr marL="457200" algn="l" defTabSz="914400" rtl="0" eaLnBrk="1" latinLnBrk="0" hangingPunct="1">
                        <a:defRPr sz="1800" b="1" kern="1200">
                          <a:solidFill>
                            <a:schemeClr val="lt1"/>
                          </a:solidFill>
                          <a:latin typeface="Open Sans"/>
                        </a:defRPr>
                      </a:lvl2pPr>
                      <a:lvl3pPr marL="914400" algn="l" defTabSz="914400" rtl="0" eaLnBrk="1" latinLnBrk="0" hangingPunct="1">
                        <a:defRPr sz="1800" b="1" kern="1200">
                          <a:solidFill>
                            <a:schemeClr val="lt1"/>
                          </a:solidFill>
                          <a:latin typeface="Open Sans"/>
                        </a:defRPr>
                      </a:lvl3pPr>
                      <a:lvl4pPr marL="1371600" algn="l" defTabSz="914400" rtl="0" eaLnBrk="1" latinLnBrk="0" hangingPunct="1">
                        <a:defRPr sz="1800" b="1" kern="1200">
                          <a:solidFill>
                            <a:schemeClr val="lt1"/>
                          </a:solidFill>
                          <a:latin typeface="Open Sans"/>
                        </a:defRPr>
                      </a:lvl4pPr>
                      <a:lvl5pPr marL="1828800" algn="l" defTabSz="914400" rtl="0" eaLnBrk="1" latinLnBrk="0" hangingPunct="1">
                        <a:defRPr sz="1800" b="1" kern="1200">
                          <a:solidFill>
                            <a:schemeClr val="lt1"/>
                          </a:solidFill>
                          <a:latin typeface="Open Sans"/>
                        </a:defRPr>
                      </a:lvl5pPr>
                      <a:lvl6pPr marL="2286000" algn="l" defTabSz="914400" rtl="0" eaLnBrk="1" latinLnBrk="0" hangingPunct="1">
                        <a:defRPr sz="1800" b="1" kern="1200">
                          <a:solidFill>
                            <a:schemeClr val="lt1"/>
                          </a:solidFill>
                          <a:latin typeface="Open Sans"/>
                        </a:defRPr>
                      </a:lvl6pPr>
                      <a:lvl7pPr marL="2743200" algn="l" defTabSz="914400" rtl="0" eaLnBrk="1" latinLnBrk="0" hangingPunct="1">
                        <a:defRPr sz="1800" b="1" kern="1200">
                          <a:solidFill>
                            <a:schemeClr val="lt1"/>
                          </a:solidFill>
                          <a:latin typeface="Open Sans"/>
                        </a:defRPr>
                      </a:lvl7pPr>
                      <a:lvl8pPr marL="3200400" algn="l" defTabSz="914400" rtl="0" eaLnBrk="1" latinLnBrk="0" hangingPunct="1">
                        <a:defRPr sz="1800" b="1" kern="1200">
                          <a:solidFill>
                            <a:schemeClr val="lt1"/>
                          </a:solidFill>
                          <a:latin typeface="Open Sans"/>
                        </a:defRPr>
                      </a:lvl8pPr>
                      <a:lvl9pPr marL="3657600" algn="l" defTabSz="914400" rtl="0" eaLnBrk="1" latinLnBrk="0" hangingPunct="1">
                        <a:defRPr sz="1800" b="1" kern="1200">
                          <a:solidFill>
                            <a:schemeClr val="lt1"/>
                          </a:solidFill>
                          <a:latin typeface="Open Sans"/>
                        </a:defRPr>
                      </a:lvl9pPr>
                    </a:lstStyle>
                    <a:p>
                      <a:pPr algn="l"/>
                      <a:r>
                        <a:rPr lang="en-US" sz="1400">
                          <a:latin typeface="+mj-lt"/>
                        </a:rPr>
                        <a:t>Reporting category and example metrics</a:t>
                      </a:r>
                      <a:endParaRPr lang="en-GB" sz="1400">
                        <a:latin typeface="+mj-lt"/>
                      </a:endParaRP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000F47"/>
                    </a:solidFill>
                  </a:tcPr>
                </a:tc>
                <a:tc>
                  <a:txBody>
                    <a:bodyPr/>
                    <a:lstStyle>
                      <a:lvl1pPr marL="0" algn="l" defTabSz="914400" rtl="0" eaLnBrk="1" latinLnBrk="0" hangingPunct="1">
                        <a:defRPr sz="1800" b="1" kern="1200">
                          <a:solidFill>
                            <a:schemeClr val="lt1"/>
                          </a:solidFill>
                          <a:latin typeface="Open Sans"/>
                        </a:defRPr>
                      </a:lvl1pPr>
                      <a:lvl2pPr marL="457200" algn="l" defTabSz="914400" rtl="0" eaLnBrk="1" latinLnBrk="0" hangingPunct="1">
                        <a:defRPr sz="1800" b="1" kern="1200">
                          <a:solidFill>
                            <a:schemeClr val="lt1"/>
                          </a:solidFill>
                          <a:latin typeface="Open Sans"/>
                        </a:defRPr>
                      </a:lvl2pPr>
                      <a:lvl3pPr marL="914400" algn="l" defTabSz="914400" rtl="0" eaLnBrk="1" latinLnBrk="0" hangingPunct="1">
                        <a:defRPr sz="1800" b="1" kern="1200">
                          <a:solidFill>
                            <a:schemeClr val="lt1"/>
                          </a:solidFill>
                          <a:latin typeface="Open Sans"/>
                        </a:defRPr>
                      </a:lvl3pPr>
                      <a:lvl4pPr marL="1371600" algn="l" defTabSz="914400" rtl="0" eaLnBrk="1" latinLnBrk="0" hangingPunct="1">
                        <a:defRPr sz="1800" b="1" kern="1200">
                          <a:solidFill>
                            <a:schemeClr val="lt1"/>
                          </a:solidFill>
                          <a:latin typeface="Open Sans"/>
                        </a:defRPr>
                      </a:lvl4pPr>
                      <a:lvl5pPr marL="1828800" algn="l" defTabSz="914400" rtl="0" eaLnBrk="1" latinLnBrk="0" hangingPunct="1">
                        <a:defRPr sz="1800" b="1" kern="1200">
                          <a:solidFill>
                            <a:schemeClr val="lt1"/>
                          </a:solidFill>
                          <a:latin typeface="Open Sans"/>
                        </a:defRPr>
                      </a:lvl5pPr>
                      <a:lvl6pPr marL="2286000" algn="l" defTabSz="914400" rtl="0" eaLnBrk="1" latinLnBrk="0" hangingPunct="1">
                        <a:defRPr sz="1800" b="1" kern="1200">
                          <a:solidFill>
                            <a:schemeClr val="lt1"/>
                          </a:solidFill>
                          <a:latin typeface="Open Sans"/>
                        </a:defRPr>
                      </a:lvl6pPr>
                      <a:lvl7pPr marL="2743200" algn="l" defTabSz="914400" rtl="0" eaLnBrk="1" latinLnBrk="0" hangingPunct="1">
                        <a:defRPr sz="1800" b="1" kern="1200">
                          <a:solidFill>
                            <a:schemeClr val="lt1"/>
                          </a:solidFill>
                          <a:latin typeface="Open Sans"/>
                        </a:defRPr>
                      </a:lvl7pPr>
                      <a:lvl8pPr marL="3200400" algn="l" defTabSz="914400" rtl="0" eaLnBrk="1" latinLnBrk="0" hangingPunct="1">
                        <a:defRPr sz="1800" b="1" kern="1200">
                          <a:solidFill>
                            <a:schemeClr val="lt1"/>
                          </a:solidFill>
                          <a:latin typeface="Open Sans"/>
                        </a:defRPr>
                      </a:lvl8pPr>
                      <a:lvl9pPr marL="3657600" algn="l" defTabSz="914400" rtl="0" eaLnBrk="1" latinLnBrk="0" hangingPunct="1">
                        <a:defRPr sz="1800" b="1" kern="1200">
                          <a:solidFill>
                            <a:schemeClr val="lt1"/>
                          </a:solidFill>
                          <a:latin typeface="Open Sans"/>
                        </a:defRPr>
                      </a:lvl9pPr>
                    </a:lstStyle>
                    <a:p>
                      <a:pPr algn="l"/>
                      <a:r>
                        <a:rPr lang="en-US" sz="1400">
                          <a:latin typeface="+mj-lt"/>
                        </a:rPr>
                        <a:t>Likely reporting frequency</a:t>
                      </a:r>
                      <a:endParaRPr lang="en-GB" sz="1400">
                        <a:latin typeface="+mj-lt"/>
                      </a:endParaRP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000F47"/>
                    </a:solidFill>
                  </a:tcPr>
                </a:tc>
                <a:extLst>
                  <a:ext uri="{0D108BD9-81ED-4DB2-BD59-A6C34878D82A}">
                    <a16:rowId xmlns:a16="http://schemas.microsoft.com/office/drawing/2014/main" val="2840358363"/>
                  </a:ext>
                </a:extLst>
              </a:tr>
              <a:tr h="419515">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b="1">
                          <a:solidFill>
                            <a:schemeClr val="tx2"/>
                          </a:solidFill>
                          <a:latin typeface="+mn-lt"/>
                        </a:rPr>
                        <a:t>General heat network information</a:t>
                      </a:r>
                    </a:p>
                  </a:txBody>
                  <a:tcPr marL="68580" marR="68580" marT="34290" marB="34290"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a:solidFill>
                            <a:schemeClr val="tx2"/>
                          </a:solidFill>
                          <a:latin typeface="+mn-lt"/>
                        </a:rPr>
                        <a:t>Annually</a:t>
                      </a:r>
                      <a:endParaRPr lang="en-GB" sz="1400">
                        <a:solidFill>
                          <a:schemeClr val="tx2"/>
                        </a:solidFill>
                        <a:latin typeface="+mn-lt"/>
                      </a:endParaRPr>
                    </a:p>
                  </a:txBody>
                  <a:tcPr marL="68580" marR="68580" marT="34290" marB="34290"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extLst>
                  <a:ext uri="{0D108BD9-81ED-4DB2-BD59-A6C34878D82A}">
                    <a16:rowId xmlns:a16="http://schemas.microsoft.com/office/drawing/2014/main" val="1600223038"/>
                  </a:ext>
                </a:extLst>
              </a:tr>
              <a:tr h="419515">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b="1">
                          <a:solidFill>
                            <a:schemeClr val="tx2"/>
                          </a:solidFill>
                          <a:latin typeface="+mn-lt"/>
                        </a:rPr>
                        <a:t>Billing and payment methods </a:t>
                      </a: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a:solidFill>
                            <a:schemeClr val="tx2"/>
                          </a:solidFill>
                          <a:latin typeface="+mn-lt"/>
                        </a:rPr>
                        <a:t>Annually</a:t>
                      </a:r>
                      <a:endParaRPr lang="en-GB" sz="1400">
                        <a:solidFill>
                          <a:schemeClr val="tx2"/>
                        </a:solidFill>
                        <a:latin typeface="+mn-lt"/>
                      </a:endParaRP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extLst>
                  <a:ext uri="{0D108BD9-81ED-4DB2-BD59-A6C34878D82A}">
                    <a16:rowId xmlns:a16="http://schemas.microsoft.com/office/drawing/2014/main" val="3188188144"/>
                  </a:ext>
                </a:extLst>
              </a:tr>
              <a:tr h="419515">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b="1">
                          <a:solidFill>
                            <a:schemeClr val="tx2"/>
                          </a:solidFill>
                          <a:latin typeface="+mn-lt"/>
                        </a:rPr>
                        <a:t>Meter installations and changes to metering set up</a:t>
                      </a: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a:solidFill>
                            <a:schemeClr val="tx2"/>
                          </a:solidFill>
                          <a:latin typeface="+mn-lt"/>
                        </a:rPr>
                        <a:t>Quarterly</a:t>
                      </a:r>
                      <a:endParaRPr lang="en-GB" sz="1400">
                        <a:solidFill>
                          <a:schemeClr val="tx2"/>
                        </a:solidFill>
                        <a:latin typeface="+mn-lt"/>
                      </a:endParaRP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extLst>
                  <a:ext uri="{0D108BD9-81ED-4DB2-BD59-A6C34878D82A}">
                    <a16:rowId xmlns:a16="http://schemas.microsoft.com/office/drawing/2014/main" val="618561857"/>
                  </a:ext>
                </a:extLst>
              </a:tr>
              <a:tr h="358123">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b="1">
                          <a:solidFill>
                            <a:schemeClr val="tx2"/>
                          </a:solidFill>
                          <a:latin typeface="+mn-lt"/>
                        </a:rPr>
                        <a:t>Pricing</a:t>
                      </a: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a:solidFill>
                            <a:schemeClr val="tx2"/>
                          </a:solidFill>
                          <a:latin typeface="+mn-lt"/>
                        </a:rPr>
                        <a:t>Quarterly / Annually</a:t>
                      </a:r>
                      <a:endParaRPr lang="en-GB" sz="1400">
                        <a:solidFill>
                          <a:schemeClr val="tx2"/>
                        </a:solidFill>
                        <a:latin typeface="+mn-lt"/>
                      </a:endParaRP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extLst>
                  <a:ext uri="{0D108BD9-81ED-4DB2-BD59-A6C34878D82A}">
                    <a16:rowId xmlns:a16="http://schemas.microsoft.com/office/drawing/2014/main" val="850790179"/>
                  </a:ext>
                </a:extLst>
              </a:tr>
              <a:tr h="419515">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b="1">
                          <a:solidFill>
                            <a:schemeClr val="tx2"/>
                          </a:solidFill>
                          <a:latin typeface="+mn-lt"/>
                        </a:rPr>
                        <a:t>Vulnerability and debt</a:t>
                      </a: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a:solidFill>
                            <a:schemeClr val="tx2"/>
                          </a:solidFill>
                          <a:latin typeface="+mn-lt"/>
                        </a:rPr>
                        <a:t>Quarterly / Annually</a:t>
                      </a:r>
                      <a:endParaRPr lang="en-GB" sz="1400">
                        <a:solidFill>
                          <a:schemeClr val="tx2"/>
                        </a:solidFill>
                        <a:latin typeface="+mn-lt"/>
                      </a:endParaRPr>
                    </a:p>
                  </a:txBody>
                  <a:tcPr marL="68580" marR="68580" marT="34290" marB="3429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E5DFEC"/>
                    </a:solidFill>
                  </a:tcPr>
                </a:tc>
                <a:extLst>
                  <a:ext uri="{0D108BD9-81ED-4DB2-BD59-A6C34878D82A}">
                    <a16:rowId xmlns:a16="http://schemas.microsoft.com/office/drawing/2014/main" val="2067206441"/>
                  </a:ext>
                </a:extLst>
              </a:tr>
              <a:tr h="388819">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b="1">
                          <a:solidFill>
                            <a:schemeClr val="tx2"/>
                          </a:solidFill>
                          <a:latin typeface="+mn-lt"/>
                        </a:rPr>
                        <a:t>Quality of service (complaints)</a:t>
                      </a:r>
                    </a:p>
                  </a:txBody>
                  <a:tcPr marL="68580" marR="68580" marT="34290" marB="34290"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5DFEC"/>
                    </a:solidFill>
                  </a:tcPr>
                </a:tc>
                <a:tc>
                  <a:txBody>
                    <a:bodyPr/>
                    <a:lstStyle>
                      <a:lvl1pPr marL="0" algn="l" defTabSz="914400" rtl="0" eaLnBrk="1" latinLnBrk="0" hangingPunct="1">
                        <a:defRPr sz="1800" kern="1200">
                          <a:solidFill>
                            <a:schemeClr val="dk1"/>
                          </a:solidFill>
                          <a:latin typeface="Open Sans"/>
                        </a:defRPr>
                      </a:lvl1pPr>
                      <a:lvl2pPr marL="457200" algn="l" defTabSz="914400" rtl="0" eaLnBrk="1" latinLnBrk="0" hangingPunct="1">
                        <a:defRPr sz="1800" kern="1200">
                          <a:solidFill>
                            <a:schemeClr val="dk1"/>
                          </a:solidFill>
                          <a:latin typeface="Open Sans"/>
                        </a:defRPr>
                      </a:lvl2pPr>
                      <a:lvl3pPr marL="914400" algn="l" defTabSz="914400" rtl="0" eaLnBrk="1" latinLnBrk="0" hangingPunct="1">
                        <a:defRPr sz="1800" kern="1200">
                          <a:solidFill>
                            <a:schemeClr val="dk1"/>
                          </a:solidFill>
                          <a:latin typeface="Open Sans"/>
                        </a:defRPr>
                      </a:lvl3pPr>
                      <a:lvl4pPr marL="1371600" algn="l" defTabSz="914400" rtl="0" eaLnBrk="1" latinLnBrk="0" hangingPunct="1">
                        <a:defRPr sz="1800" kern="1200">
                          <a:solidFill>
                            <a:schemeClr val="dk1"/>
                          </a:solidFill>
                          <a:latin typeface="Open Sans"/>
                        </a:defRPr>
                      </a:lvl4pPr>
                      <a:lvl5pPr marL="1828800" algn="l" defTabSz="914400" rtl="0" eaLnBrk="1" latinLnBrk="0" hangingPunct="1">
                        <a:defRPr sz="1800" kern="1200">
                          <a:solidFill>
                            <a:schemeClr val="dk1"/>
                          </a:solidFill>
                          <a:latin typeface="Open Sans"/>
                        </a:defRPr>
                      </a:lvl5pPr>
                      <a:lvl6pPr marL="2286000" algn="l" defTabSz="914400" rtl="0" eaLnBrk="1" latinLnBrk="0" hangingPunct="1">
                        <a:defRPr sz="1800" kern="1200">
                          <a:solidFill>
                            <a:schemeClr val="dk1"/>
                          </a:solidFill>
                          <a:latin typeface="Open Sans"/>
                        </a:defRPr>
                      </a:lvl6pPr>
                      <a:lvl7pPr marL="2743200" algn="l" defTabSz="914400" rtl="0" eaLnBrk="1" latinLnBrk="0" hangingPunct="1">
                        <a:defRPr sz="1800" kern="1200">
                          <a:solidFill>
                            <a:schemeClr val="dk1"/>
                          </a:solidFill>
                          <a:latin typeface="Open Sans"/>
                        </a:defRPr>
                      </a:lvl7pPr>
                      <a:lvl8pPr marL="3200400" algn="l" defTabSz="914400" rtl="0" eaLnBrk="1" latinLnBrk="0" hangingPunct="1">
                        <a:defRPr sz="1800" kern="1200">
                          <a:solidFill>
                            <a:schemeClr val="dk1"/>
                          </a:solidFill>
                          <a:latin typeface="Open Sans"/>
                        </a:defRPr>
                      </a:lvl8pPr>
                      <a:lvl9pPr marL="3657600" algn="l" defTabSz="914400" rtl="0" eaLnBrk="1" latinLnBrk="0" hangingPunct="1">
                        <a:defRPr sz="1800" kern="1200">
                          <a:solidFill>
                            <a:schemeClr val="dk1"/>
                          </a:solidFill>
                          <a:latin typeface="Open Sans"/>
                        </a:defRPr>
                      </a:lvl9pPr>
                    </a:lstStyle>
                    <a:p>
                      <a:pPr algn="l"/>
                      <a:r>
                        <a:rPr lang="en-US" sz="1400">
                          <a:solidFill>
                            <a:schemeClr val="tx2"/>
                          </a:solidFill>
                          <a:latin typeface="+mn-lt"/>
                        </a:rPr>
                        <a:t>Quarterly</a:t>
                      </a:r>
                      <a:endParaRPr lang="en-GB" sz="1400">
                        <a:solidFill>
                          <a:schemeClr val="tx2"/>
                        </a:solidFill>
                        <a:latin typeface="+mn-lt"/>
                      </a:endParaRPr>
                    </a:p>
                  </a:txBody>
                  <a:tcPr marL="68580" marR="68580" marT="34290" marB="3429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solidFill>
                      <a:srgbClr val="E5DFEC"/>
                    </a:solidFill>
                  </a:tcPr>
                </a:tc>
                <a:extLst>
                  <a:ext uri="{0D108BD9-81ED-4DB2-BD59-A6C34878D82A}">
                    <a16:rowId xmlns:a16="http://schemas.microsoft.com/office/drawing/2014/main" val="3806193722"/>
                  </a:ext>
                </a:extLst>
              </a:tr>
              <a:tr h="419515">
                <a:tc>
                  <a:txBody>
                    <a:bodyPr/>
                    <a:lstStyle/>
                    <a:p>
                      <a:pPr algn="l"/>
                      <a:r>
                        <a:rPr lang="en-GB" sz="1400" b="1" kern="1200">
                          <a:solidFill>
                            <a:schemeClr val="tx2"/>
                          </a:solidFill>
                          <a:latin typeface="+mn-lt"/>
                          <a:ea typeface="+mn-ea"/>
                          <a:cs typeface="+mn-cs"/>
                        </a:rPr>
                        <a:t>Financial Resilience</a:t>
                      </a:r>
                    </a:p>
                  </a:txBody>
                  <a:tcPr marL="68580" marR="68580" marT="34290" marB="34290" anchor="ctr">
                    <a:lnL w="12700" cmpd="sng">
                      <a:solidFill>
                        <a:sysClr val="window" lastClr="FFFFFF"/>
                      </a:solidFill>
                    </a:lnL>
                    <a:lnR w="12700" cap="flat" cmpd="sng" algn="ctr">
                      <a:solidFill>
                        <a:sysClr val="window" lastClr="FFFFFF"/>
                      </a:solid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E5DFEC"/>
                    </a:solidFill>
                  </a:tcPr>
                </a:tc>
                <a:tc>
                  <a:txBody>
                    <a:bodyPr/>
                    <a:lstStyle/>
                    <a:p>
                      <a:pPr algn="l"/>
                      <a:r>
                        <a:rPr lang="en-GB" sz="1400">
                          <a:solidFill>
                            <a:schemeClr val="tx2"/>
                          </a:solidFill>
                          <a:latin typeface="+mn-lt"/>
                        </a:rPr>
                        <a:t>Annually</a:t>
                      </a:r>
                    </a:p>
                  </a:txBody>
                  <a:tcPr marL="68580" marR="68580" marT="34290" marB="34290" anchor="ctr">
                    <a:lnL w="12700" cap="flat" cmpd="sng" algn="ctr">
                      <a:solidFill>
                        <a:sysClr val="window" lastClr="FFFFFF"/>
                      </a:solidFill>
                      <a:prstDash val="solid"/>
                      <a:round/>
                      <a:headEnd type="none" w="med" len="med"/>
                      <a:tailEnd type="none" w="med" len="med"/>
                    </a:lnL>
                    <a:lnR w="12700" cmpd="sng">
                      <a:solidFill>
                        <a:sysClr val="window" lastClr="FFFFFF"/>
                      </a:solidFill>
                    </a:lnR>
                    <a:lnT w="127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E5DFEC"/>
                    </a:solidFill>
                  </a:tcPr>
                </a:tc>
                <a:extLst>
                  <a:ext uri="{0D108BD9-81ED-4DB2-BD59-A6C34878D82A}">
                    <a16:rowId xmlns:a16="http://schemas.microsoft.com/office/drawing/2014/main" val="50863240"/>
                  </a:ext>
                </a:extLst>
              </a:tr>
            </a:tbl>
          </a:graphicData>
        </a:graphic>
      </p:graphicFrame>
      <p:sp>
        <p:nvSpPr>
          <p:cNvPr id="5" name="Footer Placeholder 2">
            <a:extLst>
              <a:ext uri="{FF2B5EF4-FFF2-40B4-BE49-F238E27FC236}">
                <a16:creationId xmlns:a16="http://schemas.microsoft.com/office/drawing/2014/main" id="{413FFE50-A403-EF4F-966A-BDE7DF7F0E55}"/>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Tree>
    <p:extLst>
      <p:ext uri="{BB962C8B-B14F-4D97-AF65-F5344CB8AC3E}">
        <p14:creationId xmlns:p14="http://schemas.microsoft.com/office/powerpoint/2010/main" val="254255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4BF30-8473-26D6-BAEC-C0B08615C8EE}"/>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E83C6BFE-4DA0-AF69-BE43-F0C23F6CB4E1}"/>
              </a:ext>
            </a:extLst>
          </p:cNvPr>
          <p:cNvSpPr>
            <a:spLocks noGrp="1"/>
          </p:cNvSpPr>
          <p:nvPr>
            <p:ph type="dt" sz="half" idx="14"/>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4" name="Slide Number Placeholder 3">
            <a:extLst>
              <a:ext uri="{FF2B5EF4-FFF2-40B4-BE49-F238E27FC236}">
                <a16:creationId xmlns:a16="http://schemas.microsoft.com/office/drawing/2014/main" id="{85621D0F-E421-5849-FAD8-D8B256ACA3DA}"/>
              </a:ext>
            </a:extLst>
          </p:cNvPr>
          <p:cNvSpPr>
            <a:spLocks noGrp="1"/>
          </p:cNvSpPr>
          <p:nvPr>
            <p:ph type="sldNum" sz="quarter" idx="16"/>
          </p:nvPr>
        </p:nvSpPr>
        <p:spPr/>
        <p:txBody>
          <a:bodyPr/>
          <a:lstStyle/>
          <a:p>
            <a:pPr defTabSz="685783"/>
            <a:fld id="{9B6893A6-9E7E-41C0-AB26-FE5659454717}" type="slidenum">
              <a:rPr lang="en-GB">
                <a:solidFill>
                  <a:srgbClr val="000F47"/>
                </a:solidFill>
                <a:latin typeface="Nunito Sans"/>
              </a:rPr>
              <a:pPr defTabSz="685783"/>
              <a:t>117</a:t>
            </a:fld>
            <a:endParaRPr lang="en-GB">
              <a:solidFill>
                <a:srgbClr val="000F47"/>
              </a:solidFill>
              <a:latin typeface="Nunito Sans"/>
            </a:endParaRPr>
          </a:p>
        </p:txBody>
      </p:sp>
      <p:sp>
        <p:nvSpPr>
          <p:cNvPr id="14" name="Title 1">
            <a:extLst>
              <a:ext uri="{FF2B5EF4-FFF2-40B4-BE49-F238E27FC236}">
                <a16:creationId xmlns:a16="http://schemas.microsoft.com/office/drawing/2014/main" id="{9AA5DA3F-AA68-9F6A-5729-81F91FF472E9}"/>
              </a:ext>
            </a:extLst>
          </p:cNvPr>
          <p:cNvSpPr txBox="1">
            <a:spLocks/>
          </p:cNvSpPr>
          <p:nvPr/>
        </p:nvSpPr>
        <p:spPr>
          <a:xfrm>
            <a:off x="411744" y="1545087"/>
            <a:ext cx="8018833" cy="341632"/>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da-DK" sz="2400">
                <a:solidFill>
                  <a:srgbClr val="000F47"/>
                </a:solidFill>
                <a:latin typeface="Nunito Sans ExtraBold"/>
              </a:rPr>
              <a:t>Annual and quarterly reporting periods</a:t>
            </a:r>
            <a:endParaRPr lang="en-GB" sz="2400">
              <a:solidFill>
                <a:srgbClr val="000F47"/>
              </a:solidFill>
              <a:latin typeface="Nunito Sans ExtraBold"/>
            </a:endParaRPr>
          </a:p>
        </p:txBody>
      </p:sp>
      <p:sp>
        <p:nvSpPr>
          <p:cNvPr id="5" name="Footer Placeholder 2">
            <a:extLst>
              <a:ext uri="{FF2B5EF4-FFF2-40B4-BE49-F238E27FC236}">
                <a16:creationId xmlns:a16="http://schemas.microsoft.com/office/drawing/2014/main" id="{3877328D-0B56-8587-579F-AED44AEC6684}"/>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graphicFrame>
        <p:nvGraphicFramePr>
          <p:cNvPr id="6" name="Table 5">
            <a:extLst>
              <a:ext uri="{FF2B5EF4-FFF2-40B4-BE49-F238E27FC236}">
                <a16:creationId xmlns:a16="http://schemas.microsoft.com/office/drawing/2014/main" id="{F67859E1-55DE-276D-D782-7159255E786A}"/>
              </a:ext>
            </a:extLst>
          </p:cNvPr>
          <p:cNvGraphicFramePr>
            <a:graphicFrameLocks noGrp="1"/>
          </p:cNvGraphicFramePr>
          <p:nvPr/>
        </p:nvGraphicFramePr>
        <p:xfrm>
          <a:off x="429986" y="2141764"/>
          <a:ext cx="7980758" cy="3220901"/>
        </p:xfrm>
        <a:graphic>
          <a:graphicData uri="http://schemas.openxmlformats.org/drawingml/2006/table">
            <a:tbl>
              <a:tblPr firstRow="1" bandRow="1">
                <a:tableStyleId>{5940675A-B579-460E-94D1-54222C63F5DA}</a:tableStyleId>
              </a:tblPr>
              <a:tblGrid>
                <a:gridCol w="847936">
                  <a:extLst>
                    <a:ext uri="{9D8B030D-6E8A-4147-A177-3AD203B41FA5}">
                      <a16:colId xmlns:a16="http://schemas.microsoft.com/office/drawing/2014/main" val="1049818810"/>
                    </a:ext>
                  </a:extLst>
                </a:gridCol>
                <a:gridCol w="495329">
                  <a:extLst>
                    <a:ext uri="{9D8B030D-6E8A-4147-A177-3AD203B41FA5}">
                      <a16:colId xmlns:a16="http://schemas.microsoft.com/office/drawing/2014/main" val="1533387016"/>
                    </a:ext>
                  </a:extLst>
                </a:gridCol>
                <a:gridCol w="512120">
                  <a:extLst>
                    <a:ext uri="{9D8B030D-6E8A-4147-A177-3AD203B41FA5}">
                      <a16:colId xmlns:a16="http://schemas.microsoft.com/office/drawing/2014/main" val="2277928277"/>
                    </a:ext>
                  </a:extLst>
                </a:gridCol>
                <a:gridCol w="512119">
                  <a:extLst>
                    <a:ext uri="{9D8B030D-6E8A-4147-A177-3AD203B41FA5}">
                      <a16:colId xmlns:a16="http://schemas.microsoft.com/office/drawing/2014/main" val="2551266277"/>
                    </a:ext>
                  </a:extLst>
                </a:gridCol>
                <a:gridCol w="482762">
                  <a:extLst>
                    <a:ext uri="{9D8B030D-6E8A-4147-A177-3AD203B41FA5}">
                      <a16:colId xmlns:a16="http://schemas.microsoft.com/office/drawing/2014/main" val="1169425839"/>
                    </a:ext>
                  </a:extLst>
                </a:gridCol>
                <a:gridCol w="570055">
                  <a:extLst>
                    <a:ext uri="{9D8B030D-6E8A-4147-A177-3AD203B41FA5}">
                      <a16:colId xmlns:a16="http://schemas.microsoft.com/office/drawing/2014/main" val="3261375029"/>
                    </a:ext>
                  </a:extLst>
                </a:gridCol>
                <a:gridCol w="570055">
                  <a:extLst>
                    <a:ext uri="{9D8B030D-6E8A-4147-A177-3AD203B41FA5}">
                      <a16:colId xmlns:a16="http://schemas.microsoft.com/office/drawing/2014/main" val="3906573482"/>
                    </a:ext>
                  </a:extLst>
                </a:gridCol>
                <a:gridCol w="570055">
                  <a:extLst>
                    <a:ext uri="{9D8B030D-6E8A-4147-A177-3AD203B41FA5}">
                      <a16:colId xmlns:a16="http://schemas.microsoft.com/office/drawing/2014/main" val="573734612"/>
                    </a:ext>
                  </a:extLst>
                </a:gridCol>
                <a:gridCol w="570055">
                  <a:extLst>
                    <a:ext uri="{9D8B030D-6E8A-4147-A177-3AD203B41FA5}">
                      <a16:colId xmlns:a16="http://schemas.microsoft.com/office/drawing/2014/main" val="2618940148"/>
                    </a:ext>
                  </a:extLst>
                </a:gridCol>
                <a:gridCol w="570055">
                  <a:extLst>
                    <a:ext uri="{9D8B030D-6E8A-4147-A177-3AD203B41FA5}">
                      <a16:colId xmlns:a16="http://schemas.microsoft.com/office/drawing/2014/main" val="2601628371"/>
                    </a:ext>
                  </a:extLst>
                </a:gridCol>
                <a:gridCol w="570055">
                  <a:extLst>
                    <a:ext uri="{9D8B030D-6E8A-4147-A177-3AD203B41FA5}">
                      <a16:colId xmlns:a16="http://schemas.microsoft.com/office/drawing/2014/main" val="379769186"/>
                    </a:ext>
                  </a:extLst>
                </a:gridCol>
                <a:gridCol w="570055">
                  <a:extLst>
                    <a:ext uri="{9D8B030D-6E8A-4147-A177-3AD203B41FA5}">
                      <a16:colId xmlns:a16="http://schemas.microsoft.com/office/drawing/2014/main" val="2645343749"/>
                    </a:ext>
                  </a:extLst>
                </a:gridCol>
                <a:gridCol w="570055">
                  <a:extLst>
                    <a:ext uri="{9D8B030D-6E8A-4147-A177-3AD203B41FA5}">
                      <a16:colId xmlns:a16="http://schemas.microsoft.com/office/drawing/2014/main" val="1658458656"/>
                    </a:ext>
                  </a:extLst>
                </a:gridCol>
                <a:gridCol w="570055">
                  <a:extLst>
                    <a:ext uri="{9D8B030D-6E8A-4147-A177-3AD203B41FA5}">
                      <a16:colId xmlns:a16="http://schemas.microsoft.com/office/drawing/2014/main" val="1286325847"/>
                    </a:ext>
                  </a:extLst>
                </a:gridCol>
              </a:tblGrid>
              <a:tr h="450626">
                <a:tc>
                  <a:txBody>
                    <a:bodyPr/>
                    <a:lstStyle/>
                    <a:p>
                      <a:pPr algn="ctr"/>
                      <a:endParaRPr lang="en-GB" sz="1100" b="1">
                        <a:solidFill>
                          <a:srgbClr val="000F47"/>
                        </a:solidFill>
                      </a:endParaRP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Apr</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May</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Jun</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Jul</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Aug</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Sep</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Oct</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Nov</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algn="ctr"/>
                      <a:r>
                        <a:rPr lang="en-GB" sz="1200" b="1">
                          <a:solidFill>
                            <a:srgbClr val="000F47"/>
                          </a:solidFill>
                        </a:rPr>
                        <a:t>Dec</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lvl="0" algn="ctr">
                        <a:buNone/>
                      </a:pPr>
                      <a:r>
                        <a:rPr lang="en-GB" sz="1200" b="1">
                          <a:solidFill>
                            <a:srgbClr val="000F47"/>
                          </a:solidFill>
                        </a:rPr>
                        <a:t>Jan</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lvl="0" algn="ctr">
                        <a:buNone/>
                      </a:pPr>
                      <a:r>
                        <a:rPr lang="en-GB" sz="1200" b="1">
                          <a:solidFill>
                            <a:srgbClr val="000F47"/>
                          </a:solidFill>
                        </a:rPr>
                        <a:t>Feb</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lvl="0" algn="ctr">
                        <a:buNone/>
                      </a:pPr>
                      <a:r>
                        <a:rPr lang="en-GB" sz="1200" b="1">
                          <a:solidFill>
                            <a:srgbClr val="000F47"/>
                          </a:solidFill>
                        </a:rPr>
                        <a:t>Mar</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tc>
                  <a:txBody>
                    <a:bodyPr/>
                    <a:lstStyle/>
                    <a:p>
                      <a:pPr lvl="0" algn="ctr">
                        <a:buNone/>
                      </a:pPr>
                      <a:r>
                        <a:rPr lang="en-GB" sz="1200" b="1">
                          <a:solidFill>
                            <a:srgbClr val="000F47"/>
                          </a:solidFill>
                        </a:rPr>
                        <a:t>Apr</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E4DFEC"/>
                    </a:solidFill>
                  </a:tcPr>
                </a:tc>
                <a:extLst>
                  <a:ext uri="{0D108BD9-81ED-4DB2-BD59-A6C34878D82A}">
                    <a16:rowId xmlns:a16="http://schemas.microsoft.com/office/drawing/2014/main" val="2716025190"/>
                  </a:ext>
                </a:extLst>
              </a:tr>
              <a:tr h="687205">
                <a:tc>
                  <a:txBody>
                    <a:bodyPr/>
                    <a:lstStyle/>
                    <a:p>
                      <a:pPr algn="ctr"/>
                      <a:r>
                        <a:rPr lang="en-GB" sz="1100" b="1">
                          <a:solidFill>
                            <a:srgbClr val="000F47"/>
                          </a:solidFill>
                        </a:rPr>
                        <a:t>Quarterly reporting periods</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gridSpan="3">
                  <a:txBody>
                    <a:bodyPr/>
                    <a:lstStyle/>
                    <a:p>
                      <a:pPr algn="ctr"/>
                      <a:r>
                        <a:rPr lang="en-GB" sz="900">
                          <a:solidFill>
                            <a:schemeClr val="bg1"/>
                          </a:solidFill>
                        </a:rPr>
                        <a:t>1st April – 30 June</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000F47"/>
                    </a:solidFill>
                  </a:tcPr>
                </a:tc>
                <a:tc hMerge="1">
                  <a:txBody>
                    <a:bodyPr/>
                    <a:lstStyle/>
                    <a:p>
                      <a:endParaRPr lang="en-US"/>
                    </a:p>
                  </a:txBody>
                  <a:tcPr/>
                </a:tc>
                <a:tc hMerge="1">
                  <a:txBody>
                    <a:bodyPr/>
                    <a:lstStyle/>
                    <a:p>
                      <a:endParaRPr lang="en-US"/>
                    </a:p>
                  </a:txBody>
                  <a:tcPr/>
                </a:tc>
                <a:tc gridSpan="3">
                  <a:txBody>
                    <a:bodyPr/>
                    <a:lstStyle/>
                    <a:p>
                      <a:pPr lvl="0" algn="ctr">
                        <a:buNone/>
                      </a:pPr>
                      <a:r>
                        <a:rPr lang="en-GB" sz="1100" b="0" i="0" u="none" strike="noStrike" noProof="0">
                          <a:solidFill>
                            <a:schemeClr val="bg1"/>
                          </a:solidFill>
                          <a:latin typeface="Nunito Sans"/>
                        </a:rPr>
                        <a:t>1st July – 30th September</a:t>
                      </a:r>
                      <a:endParaRPr lang="en-US" sz="11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000F47"/>
                    </a:solidFill>
                  </a:tcPr>
                </a:tc>
                <a:tc hMerge="1">
                  <a:txBody>
                    <a:bodyPr/>
                    <a:lstStyle/>
                    <a:p>
                      <a:endParaRPr lang="en-US"/>
                    </a:p>
                  </a:txBody>
                  <a:tcPr anchor="ctr">
                    <a:solidFill>
                      <a:srgbClr val="000F47"/>
                    </a:solidFill>
                  </a:tcPr>
                </a:tc>
                <a:tc hMerge="1">
                  <a:txBody>
                    <a:bodyPr/>
                    <a:lstStyle/>
                    <a:p>
                      <a:endParaRPr lang="en-US"/>
                    </a:p>
                  </a:txBody>
                  <a:tcPr anchor="ctr">
                    <a:solidFill>
                      <a:srgbClr val="000F47"/>
                    </a:solidFill>
                  </a:tcPr>
                </a:tc>
                <a:tc gridSpan="3">
                  <a:txBody>
                    <a:bodyPr/>
                    <a:lstStyle/>
                    <a:p>
                      <a:pPr lvl="0" algn="ctr">
                        <a:buNone/>
                      </a:pPr>
                      <a:r>
                        <a:rPr lang="en-GB" sz="1100" b="0" i="0" u="none" strike="noStrike" noProof="0">
                          <a:solidFill>
                            <a:schemeClr val="bg1"/>
                          </a:solidFill>
                          <a:latin typeface="Nunito Sans"/>
                        </a:rPr>
                        <a:t>1st October – 31st December</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000F47"/>
                    </a:solidFill>
                  </a:tcPr>
                </a:tc>
                <a:tc hMerge="1">
                  <a:txBody>
                    <a:bodyPr/>
                    <a:lstStyle/>
                    <a:p>
                      <a:endParaRPr lang="en-US"/>
                    </a:p>
                  </a:txBody>
                  <a:tcPr anchor="ctr"/>
                </a:tc>
                <a:tc hMerge="1">
                  <a:txBody>
                    <a:bodyPr/>
                    <a:lstStyle/>
                    <a:p>
                      <a:endParaRPr lang="en-US"/>
                    </a:p>
                  </a:txBody>
                  <a:tcPr anchor="ctr"/>
                </a:tc>
                <a:tc gridSpan="3">
                  <a:txBody>
                    <a:bodyPr/>
                    <a:lstStyle/>
                    <a:p>
                      <a:pPr lvl="0" algn="ctr">
                        <a:buNone/>
                      </a:pPr>
                      <a:r>
                        <a:rPr lang="en-GB" sz="1100" b="0" i="0" u="none" strike="noStrike" noProof="0">
                          <a:solidFill>
                            <a:schemeClr val="bg1"/>
                          </a:solidFill>
                          <a:latin typeface="Nunito Sans"/>
                        </a:rPr>
                        <a:t>1st January – 31st March</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000F47"/>
                    </a:solidFill>
                  </a:tcPr>
                </a:tc>
                <a:tc hMerge="1">
                  <a:txBody>
                    <a:bodyPr/>
                    <a:lstStyle/>
                    <a:p>
                      <a:endParaRPr lang="en-US"/>
                    </a:p>
                  </a:txBody>
                  <a:tcPr anchor="ctr"/>
                </a:tc>
                <a:tc hMerge="1">
                  <a:txBody>
                    <a:bodyPr/>
                    <a:lstStyle/>
                    <a:p>
                      <a:endParaRPr lang="en-US"/>
                    </a:p>
                  </a:txBody>
                  <a:tcPr anchor="ctr"/>
                </a:tc>
                <a:tc>
                  <a:txBody>
                    <a:bodyPr/>
                    <a:lstStyle/>
                    <a:p>
                      <a:pPr lvl="0" algn="ctr">
                        <a:buNone/>
                      </a:pP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extLst>
                  <a:ext uri="{0D108BD9-81ED-4DB2-BD59-A6C34878D82A}">
                    <a16:rowId xmlns:a16="http://schemas.microsoft.com/office/drawing/2014/main" val="1922525794"/>
                  </a:ext>
                </a:extLst>
              </a:tr>
              <a:tr h="687205">
                <a:tc>
                  <a:txBody>
                    <a:bodyPr/>
                    <a:lstStyle/>
                    <a:p>
                      <a:pPr algn="ctr"/>
                      <a:r>
                        <a:rPr lang="en-GB" sz="1100" b="1">
                          <a:solidFill>
                            <a:srgbClr val="000F47"/>
                          </a:solidFill>
                        </a:rPr>
                        <a:t>Quarterly submission window</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r>
                        <a:rPr lang="en-GB" sz="1100">
                          <a:solidFill>
                            <a:schemeClr val="bg1"/>
                          </a:solidFill>
                        </a:rPr>
                        <a:t>31st Jul</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4EC1C7"/>
                    </a:solidFill>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r>
                        <a:rPr lang="en-GB" sz="1100" b="0" i="0" u="none" strike="noStrike" noProof="0">
                          <a:solidFill>
                            <a:schemeClr val="bg1"/>
                          </a:solidFill>
                          <a:latin typeface="Nunito Sans"/>
                        </a:rPr>
                        <a:t>31st Oct</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4EC1C7"/>
                    </a:solidFill>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r>
                        <a:rPr lang="en-GB" sz="1100" b="0" i="0" u="none" strike="noStrike" noProof="0">
                          <a:solidFill>
                            <a:schemeClr val="bg1"/>
                          </a:solidFill>
                          <a:latin typeface="Nunito Sans"/>
                        </a:rPr>
                        <a:t>31st Jan</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4EC1C7"/>
                    </a:solidFill>
                  </a:tcPr>
                </a:tc>
                <a:tc>
                  <a:txBody>
                    <a:bodyPr/>
                    <a:lstStyle/>
                    <a:p>
                      <a:pPr lvl="0" algn="ctr">
                        <a:buNone/>
                      </a:pP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r>
                        <a:rPr lang="en-GB" sz="1100" b="0" i="0" u="none" strike="noStrike" noProof="0">
                          <a:solidFill>
                            <a:schemeClr val="bg1"/>
                          </a:solidFill>
                          <a:latin typeface="Nunito Sans"/>
                        </a:rPr>
                        <a:t>30th Apr</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4EC1C7"/>
                    </a:solidFill>
                  </a:tcPr>
                </a:tc>
                <a:extLst>
                  <a:ext uri="{0D108BD9-81ED-4DB2-BD59-A6C34878D82A}">
                    <a16:rowId xmlns:a16="http://schemas.microsoft.com/office/drawing/2014/main" val="467327465"/>
                  </a:ext>
                </a:extLst>
              </a:tr>
              <a:tr h="687205">
                <a:tc>
                  <a:txBody>
                    <a:bodyPr/>
                    <a:lstStyle/>
                    <a:p>
                      <a:pPr algn="ctr"/>
                      <a:r>
                        <a:rPr lang="en-GB" sz="1100" b="1">
                          <a:solidFill>
                            <a:srgbClr val="000F47"/>
                          </a:solidFill>
                        </a:rPr>
                        <a:t>Annual reporting period</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gridSpan="12">
                  <a:txBody>
                    <a:bodyPr/>
                    <a:lstStyle/>
                    <a:p>
                      <a:pPr lvl="0" algn="ctr">
                        <a:buNone/>
                      </a:pPr>
                      <a:r>
                        <a:rPr lang="en-GB" sz="1100" b="0" i="0" u="none" strike="noStrike" noProof="0">
                          <a:solidFill>
                            <a:schemeClr val="bg1"/>
                          </a:solidFill>
                          <a:latin typeface="Nunito Sans"/>
                        </a:rPr>
                        <a:t>1st April – 31st March</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hMerge="1">
                  <a:txBody>
                    <a:bodyPr/>
                    <a:lstStyle/>
                    <a:p>
                      <a:endParaRPr lang="en-US"/>
                    </a:p>
                  </a:txBody>
                  <a:tcPr anchor="ctr">
                    <a:solidFill>
                      <a:srgbClr val="88449B"/>
                    </a:solidFill>
                  </a:tcPr>
                </a:tc>
                <a:tc>
                  <a:txBody>
                    <a:bodyPr/>
                    <a:lstStyle/>
                    <a:p>
                      <a:pPr lvl="0" algn="ctr">
                        <a:buNone/>
                      </a:pP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extLst>
                  <a:ext uri="{0D108BD9-81ED-4DB2-BD59-A6C34878D82A}">
                    <a16:rowId xmlns:a16="http://schemas.microsoft.com/office/drawing/2014/main" val="2354104107"/>
                  </a:ext>
                </a:extLst>
              </a:tr>
              <a:tr h="708660">
                <a:tc>
                  <a:txBody>
                    <a:bodyPr/>
                    <a:lstStyle/>
                    <a:p>
                      <a:pPr algn="ctr"/>
                      <a:r>
                        <a:rPr lang="en-GB" sz="1100" b="1">
                          <a:solidFill>
                            <a:srgbClr val="000F47"/>
                          </a:solidFill>
                        </a:rPr>
                        <a:t>Annual submission window</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algn="ct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endParaRPr lang="en-GB" sz="900"/>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tcPr>
                </a:tc>
                <a:tc>
                  <a:txBody>
                    <a:bodyPr/>
                    <a:lstStyle/>
                    <a:p>
                      <a:pPr lvl="0" algn="ctr">
                        <a:buNone/>
                      </a:pPr>
                      <a:r>
                        <a:rPr lang="en-GB" sz="1100" b="0" i="0" u="none" strike="noStrike" noProof="0">
                          <a:solidFill>
                            <a:schemeClr val="bg1"/>
                          </a:solidFill>
                          <a:latin typeface="Nunito Sans"/>
                        </a:rPr>
                        <a:t>1st Apr- 30th Apr</a:t>
                      </a:r>
                    </a:p>
                  </a:txBody>
                  <a:tcPr marL="68580" marR="68580" marT="34290" marB="34290" anchor="ctr">
                    <a:lnL w="12700">
                      <a:solidFill>
                        <a:schemeClr val="bg1">
                          <a:lumMod val="85000"/>
                        </a:schemeClr>
                      </a:solidFill>
                    </a:lnL>
                    <a:lnR w="12700">
                      <a:solidFill>
                        <a:schemeClr val="bg1">
                          <a:lumMod val="85000"/>
                        </a:schemeClr>
                      </a:solidFill>
                    </a:lnR>
                    <a:lnT w="12700">
                      <a:solidFill>
                        <a:schemeClr val="bg1">
                          <a:lumMod val="85000"/>
                        </a:schemeClr>
                      </a:solidFill>
                    </a:lnT>
                    <a:lnB w="12700">
                      <a:solidFill>
                        <a:schemeClr val="bg1">
                          <a:lumMod val="85000"/>
                        </a:schemeClr>
                      </a:solidFill>
                    </a:lnB>
                    <a:solidFill>
                      <a:srgbClr val="4EC1C7"/>
                    </a:solidFill>
                  </a:tcPr>
                </a:tc>
                <a:extLst>
                  <a:ext uri="{0D108BD9-81ED-4DB2-BD59-A6C34878D82A}">
                    <a16:rowId xmlns:a16="http://schemas.microsoft.com/office/drawing/2014/main" val="3313374684"/>
                  </a:ext>
                </a:extLst>
              </a:tr>
            </a:tbl>
          </a:graphicData>
        </a:graphic>
      </p:graphicFrame>
    </p:spTree>
    <p:extLst>
      <p:ext uri="{BB962C8B-B14F-4D97-AF65-F5344CB8AC3E}">
        <p14:creationId xmlns:p14="http://schemas.microsoft.com/office/powerpoint/2010/main" val="1471773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698B8-33AC-1843-532D-0D6AB76863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82EA30-4BF3-0E93-56CF-CCBBD445B9DA}"/>
              </a:ext>
            </a:extLst>
          </p:cNvPr>
          <p:cNvSpPr>
            <a:spLocks noGrp="1"/>
          </p:cNvSpPr>
          <p:nvPr>
            <p:ph type="ctrTitle"/>
          </p:nvPr>
        </p:nvSpPr>
        <p:spPr>
          <a:xfrm>
            <a:off x="506896" y="1683781"/>
            <a:ext cx="5346011" cy="674031"/>
          </a:xfrm>
        </p:spPr>
        <p:txBody>
          <a:bodyPr/>
          <a:lstStyle/>
          <a:p>
            <a:r>
              <a:rPr lang="da-DK"/>
              <a:t>Observations and challenges – sector feedback</a:t>
            </a:r>
            <a:endParaRPr lang="en-GB"/>
          </a:p>
        </p:txBody>
      </p:sp>
      <p:sp>
        <p:nvSpPr>
          <p:cNvPr id="6" name="Text Placeholder 5">
            <a:extLst>
              <a:ext uri="{FF2B5EF4-FFF2-40B4-BE49-F238E27FC236}">
                <a16:creationId xmlns:a16="http://schemas.microsoft.com/office/drawing/2014/main" id="{56D0C65D-5937-AE1E-FE37-D7E3C170EA94}"/>
              </a:ext>
            </a:extLst>
          </p:cNvPr>
          <p:cNvSpPr>
            <a:spLocks noGrp="1"/>
          </p:cNvSpPr>
          <p:nvPr>
            <p:ph type="body" sz="quarter" idx="13"/>
          </p:nvPr>
        </p:nvSpPr>
        <p:spPr>
          <a:xfrm>
            <a:off x="506896" y="2342903"/>
            <a:ext cx="5363769" cy="3024658"/>
          </a:xfrm>
        </p:spPr>
        <p:txBody>
          <a:bodyPr vert="horz" lIns="0" tIns="0" rIns="0" bIns="0" rtlCol="0" anchor="ctr">
            <a:noAutofit/>
          </a:bodyPr>
          <a:lstStyle/>
          <a:p>
            <a:pPr marL="214313" indent="-214313">
              <a:lnSpc>
                <a:spcPct val="100000"/>
              </a:lnSpc>
              <a:buClr>
                <a:schemeClr val="tx1"/>
              </a:buClr>
              <a:buFont typeface="Arial" pitchFamily="2" charset="0"/>
              <a:buChar char="•"/>
            </a:pPr>
            <a:r>
              <a:rPr lang="en-GB" sz="1650" i="1"/>
              <a:t>“Understanding what data we have, and what data we don’t have”</a:t>
            </a:r>
          </a:p>
          <a:p>
            <a:pPr marL="214313" indent="-214313">
              <a:lnSpc>
                <a:spcPct val="100000"/>
              </a:lnSpc>
              <a:buClr>
                <a:schemeClr val="tx1"/>
              </a:buClr>
              <a:buFont typeface="Arial" pitchFamily="2" charset="0"/>
              <a:buChar char="•"/>
            </a:pPr>
            <a:r>
              <a:rPr lang="en-GB" sz="1650" i="1"/>
              <a:t>“Separating/segmenting heat network information”</a:t>
            </a:r>
          </a:p>
          <a:p>
            <a:pPr marL="214313" indent="-214313">
              <a:lnSpc>
                <a:spcPct val="100000"/>
              </a:lnSpc>
              <a:buClr>
                <a:schemeClr val="tx1"/>
              </a:buClr>
              <a:buFont typeface="Arial" pitchFamily="2" charset="0"/>
              <a:buChar char="•"/>
            </a:pPr>
            <a:r>
              <a:rPr lang="en-GB" sz="1650" i="1"/>
              <a:t>“Ensuring other colleagues understand importance of maintaining data sources/points”</a:t>
            </a:r>
          </a:p>
          <a:p>
            <a:pPr marL="214313" indent="-214313">
              <a:lnSpc>
                <a:spcPct val="100000"/>
              </a:lnSpc>
              <a:buClr>
                <a:schemeClr val="tx1"/>
              </a:buClr>
              <a:buFont typeface="Arial" pitchFamily="2" charset="0"/>
              <a:buChar char="•"/>
            </a:pPr>
            <a:r>
              <a:rPr lang="en-GB" sz="1650" i="1"/>
              <a:t>“Register of vulnerable persons’ log had to be developed from scratch”</a:t>
            </a:r>
          </a:p>
          <a:p>
            <a:pPr marL="214313" indent="-214313">
              <a:lnSpc>
                <a:spcPct val="100000"/>
              </a:lnSpc>
              <a:buClr>
                <a:schemeClr val="tx1"/>
              </a:buClr>
              <a:buFont typeface="Arial" pitchFamily="2" charset="0"/>
              <a:buChar char="•"/>
            </a:pPr>
            <a:r>
              <a:rPr lang="en-GB" sz="1650" i="1"/>
              <a:t>“Continuing to introduce heat network policies e.g. separate vulnerable persons policy”</a:t>
            </a:r>
          </a:p>
        </p:txBody>
      </p:sp>
      <p:sp>
        <p:nvSpPr>
          <p:cNvPr id="3" name="Date Placeholder 2">
            <a:extLst>
              <a:ext uri="{FF2B5EF4-FFF2-40B4-BE49-F238E27FC236}">
                <a16:creationId xmlns:a16="http://schemas.microsoft.com/office/drawing/2014/main" id="{B0732E1A-1A1E-5B5F-E263-9866ACF0D820}"/>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200DB019-AC43-785C-4E15-0CC6B387C42D}"/>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118</a:t>
            </a:fld>
            <a:endParaRPr lang="en-GB">
              <a:solidFill>
                <a:srgbClr val="000F47"/>
              </a:solidFill>
              <a:latin typeface="Nunito Sans"/>
            </a:endParaRPr>
          </a:p>
        </p:txBody>
      </p:sp>
      <p:sp>
        <p:nvSpPr>
          <p:cNvPr id="5" name="Footer Placeholder 2">
            <a:extLst>
              <a:ext uri="{FF2B5EF4-FFF2-40B4-BE49-F238E27FC236}">
                <a16:creationId xmlns:a16="http://schemas.microsoft.com/office/drawing/2014/main" id="{039C3A92-A2CF-E801-CC64-34F9F99C7646}"/>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12" name="Picture Placeholder 11">
            <a:extLst>
              <a:ext uri="{FF2B5EF4-FFF2-40B4-BE49-F238E27FC236}">
                <a16:creationId xmlns:a16="http://schemas.microsoft.com/office/drawing/2014/main" id="{8FA18C8F-2FCF-8F29-D01B-9A201C74BA3A}"/>
              </a:ext>
            </a:extLst>
          </p:cNvPr>
          <p:cNvPicPr>
            <a:picLocks noGrp="1" noChangeAspect="1"/>
          </p:cNvPicPr>
          <p:nvPr>
            <p:ph type="pic" sz="quarter" idx="14"/>
          </p:nvPr>
        </p:nvPicPr>
        <p:blipFill>
          <a:blip r:embed="rId3"/>
          <a:srcRect l="2879" r="2879"/>
          <a:stretch/>
        </p:blipFill>
        <p:spPr>
          <a:xfrm>
            <a:off x="6060019" y="2348696"/>
            <a:ext cx="2275998" cy="3018865"/>
          </a:xfrm>
          <a:prstGeom prst="rect">
            <a:avLst/>
          </a:prstGeom>
        </p:spPr>
      </p:pic>
    </p:spTree>
    <p:extLst>
      <p:ext uri="{BB962C8B-B14F-4D97-AF65-F5344CB8AC3E}">
        <p14:creationId xmlns:p14="http://schemas.microsoft.com/office/powerpoint/2010/main" val="500814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BEB4A-3032-CAEE-1F00-2F1552778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D4A3B7-15C6-EEE7-239B-CB0976DB4D95}"/>
              </a:ext>
            </a:extLst>
          </p:cNvPr>
          <p:cNvSpPr>
            <a:spLocks noGrp="1"/>
          </p:cNvSpPr>
          <p:nvPr>
            <p:ph type="ctrTitle"/>
          </p:nvPr>
        </p:nvSpPr>
        <p:spPr>
          <a:xfrm>
            <a:off x="506896" y="1825797"/>
            <a:ext cx="5346011" cy="341632"/>
          </a:xfrm>
        </p:spPr>
        <p:txBody>
          <a:bodyPr/>
          <a:lstStyle/>
          <a:p>
            <a:r>
              <a:rPr lang="da-DK"/>
              <a:t>Sector feedback &amp; Chirpy's thoughts</a:t>
            </a:r>
            <a:endParaRPr lang="en-GB"/>
          </a:p>
        </p:txBody>
      </p:sp>
      <p:sp>
        <p:nvSpPr>
          <p:cNvPr id="6" name="Text Placeholder 5">
            <a:extLst>
              <a:ext uri="{FF2B5EF4-FFF2-40B4-BE49-F238E27FC236}">
                <a16:creationId xmlns:a16="http://schemas.microsoft.com/office/drawing/2014/main" id="{565D0670-6C89-D167-6E81-E138DD553140}"/>
              </a:ext>
            </a:extLst>
          </p:cNvPr>
          <p:cNvSpPr>
            <a:spLocks noGrp="1"/>
          </p:cNvSpPr>
          <p:nvPr>
            <p:ph type="body" sz="quarter" idx="13"/>
          </p:nvPr>
        </p:nvSpPr>
        <p:spPr>
          <a:xfrm>
            <a:off x="444303" y="2285328"/>
            <a:ext cx="5471196" cy="3018865"/>
          </a:xfrm>
        </p:spPr>
        <p:txBody>
          <a:bodyPr vert="horz" lIns="0" tIns="0" rIns="0" bIns="0" rtlCol="0" anchor="t">
            <a:noAutofit/>
          </a:bodyPr>
          <a:lstStyle/>
          <a:p>
            <a:pPr marL="214313" indent="-214313">
              <a:buClr>
                <a:schemeClr val="tx1"/>
              </a:buClr>
              <a:buChar char="•"/>
            </a:pPr>
            <a:endParaRPr lang="en-GB" sz="1650"/>
          </a:p>
          <a:p>
            <a:pPr marL="214313" indent="-214313">
              <a:lnSpc>
                <a:spcPct val="100000"/>
              </a:lnSpc>
              <a:buClr>
                <a:schemeClr val="tx1"/>
              </a:buClr>
              <a:buChar char="•"/>
            </a:pPr>
            <a:r>
              <a:rPr lang="en-GB" sz="1650"/>
              <a:t>Preparing the regulatory contact raises a lot of internal questions</a:t>
            </a:r>
          </a:p>
          <a:p>
            <a:pPr marL="214313" indent="-214313">
              <a:lnSpc>
                <a:spcPct val="100000"/>
              </a:lnSpc>
              <a:buClr>
                <a:schemeClr val="tx1"/>
              </a:buClr>
              <a:buChar char="•"/>
            </a:pPr>
            <a:r>
              <a:rPr lang="en-GB" sz="1650"/>
              <a:t>Collation of the data is time consuming – requiring engagement with multiple departments</a:t>
            </a:r>
          </a:p>
          <a:p>
            <a:pPr marL="214313" indent="-214313">
              <a:lnSpc>
                <a:spcPct val="100000"/>
              </a:lnSpc>
              <a:buClr>
                <a:schemeClr val="tx1"/>
              </a:buClr>
              <a:buChar char="•"/>
            </a:pPr>
            <a:r>
              <a:rPr lang="en-GB" sz="1650"/>
              <a:t>Some requirements will require policy changes (energy ombudsman, complaints), which will take time</a:t>
            </a:r>
          </a:p>
          <a:p>
            <a:pPr marL="214313" indent="-214313">
              <a:lnSpc>
                <a:spcPct val="100000"/>
              </a:lnSpc>
              <a:buClr>
                <a:schemeClr val="tx1"/>
              </a:buClr>
              <a:buChar char="•"/>
            </a:pPr>
            <a:r>
              <a:rPr lang="en-GB" sz="1650"/>
              <a:t>Updating Ofgem’s system is admin heavy but compliance critical</a:t>
            </a:r>
          </a:p>
          <a:p>
            <a:pPr marL="214313" indent="-214313">
              <a:lnSpc>
                <a:spcPct val="100000"/>
              </a:lnSpc>
              <a:buClr>
                <a:schemeClr val="tx1"/>
              </a:buClr>
              <a:buChar char="•"/>
            </a:pPr>
            <a:r>
              <a:rPr lang="en-GB" sz="1650"/>
              <a:t>Clients need support across all subject areas</a:t>
            </a:r>
          </a:p>
          <a:p>
            <a:pPr marL="214313" indent="-214313">
              <a:lnSpc>
                <a:spcPct val="100000"/>
              </a:lnSpc>
              <a:buClr>
                <a:schemeClr val="tx1"/>
              </a:buClr>
              <a:buChar char="•"/>
            </a:pPr>
            <a:r>
              <a:rPr lang="en-GB" sz="1650"/>
              <a:t>Registration is only the first step – regular reporting </a:t>
            </a:r>
            <a:br>
              <a:rPr lang="en-GB" sz="1200"/>
            </a:br>
            <a:endParaRPr lang="en-GB" sz="1200"/>
          </a:p>
          <a:p>
            <a:pPr marL="214313" indent="-214313">
              <a:lnSpc>
                <a:spcPts val="1500"/>
              </a:lnSpc>
              <a:buClr>
                <a:schemeClr val="tx1"/>
              </a:buClr>
              <a:buFont typeface="Arial" pitchFamily="2" charset="0"/>
              <a:buChar char="•"/>
            </a:pPr>
            <a:endParaRPr lang="en-GB" sz="1200"/>
          </a:p>
        </p:txBody>
      </p:sp>
      <p:sp>
        <p:nvSpPr>
          <p:cNvPr id="3" name="Date Placeholder 2">
            <a:extLst>
              <a:ext uri="{FF2B5EF4-FFF2-40B4-BE49-F238E27FC236}">
                <a16:creationId xmlns:a16="http://schemas.microsoft.com/office/drawing/2014/main" id="{D08DC40E-D872-5766-6122-16CF099C4872}"/>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FCEF99DB-0390-2548-DB7D-59FAA965A24A}"/>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119</a:t>
            </a:fld>
            <a:endParaRPr lang="en-GB">
              <a:solidFill>
                <a:srgbClr val="000F47"/>
              </a:solidFill>
              <a:latin typeface="Nunito Sans"/>
            </a:endParaRPr>
          </a:p>
        </p:txBody>
      </p:sp>
      <p:sp>
        <p:nvSpPr>
          <p:cNvPr id="5" name="Footer Placeholder 2">
            <a:extLst>
              <a:ext uri="{FF2B5EF4-FFF2-40B4-BE49-F238E27FC236}">
                <a16:creationId xmlns:a16="http://schemas.microsoft.com/office/drawing/2014/main" id="{3DE04E3F-88A1-E956-9C08-78DBA6FB8D69}"/>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11" name="Picture Placeholder 10" descr="A group of people sitting in chairs talking&#10;&#10;AI-generated content may be incorrect.">
            <a:extLst>
              <a:ext uri="{FF2B5EF4-FFF2-40B4-BE49-F238E27FC236}">
                <a16:creationId xmlns:a16="http://schemas.microsoft.com/office/drawing/2014/main" id="{E227F97F-5CEA-3F50-ACAF-5FCAEAEA8231}"/>
              </a:ext>
            </a:extLst>
          </p:cNvPr>
          <p:cNvPicPr>
            <a:picLocks noGrp="1" noChangeAspect="1"/>
          </p:cNvPicPr>
          <p:nvPr>
            <p:ph type="pic" sz="quarter" idx="14"/>
          </p:nvPr>
        </p:nvPicPr>
        <p:blipFill>
          <a:blip r:embed="rId3"/>
          <a:srcRect l="2879" r="2879"/>
          <a:stretch/>
        </p:blipFill>
        <p:spPr>
          <a:xfrm>
            <a:off x="6071712" y="2491068"/>
            <a:ext cx="2275998" cy="3018865"/>
          </a:xfrm>
          <a:prstGeom prst="rect">
            <a:avLst/>
          </a:prstGeom>
        </p:spPr>
      </p:pic>
    </p:spTree>
    <p:extLst>
      <p:ext uri="{BB962C8B-B14F-4D97-AF65-F5344CB8AC3E}">
        <p14:creationId xmlns:p14="http://schemas.microsoft.com/office/powerpoint/2010/main" val="178361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6E967-3DCC-11EE-B36D-2ECFDFD352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8D01ED-DEE9-9D43-E6A7-7BB668340439}"/>
              </a:ext>
            </a:extLst>
          </p:cNvPr>
          <p:cNvSpPr>
            <a:spLocks noGrp="1"/>
          </p:cNvSpPr>
          <p:nvPr>
            <p:ph type="ctrTitle"/>
          </p:nvPr>
        </p:nvSpPr>
        <p:spPr/>
        <p:txBody>
          <a:bodyPr>
            <a:noAutofit/>
          </a:bodyPr>
          <a:lstStyle/>
          <a:p>
            <a:r>
              <a:rPr lang="en-GB"/>
              <a:t>Next steps and key takeaways</a:t>
            </a:r>
          </a:p>
        </p:txBody>
      </p:sp>
    </p:spTree>
    <p:extLst>
      <p:ext uri="{BB962C8B-B14F-4D97-AF65-F5344CB8AC3E}">
        <p14:creationId xmlns:p14="http://schemas.microsoft.com/office/powerpoint/2010/main" val="569715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DAE9B-498C-469B-993C-B78BFFAFC6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1DF1F4-B271-48FD-DAF7-F9B7CC2E18CF}"/>
              </a:ext>
            </a:extLst>
          </p:cNvPr>
          <p:cNvSpPr>
            <a:spLocks noGrp="1"/>
          </p:cNvSpPr>
          <p:nvPr>
            <p:ph type="ctrTitle"/>
          </p:nvPr>
        </p:nvSpPr>
        <p:spPr>
          <a:xfrm>
            <a:off x="760288" y="1802481"/>
            <a:ext cx="7071156" cy="341632"/>
          </a:xfrm>
        </p:spPr>
        <p:txBody>
          <a:bodyPr/>
          <a:lstStyle/>
          <a:p>
            <a:r>
              <a:rPr lang="en-US"/>
              <a:t>Navigating the Journey to regulatory compliance </a:t>
            </a:r>
          </a:p>
        </p:txBody>
      </p:sp>
      <p:sp>
        <p:nvSpPr>
          <p:cNvPr id="5" name="Date Placeholder 4">
            <a:extLst>
              <a:ext uri="{FF2B5EF4-FFF2-40B4-BE49-F238E27FC236}">
                <a16:creationId xmlns:a16="http://schemas.microsoft.com/office/drawing/2014/main" id="{0786055F-A39F-F030-F619-9B2587A76C45}"/>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6" name="Footer Placeholder 5">
            <a:extLst>
              <a:ext uri="{FF2B5EF4-FFF2-40B4-BE49-F238E27FC236}">
                <a16:creationId xmlns:a16="http://schemas.microsoft.com/office/drawing/2014/main" id="{A9C3D692-F261-99A5-1FE8-F37AD689977B}"/>
              </a:ext>
            </a:extLst>
          </p:cNvPr>
          <p:cNvSpPr>
            <a:spLocks noGrp="1"/>
          </p:cNvSpPr>
          <p:nvPr>
            <p:ph type="ftr" sz="quarter" idx="16"/>
          </p:nvPr>
        </p:nvSpPr>
        <p:spPr/>
        <p:txBody>
          <a:bodyPr/>
          <a:lstStyle/>
          <a:p>
            <a:pPr defTabSz="685783"/>
            <a:r>
              <a:rPr lang="en-US" sz="600">
                <a:solidFill>
                  <a:srgbClr val="FFFFFF"/>
                </a:solidFill>
                <a:latin typeface="Nunito Sans"/>
              </a:rPr>
              <a:t>Navigating Ofgem Registration and the Journey to Heat Network Compliance</a:t>
            </a:r>
            <a:r>
              <a:rPr lang="en-GB" sz="600">
                <a:solidFill>
                  <a:srgbClr val="FFFFFF"/>
                </a:solidFill>
                <a:latin typeface="Nunito Sans"/>
              </a:rPr>
              <a:t> </a:t>
            </a:r>
            <a:endParaRPr lang="en-GB" sz="600" b="0">
              <a:solidFill>
                <a:srgbClr val="000000"/>
              </a:solidFill>
              <a:latin typeface="Nunito Sans"/>
            </a:endParaRPr>
          </a:p>
        </p:txBody>
      </p:sp>
      <p:sp>
        <p:nvSpPr>
          <p:cNvPr id="7" name="Slide Number Placeholder 6">
            <a:extLst>
              <a:ext uri="{FF2B5EF4-FFF2-40B4-BE49-F238E27FC236}">
                <a16:creationId xmlns:a16="http://schemas.microsoft.com/office/drawing/2014/main" id="{36D84F95-4C48-C93F-337D-CA658CDBBB9E}"/>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121</a:t>
            </a:fld>
            <a:endParaRPr lang="en-GB">
              <a:solidFill>
                <a:srgbClr val="000F47"/>
              </a:solidFill>
              <a:latin typeface="Nunito Sans"/>
            </a:endParaRPr>
          </a:p>
        </p:txBody>
      </p:sp>
      <p:pic>
        <p:nvPicPr>
          <p:cNvPr id="13" name="Picture 12" descr="A diagram of a step&#10;&#10;AI-generated content may be incorrect.">
            <a:extLst>
              <a:ext uri="{FF2B5EF4-FFF2-40B4-BE49-F238E27FC236}">
                <a16:creationId xmlns:a16="http://schemas.microsoft.com/office/drawing/2014/main" id="{5CF17B0F-2165-8F85-3EB1-19B37D024CA7}"/>
              </a:ext>
            </a:extLst>
          </p:cNvPr>
          <p:cNvPicPr>
            <a:picLocks noChangeAspect="1"/>
          </p:cNvPicPr>
          <p:nvPr/>
        </p:nvPicPr>
        <p:blipFill>
          <a:blip r:embed="rId3"/>
          <a:stretch>
            <a:fillRect/>
          </a:stretch>
        </p:blipFill>
        <p:spPr>
          <a:xfrm>
            <a:off x="648341" y="2341228"/>
            <a:ext cx="3832413" cy="2838291"/>
          </a:xfrm>
          <a:prstGeom prst="rect">
            <a:avLst/>
          </a:prstGeom>
        </p:spPr>
      </p:pic>
      <p:pic>
        <p:nvPicPr>
          <p:cNvPr id="14" name="Picture 13">
            <a:extLst>
              <a:ext uri="{FF2B5EF4-FFF2-40B4-BE49-F238E27FC236}">
                <a16:creationId xmlns:a16="http://schemas.microsoft.com/office/drawing/2014/main" id="{29431C93-0DC0-8BB4-3771-E5C1D4E7C75A}"/>
              </a:ext>
            </a:extLst>
          </p:cNvPr>
          <p:cNvPicPr>
            <a:picLocks noChangeAspect="1"/>
          </p:cNvPicPr>
          <p:nvPr/>
        </p:nvPicPr>
        <p:blipFill>
          <a:blip r:embed="rId4"/>
          <a:stretch>
            <a:fillRect/>
          </a:stretch>
        </p:blipFill>
        <p:spPr>
          <a:xfrm>
            <a:off x="4600815" y="2341229"/>
            <a:ext cx="3798795" cy="2833488"/>
          </a:xfrm>
          <a:prstGeom prst="rect">
            <a:avLst/>
          </a:prstGeom>
        </p:spPr>
      </p:pic>
    </p:spTree>
    <p:extLst>
      <p:ext uri="{BB962C8B-B14F-4D97-AF65-F5344CB8AC3E}">
        <p14:creationId xmlns:p14="http://schemas.microsoft.com/office/powerpoint/2010/main" val="1198348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2"/>
    </p:ext>
  </p:extLs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AB92C-AE99-BE47-1593-1570D39AB950}"/>
            </a:ext>
          </a:extLst>
        </p:cNvPr>
        <p:cNvGrpSpPr/>
        <p:nvPr/>
      </p:nvGrpSpPr>
      <p:grpSpPr>
        <a:xfrm>
          <a:off x="0" y="0"/>
          <a:ext cx="0" cy="0"/>
          <a:chOff x="0" y="0"/>
          <a:chExt cx="0" cy="0"/>
        </a:xfrm>
      </p:grpSpPr>
      <p:sp>
        <p:nvSpPr>
          <p:cNvPr id="5" name="Date Placeholder 4">
            <a:extLst>
              <a:ext uri="{FF2B5EF4-FFF2-40B4-BE49-F238E27FC236}">
                <a16:creationId xmlns:a16="http://schemas.microsoft.com/office/drawing/2014/main" id="{0590297C-67C5-2A0D-6F40-4BA332B2FB0D}"/>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6" name="Footer Placeholder 5">
            <a:extLst>
              <a:ext uri="{FF2B5EF4-FFF2-40B4-BE49-F238E27FC236}">
                <a16:creationId xmlns:a16="http://schemas.microsoft.com/office/drawing/2014/main" id="{8036CBE7-2A5E-388F-D843-7BAE690D92DA}"/>
              </a:ext>
            </a:extLst>
          </p:cNvPr>
          <p:cNvSpPr>
            <a:spLocks noGrp="1"/>
          </p:cNvSpPr>
          <p:nvPr>
            <p:ph type="ftr" sz="quarter" idx="16"/>
          </p:nvPr>
        </p:nvSpPr>
        <p:spPr/>
        <p:txBody>
          <a:bodyPr/>
          <a:lstStyle/>
          <a:p>
            <a:pPr defTabSz="685783"/>
            <a:r>
              <a:rPr lang="en-US" sz="600">
                <a:solidFill>
                  <a:srgbClr val="FFFFFF"/>
                </a:solidFill>
                <a:latin typeface="Nunito Sans"/>
              </a:rPr>
              <a:t>Navigating Ofgem Registration and the Journey to Heat Network Compliance</a:t>
            </a:r>
            <a:r>
              <a:rPr lang="en-GB" sz="600">
                <a:solidFill>
                  <a:srgbClr val="FFFFFF"/>
                </a:solidFill>
                <a:latin typeface="Nunito Sans"/>
              </a:rPr>
              <a:t> </a:t>
            </a:r>
            <a:endParaRPr lang="en-GB" sz="600" b="0">
              <a:solidFill>
                <a:srgbClr val="000000"/>
              </a:solidFill>
              <a:latin typeface="Nunito Sans"/>
            </a:endParaRPr>
          </a:p>
        </p:txBody>
      </p:sp>
      <p:sp>
        <p:nvSpPr>
          <p:cNvPr id="7" name="Slide Number Placeholder 6">
            <a:extLst>
              <a:ext uri="{FF2B5EF4-FFF2-40B4-BE49-F238E27FC236}">
                <a16:creationId xmlns:a16="http://schemas.microsoft.com/office/drawing/2014/main" id="{3FD277F2-E30F-46C3-0BD5-42794BD1E225}"/>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122</a:t>
            </a:fld>
            <a:endParaRPr lang="en-GB">
              <a:solidFill>
                <a:srgbClr val="000F47"/>
              </a:solidFill>
              <a:latin typeface="Nunito Sans"/>
            </a:endParaRPr>
          </a:p>
        </p:txBody>
      </p:sp>
      <p:sp>
        <p:nvSpPr>
          <p:cNvPr id="10" name="TextBox 9">
            <a:extLst>
              <a:ext uri="{FF2B5EF4-FFF2-40B4-BE49-F238E27FC236}">
                <a16:creationId xmlns:a16="http://schemas.microsoft.com/office/drawing/2014/main" id="{ED18BD3D-5D8E-12A2-B5E0-3EF60C44FF36}"/>
              </a:ext>
            </a:extLst>
          </p:cNvPr>
          <p:cNvSpPr txBox="1"/>
          <p:nvPr/>
        </p:nvSpPr>
        <p:spPr>
          <a:xfrm>
            <a:off x="852554" y="2343550"/>
            <a:ext cx="5567912" cy="159274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defTabSz="685783">
              <a:buFont typeface="Arial"/>
              <a:buChar char="•"/>
            </a:pPr>
            <a:r>
              <a:rPr lang="en-US" sz="1650">
                <a:solidFill>
                  <a:srgbClr val="000F47"/>
                </a:solidFill>
                <a:latin typeface="Nunito Sans"/>
                <a:ea typeface="+mn-lt"/>
                <a:cs typeface="+mn-lt"/>
              </a:rPr>
              <a:t>Do you know how your operations map against regulatory requirements? </a:t>
            </a:r>
            <a:endParaRPr lang="en-US" sz="1650">
              <a:solidFill>
                <a:prstClr val="black"/>
              </a:solidFill>
              <a:latin typeface="Nunito Sans"/>
            </a:endParaRPr>
          </a:p>
          <a:p>
            <a:pPr marL="214313" indent="-214313" defTabSz="685783">
              <a:buFont typeface="Arial"/>
              <a:buChar char="•"/>
            </a:pPr>
            <a:r>
              <a:rPr lang="en-US" sz="1650">
                <a:solidFill>
                  <a:srgbClr val="000F47"/>
                </a:solidFill>
                <a:latin typeface="Nunito Sans"/>
                <a:ea typeface="+mn-lt"/>
                <a:cs typeface="+mn-lt"/>
              </a:rPr>
              <a:t>Do you know who your regulatory contact is? </a:t>
            </a:r>
            <a:endParaRPr lang="en-US" sz="1650">
              <a:solidFill>
                <a:prstClr val="black"/>
              </a:solidFill>
              <a:latin typeface="Nunito Sans"/>
            </a:endParaRPr>
          </a:p>
          <a:p>
            <a:pPr marL="214313" indent="-214313" defTabSz="685783">
              <a:buFont typeface="Arial"/>
              <a:buChar char="•"/>
            </a:pPr>
            <a:r>
              <a:rPr lang="en-US" sz="1650">
                <a:solidFill>
                  <a:srgbClr val="000F47"/>
                </a:solidFill>
                <a:latin typeface="Nunito Sans"/>
                <a:ea typeface="+mn-lt"/>
                <a:cs typeface="+mn-lt"/>
              </a:rPr>
              <a:t>Do you have the data required for reporting? </a:t>
            </a:r>
            <a:endParaRPr lang="en-US" sz="1650">
              <a:solidFill>
                <a:prstClr val="black"/>
              </a:solidFill>
              <a:latin typeface="Nunito Sans"/>
            </a:endParaRPr>
          </a:p>
          <a:p>
            <a:pPr marL="214313" indent="-214313" defTabSz="685783">
              <a:buFont typeface="Arial"/>
              <a:buChar char="•"/>
            </a:pPr>
            <a:r>
              <a:rPr lang="en-US" sz="1650">
                <a:solidFill>
                  <a:srgbClr val="000F47"/>
                </a:solidFill>
                <a:latin typeface="Nunito Sans"/>
                <a:ea typeface="+mn-lt"/>
                <a:cs typeface="+mn-lt"/>
              </a:rPr>
              <a:t>Do you know the full extent of your heat network portfolio?</a:t>
            </a:r>
            <a:endParaRPr lang="en-US" sz="1650">
              <a:solidFill>
                <a:prstClr val="black"/>
              </a:solidFill>
              <a:latin typeface="Nunito Sans"/>
            </a:endParaRPr>
          </a:p>
        </p:txBody>
      </p:sp>
      <p:sp>
        <p:nvSpPr>
          <p:cNvPr id="9" name="Title 1">
            <a:extLst>
              <a:ext uri="{FF2B5EF4-FFF2-40B4-BE49-F238E27FC236}">
                <a16:creationId xmlns:a16="http://schemas.microsoft.com/office/drawing/2014/main" id="{D1C74A16-B57F-CBCE-F6B9-30261150A46B}"/>
              </a:ext>
            </a:extLst>
          </p:cNvPr>
          <p:cNvSpPr txBox="1">
            <a:spLocks/>
          </p:cNvSpPr>
          <p:nvPr/>
        </p:nvSpPr>
        <p:spPr>
          <a:xfrm>
            <a:off x="853788" y="1767752"/>
            <a:ext cx="7311937" cy="378151"/>
          </a:xfrm>
          <a:prstGeom prst="rect">
            <a:avLst/>
          </a:prstGeom>
        </p:spPr>
        <p:txBody>
          <a:bodyPr lIns="68580" tIns="34290" rIns="68580" bIns="34290" anchor="t"/>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685783"/>
            <a:r>
              <a:rPr lang="en-GB" sz="2400">
                <a:solidFill>
                  <a:srgbClr val="000F47"/>
                </a:solidFill>
                <a:latin typeface="Nunito Sans ExtraBold"/>
              </a:rPr>
              <a:t>Start with a Compliance Review</a:t>
            </a:r>
            <a:endParaRPr lang="en-US" sz="3300">
              <a:solidFill>
                <a:srgbClr val="000F47"/>
              </a:solidFill>
              <a:latin typeface="Nunito Sans ExtraBold"/>
            </a:endParaRPr>
          </a:p>
        </p:txBody>
      </p:sp>
      <p:sp>
        <p:nvSpPr>
          <p:cNvPr id="14" name="TextBox 13">
            <a:extLst>
              <a:ext uri="{FF2B5EF4-FFF2-40B4-BE49-F238E27FC236}">
                <a16:creationId xmlns:a16="http://schemas.microsoft.com/office/drawing/2014/main" id="{63EC01BE-DBDE-7D40-326D-CC47D196966D}"/>
              </a:ext>
            </a:extLst>
          </p:cNvPr>
          <p:cNvSpPr txBox="1"/>
          <p:nvPr/>
        </p:nvSpPr>
        <p:spPr>
          <a:xfrm>
            <a:off x="852140" y="4070062"/>
            <a:ext cx="5349051" cy="989695"/>
          </a:xfrm>
          <a:prstGeom prst="rect">
            <a:avLst/>
          </a:prstGeom>
          <a:noFill/>
          <a:ln w="28575">
            <a:solidFill>
              <a:srgbClr val="4EC1C7"/>
            </a:solidFill>
          </a:ln>
        </p:spPr>
        <p:txBody>
          <a:bodyPr wrap="square" lIns="68580" tIns="34290" rIns="68580" bIns="34290" anchor="t">
            <a:spAutoFit/>
          </a:bodyPr>
          <a:lstStyle/>
          <a:p>
            <a:pPr defTabSz="685800">
              <a:lnSpc>
                <a:spcPct val="90000"/>
              </a:lnSpc>
              <a:spcBef>
                <a:spcPts val="750"/>
              </a:spcBef>
              <a:defRPr/>
            </a:pPr>
            <a:r>
              <a:rPr lang="en-US" sz="1650">
                <a:solidFill>
                  <a:srgbClr val="000F47"/>
                </a:solidFill>
                <a:latin typeface="Nunito Sans"/>
                <a:ea typeface="+mn-lt"/>
                <a:cs typeface="+mn-lt"/>
              </a:rPr>
              <a:t>A full report with a RAG rating for each aspect of heat network management and compliance, including key recommendations and creating a transition plan with timelines, priorities and milestones.</a:t>
            </a:r>
            <a:endParaRPr lang="en-US" sz="1650">
              <a:solidFill>
                <a:srgbClr val="000F47"/>
              </a:solidFill>
              <a:latin typeface="Nunito Sans"/>
            </a:endParaRPr>
          </a:p>
        </p:txBody>
      </p:sp>
      <p:pic>
        <p:nvPicPr>
          <p:cNvPr id="3" name="Picture 2">
            <a:extLst>
              <a:ext uri="{FF2B5EF4-FFF2-40B4-BE49-F238E27FC236}">
                <a16:creationId xmlns:a16="http://schemas.microsoft.com/office/drawing/2014/main" id="{B98C3B93-7E88-F2BB-655E-36F456C6C2A9}"/>
              </a:ext>
            </a:extLst>
          </p:cNvPr>
          <p:cNvPicPr>
            <a:picLocks noChangeAspect="1"/>
          </p:cNvPicPr>
          <p:nvPr/>
        </p:nvPicPr>
        <p:blipFill>
          <a:blip r:embed="rId3"/>
          <a:stretch>
            <a:fillRect/>
          </a:stretch>
        </p:blipFill>
        <p:spPr>
          <a:xfrm>
            <a:off x="6485089" y="2355371"/>
            <a:ext cx="1913615" cy="2701193"/>
          </a:xfrm>
          <a:prstGeom prst="rect">
            <a:avLst/>
          </a:prstGeom>
        </p:spPr>
      </p:pic>
    </p:spTree>
    <p:extLst>
      <p:ext uri="{BB962C8B-B14F-4D97-AF65-F5344CB8AC3E}">
        <p14:creationId xmlns:p14="http://schemas.microsoft.com/office/powerpoint/2010/main" val="2742300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extLst>
    <p:ext uri="{6950BFC3-D8DA-4A85-94F7-54DA5524770B}">
      <p188:commentRel xmlns:p188="http://schemas.microsoft.com/office/powerpoint/2018/8/main" r:id="rId2"/>
    </p:ext>
  </p:extLs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4C791-A5DB-F37A-4D27-5B19400404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263BC2-1E65-4F4F-DF4B-16BA3EE6FE50}"/>
              </a:ext>
            </a:extLst>
          </p:cNvPr>
          <p:cNvSpPr>
            <a:spLocks noGrp="1"/>
          </p:cNvSpPr>
          <p:nvPr>
            <p:ph type="ctrTitle"/>
          </p:nvPr>
        </p:nvSpPr>
        <p:spPr>
          <a:xfrm>
            <a:off x="506896" y="2330064"/>
            <a:ext cx="5346011" cy="341632"/>
          </a:xfrm>
        </p:spPr>
        <p:txBody>
          <a:bodyPr/>
          <a:lstStyle/>
          <a:p>
            <a:r>
              <a:rPr lang="da-DK">
                <a:latin typeface="Nunito Sans ExtraBold"/>
              </a:rPr>
              <a:t>Let's build your compliance roadmap</a:t>
            </a:r>
            <a:endParaRPr lang="en-US"/>
          </a:p>
        </p:txBody>
      </p:sp>
      <p:sp>
        <p:nvSpPr>
          <p:cNvPr id="6" name="Text Placeholder 5">
            <a:extLst>
              <a:ext uri="{FF2B5EF4-FFF2-40B4-BE49-F238E27FC236}">
                <a16:creationId xmlns:a16="http://schemas.microsoft.com/office/drawing/2014/main" id="{1785D708-EE03-B1AD-AA57-D23D725D9322}"/>
              </a:ext>
            </a:extLst>
          </p:cNvPr>
          <p:cNvSpPr>
            <a:spLocks noGrp="1"/>
          </p:cNvSpPr>
          <p:nvPr>
            <p:ph type="body" sz="quarter" idx="13"/>
          </p:nvPr>
        </p:nvSpPr>
        <p:spPr>
          <a:xfrm>
            <a:off x="506987" y="2792859"/>
            <a:ext cx="5072588" cy="2110611"/>
          </a:xfrm>
        </p:spPr>
        <p:txBody>
          <a:bodyPr vert="horz" lIns="0" tIns="0" rIns="0" bIns="0" rtlCol="0" anchor="t">
            <a:noAutofit/>
          </a:bodyPr>
          <a:lstStyle/>
          <a:p>
            <a:pPr marL="214313" indent="-214313">
              <a:lnSpc>
                <a:spcPct val="100000"/>
              </a:lnSpc>
              <a:spcBef>
                <a:spcPts val="0"/>
              </a:spcBef>
              <a:buClr>
                <a:srgbClr val="000000"/>
              </a:buClr>
              <a:buChar char="•"/>
            </a:pPr>
            <a:r>
              <a:rPr lang="en-US" sz="1650"/>
              <a:t>Our </a:t>
            </a:r>
            <a:r>
              <a:rPr lang="en-US" sz="1650" err="1"/>
              <a:t>NetMax</a:t>
            </a:r>
            <a:r>
              <a:rPr lang="en-US" sz="1650" baseline="30000" err="1"/>
              <a:t>TM</a:t>
            </a:r>
            <a:r>
              <a:rPr lang="en-US" sz="1650"/>
              <a:t> management tool provides a central hub for clients to review, update, and manage their journey towards full compliance and </a:t>
            </a:r>
            <a:r>
              <a:rPr lang="en-US" sz="1650" err="1"/>
              <a:t>optimisation</a:t>
            </a:r>
            <a:r>
              <a:rPr lang="en-US" sz="1650"/>
              <a:t>.</a:t>
            </a:r>
            <a:endParaRPr lang="en-US" sz="1650">
              <a:solidFill>
                <a:srgbClr val="000000"/>
              </a:solidFill>
            </a:endParaRPr>
          </a:p>
          <a:p>
            <a:pPr>
              <a:lnSpc>
                <a:spcPct val="100000"/>
              </a:lnSpc>
              <a:spcBef>
                <a:spcPts val="0"/>
              </a:spcBef>
              <a:buClr>
                <a:srgbClr val="000000"/>
              </a:buClr>
            </a:pPr>
            <a:endParaRPr lang="en-US" sz="1650"/>
          </a:p>
          <a:p>
            <a:pPr marL="214313" indent="-214313">
              <a:lnSpc>
                <a:spcPct val="100000"/>
              </a:lnSpc>
              <a:spcBef>
                <a:spcPts val="0"/>
              </a:spcBef>
              <a:buClr>
                <a:srgbClr val="000000"/>
              </a:buClr>
              <a:buChar char="•"/>
            </a:pPr>
            <a:r>
              <a:rPr lang="en-US" sz="1650"/>
              <a:t>A detailed dashboard featuring 100 compliance and performance indicators, enables you to </a:t>
            </a:r>
            <a:r>
              <a:rPr lang="en-US" sz="1650" err="1"/>
              <a:t>prioritise</a:t>
            </a:r>
            <a:r>
              <a:rPr lang="en-US" sz="1650"/>
              <a:t> and allocate budget towards the next steps of your compliance journey.</a:t>
            </a:r>
            <a:endParaRPr lang="en-US" sz="1650">
              <a:solidFill>
                <a:srgbClr val="000000"/>
              </a:solidFill>
            </a:endParaRPr>
          </a:p>
        </p:txBody>
      </p:sp>
      <p:sp>
        <p:nvSpPr>
          <p:cNvPr id="3" name="Date Placeholder 2">
            <a:extLst>
              <a:ext uri="{FF2B5EF4-FFF2-40B4-BE49-F238E27FC236}">
                <a16:creationId xmlns:a16="http://schemas.microsoft.com/office/drawing/2014/main" id="{299AF9C0-BEF5-3705-7098-0E7AB7C33EB3}"/>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9" name="Slide Number Placeholder 8">
            <a:extLst>
              <a:ext uri="{FF2B5EF4-FFF2-40B4-BE49-F238E27FC236}">
                <a16:creationId xmlns:a16="http://schemas.microsoft.com/office/drawing/2014/main" id="{3C405E61-5B1F-FB76-8E11-566D9AE23589}"/>
              </a:ext>
            </a:extLst>
          </p:cNvPr>
          <p:cNvSpPr>
            <a:spLocks noGrp="1"/>
          </p:cNvSpPr>
          <p:nvPr>
            <p:ph type="sldNum" sz="quarter" idx="17"/>
          </p:nvPr>
        </p:nvSpPr>
        <p:spPr/>
        <p:txBody>
          <a:bodyPr/>
          <a:lstStyle/>
          <a:p>
            <a:pPr defTabSz="685783"/>
            <a:fld id="{9B6893A6-9E7E-41C0-AB26-FE5659454717}" type="slidenum">
              <a:rPr lang="en-GB">
                <a:solidFill>
                  <a:srgbClr val="000F47"/>
                </a:solidFill>
                <a:latin typeface="Nunito Sans"/>
              </a:rPr>
              <a:pPr defTabSz="685783"/>
              <a:t>123</a:t>
            </a:fld>
            <a:endParaRPr lang="en-GB">
              <a:solidFill>
                <a:srgbClr val="000F47"/>
              </a:solidFill>
              <a:latin typeface="Nunito Sans"/>
            </a:endParaRPr>
          </a:p>
        </p:txBody>
      </p:sp>
      <p:sp>
        <p:nvSpPr>
          <p:cNvPr id="5" name="Footer Placeholder 2">
            <a:extLst>
              <a:ext uri="{FF2B5EF4-FFF2-40B4-BE49-F238E27FC236}">
                <a16:creationId xmlns:a16="http://schemas.microsoft.com/office/drawing/2014/main" id="{D761627B-CE95-83C4-B029-16AA6D055EE5}"/>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19" name="Picture Placeholder 18" descr="A close up of a logo&#10;&#10;AI-generated content may be incorrect.">
            <a:extLst>
              <a:ext uri="{FF2B5EF4-FFF2-40B4-BE49-F238E27FC236}">
                <a16:creationId xmlns:a16="http://schemas.microsoft.com/office/drawing/2014/main" id="{71FD7D65-F40A-6881-F2F3-3A363D9C5601}"/>
              </a:ext>
            </a:extLst>
          </p:cNvPr>
          <p:cNvPicPr>
            <a:picLocks noGrp="1" noChangeAspect="1"/>
          </p:cNvPicPr>
          <p:nvPr>
            <p:ph type="pic" sz="quarter" idx="14"/>
          </p:nvPr>
        </p:nvPicPr>
        <p:blipFill>
          <a:blip r:embed="rId3"/>
          <a:srcRect l="-2965" t="1705" r="-6727" b="-422"/>
          <a:stretch>
            <a:fillRect/>
          </a:stretch>
        </p:blipFill>
        <p:spPr>
          <a:xfrm>
            <a:off x="6090652" y="2231309"/>
            <a:ext cx="2611388" cy="556841"/>
          </a:xfrm>
          <a:prstGeom prst="rect">
            <a:avLst/>
          </a:prstGeom>
        </p:spPr>
      </p:pic>
      <p:pic>
        <p:nvPicPr>
          <p:cNvPr id="4" name="Picture 3" descr="A computer screen with a chart on it&#10;&#10;AI-generated content may be incorrect.">
            <a:extLst>
              <a:ext uri="{FF2B5EF4-FFF2-40B4-BE49-F238E27FC236}">
                <a16:creationId xmlns:a16="http://schemas.microsoft.com/office/drawing/2014/main" id="{815E87EF-AB89-BFBE-C8AF-0E6DFD541ADD}"/>
              </a:ext>
            </a:extLst>
          </p:cNvPr>
          <p:cNvPicPr>
            <a:picLocks noChangeAspect="1"/>
          </p:cNvPicPr>
          <p:nvPr/>
        </p:nvPicPr>
        <p:blipFill>
          <a:blip r:embed="rId4"/>
          <a:srcRect l="16147" t="23451" r="18996" b="6678"/>
          <a:stretch>
            <a:fillRect/>
          </a:stretch>
        </p:blipFill>
        <p:spPr>
          <a:xfrm>
            <a:off x="6216873" y="2902336"/>
            <a:ext cx="2325148" cy="1965392"/>
          </a:xfrm>
          <a:prstGeom prst="rect">
            <a:avLst/>
          </a:prstGeom>
        </p:spPr>
      </p:pic>
    </p:spTree>
    <p:extLst>
      <p:ext uri="{BB962C8B-B14F-4D97-AF65-F5344CB8AC3E}">
        <p14:creationId xmlns:p14="http://schemas.microsoft.com/office/powerpoint/2010/main" val="3032800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77BE0-BDEB-A7A6-E771-10A6EF821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9890C6-6470-E2A0-79E6-AA0B01A13354}"/>
              </a:ext>
            </a:extLst>
          </p:cNvPr>
          <p:cNvSpPr>
            <a:spLocks noGrp="1"/>
          </p:cNvSpPr>
          <p:nvPr>
            <p:ph type="ctrTitle"/>
          </p:nvPr>
        </p:nvSpPr>
        <p:spPr>
          <a:xfrm>
            <a:off x="305628" y="1623374"/>
            <a:ext cx="7492497" cy="674031"/>
          </a:xfrm>
        </p:spPr>
        <p:txBody>
          <a:bodyPr/>
          <a:lstStyle/>
          <a:p>
            <a:r>
              <a:rPr lang="en-GB">
                <a:solidFill>
                  <a:srgbClr val="000F47"/>
                </a:solidFill>
              </a:rPr>
              <a:t>How we can help you with the registration process</a:t>
            </a:r>
            <a:endParaRPr lang="en-US">
              <a:solidFill>
                <a:srgbClr val="000F47"/>
              </a:solidFill>
            </a:endParaRPr>
          </a:p>
          <a:p>
            <a:endParaRPr lang="en-US"/>
          </a:p>
        </p:txBody>
      </p:sp>
      <p:sp>
        <p:nvSpPr>
          <p:cNvPr id="5" name="Date Placeholder 4">
            <a:extLst>
              <a:ext uri="{FF2B5EF4-FFF2-40B4-BE49-F238E27FC236}">
                <a16:creationId xmlns:a16="http://schemas.microsoft.com/office/drawing/2014/main" id="{DDE374E6-B186-48F0-6D52-98BF099309DA}"/>
              </a:ext>
            </a:extLst>
          </p:cNvPr>
          <p:cNvSpPr>
            <a:spLocks noGrp="1"/>
          </p:cNvSpPr>
          <p:nvPr>
            <p:ph type="dt" sz="half" idx="15"/>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6" name="Footer Placeholder 5">
            <a:extLst>
              <a:ext uri="{FF2B5EF4-FFF2-40B4-BE49-F238E27FC236}">
                <a16:creationId xmlns:a16="http://schemas.microsoft.com/office/drawing/2014/main" id="{2E0FD979-E74A-8816-04C3-FE717238B33F}"/>
              </a:ext>
            </a:extLst>
          </p:cNvPr>
          <p:cNvSpPr>
            <a:spLocks noGrp="1"/>
          </p:cNvSpPr>
          <p:nvPr>
            <p:ph type="ftr" sz="quarter" idx="16"/>
          </p:nvPr>
        </p:nvSpPr>
        <p:spPr/>
        <p:txBody>
          <a:bodyPr/>
          <a:lstStyle/>
          <a:p>
            <a:pPr defTabSz="685783"/>
            <a:r>
              <a:rPr lang="en-US" sz="600">
                <a:solidFill>
                  <a:srgbClr val="FFFFFF"/>
                </a:solidFill>
                <a:latin typeface="Nunito Sans"/>
              </a:rPr>
              <a:t>Navigating Ofgem Registration and the Journey to Heat Network Compliance</a:t>
            </a:r>
            <a:r>
              <a:rPr lang="en-GB" sz="600">
                <a:solidFill>
                  <a:srgbClr val="FFFFFF"/>
                </a:solidFill>
                <a:latin typeface="Nunito Sans"/>
              </a:rPr>
              <a:t> </a:t>
            </a:r>
            <a:endParaRPr lang="en-GB" sz="600" b="0">
              <a:solidFill>
                <a:srgbClr val="000000"/>
              </a:solidFill>
              <a:latin typeface="Nunito Sans"/>
            </a:endParaRPr>
          </a:p>
        </p:txBody>
      </p:sp>
      <p:sp>
        <p:nvSpPr>
          <p:cNvPr id="7" name="Slide Number Placeholder 6">
            <a:extLst>
              <a:ext uri="{FF2B5EF4-FFF2-40B4-BE49-F238E27FC236}">
                <a16:creationId xmlns:a16="http://schemas.microsoft.com/office/drawing/2014/main" id="{B21E8BF2-4BDA-642D-C506-6302CADCCC14}"/>
              </a:ext>
            </a:extLst>
          </p:cNvPr>
          <p:cNvSpPr>
            <a:spLocks noGrp="1"/>
          </p:cNvSpPr>
          <p:nvPr>
            <p:ph type="sldNum" sz="quarter" idx="17"/>
          </p:nvPr>
        </p:nvSpPr>
        <p:spPr/>
        <p:txBody>
          <a:bodyPr/>
          <a:lstStyle/>
          <a:p>
            <a:pPr defTabSz="685783"/>
            <a:fld id="{9B6893A6-9E7E-41C0-AB26-FE5659454717}" type="slidenum">
              <a:rPr lang="en-GB">
                <a:solidFill>
                  <a:srgbClr val="FFFFFF"/>
                </a:solidFill>
                <a:latin typeface="Nunito Sans"/>
              </a:rPr>
              <a:pPr defTabSz="685783"/>
              <a:t>124</a:t>
            </a:fld>
            <a:endParaRPr lang="en-GB">
              <a:solidFill>
                <a:srgbClr val="FFFFFF"/>
              </a:solidFill>
              <a:latin typeface="Nunito Sans"/>
            </a:endParaRPr>
          </a:p>
        </p:txBody>
      </p:sp>
      <p:sp>
        <p:nvSpPr>
          <p:cNvPr id="15" name="Rectangle: Rounded Corners 14">
            <a:extLst>
              <a:ext uri="{FF2B5EF4-FFF2-40B4-BE49-F238E27FC236}">
                <a16:creationId xmlns:a16="http://schemas.microsoft.com/office/drawing/2014/main" id="{218060F4-41C8-B489-C70C-2E3FD8D6EAE7}"/>
              </a:ext>
            </a:extLst>
          </p:cNvPr>
          <p:cNvSpPr/>
          <p:nvPr/>
        </p:nvSpPr>
        <p:spPr>
          <a:xfrm>
            <a:off x="393879" y="2499121"/>
            <a:ext cx="1630547" cy="2979053"/>
          </a:xfrm>
          <a:prstGeom prst="roundRect">
            <a:avLst/>
          </a:prstGeom>
          <a:effectLst>
            <a:outerShdw blurRad="63500" dist="38100" dir="2700000">
              <a:srgbClr val="00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68580" tIns="68580" rIns="68580" bIns="34290" rtlCol="0" anchor="t"/>
          <a:lstStyle/>
          <a:p>
            <a:pPr defTabSz="685783"/>
            <a:endParaRPr lang="en-US" sz="1350">
              <a:solidFill>
                <a:prstClr val="white"/>
              </a:solidFill>
              <a:latin typeface="Nunito Sans"/>
            </a:endParaRPr>
          </a:p>
          <a:p>
            <a:pPr defTabSz="685783"/>
            <a:endParaRPr lang="en-US" sz="1350" b="1">
              <a:solidFill>
                <a:srgbClr val="4EC1C7"/>
              </a:solidFill>
              <a:latin typeface="Nunito Sans ExtraBold"/>
            </a:endParaRPr>
          </a:p>
        </p:txBody>
      </p:sp>
      <p:sp>
        <p:nvSpPr>
          <p:cNvPr id="17" name="Rectangle: Rounded Corners 16">
            <a:extLst>
              <a:ext uri="{FF2B5EF4-FFF2-40B4-BE49-F238E27FC236}">
                <a16:creationId xmlns:a16="http://schemas.microsoft.com/office/drawing/2014/main" id="{12A4C9E4-4948-97EA-1244-5D9C12D6A2D6}"/>
              </a:ext>
            </a:extLst>
          </p:cNvPr>
          <p:cNvSpPr/>
          <p:nvPr/>
        </p:nvSpPr>
        <p:spPr>
          <a:xfrm>
            <a:off x="2115979" y="2471907"/>
            <a:ext cx="1578164" cy="29790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defTabSz="685783"/>
            <a:endParaRPr lang="en-GB" sz="1350">
              <a:solidFill>
                <a:srgbClr val="FFFFFF"/>
              </a:solidFill>
              <a:latin typeface="Nunito Sans"/>
            </a:endParaRPr>
          </a:p>
        </p:txBody>
      </p:sp>
      <p:sp>
        <p:nvSpPr>
          <p:cNvPr id="19" name="Rectangle: Rounded Corners 18">
            <a:extLst>
              <a:ext uri="{FF2B5EF4-FFF2-40B4-BE49-F238E27FC236}">
                <a16:creationId xmlns:a16="http://schemas.microsoft.com/office/drawing/2014/main" id="{6CD7F1AB-3406-036E-2D53-62D5538D81C1}"/>
              </a:ext>
            </a:extLst>
          </p:cNvPr>
          <p:cNvSpPr/>
          <p:nvPr/>
        </p:nvSpPr>
        <p:spPr>
          <a:xfrm>
            <a:off x="3764888" y="2471265"/>
            <a:ext cx="1580573" cy="2979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defTabSz="685783"/>
            <a:endParaRPr lang="en-US" sz="1350" b="1">
              <a:solidFill>
                <a:srgbClr val="4EC1C7"/>
              </a:solidFill>
              <a:latin typeface="Nunito Sans"/>
            </a:endParaRPr>
          </a:p>
        </p:txBody>
      </p:sp>
      <p:sp>
        <p:nvSpPr>
          <p:cNvPr id="21" name="Rectangle: Rounded Corners 20">
            <a:extLst>
              <a:ext uri="{FF2B5EF4-FFF2-40B4-BE49-F238E27FC236}">
                <a16:creationId xmlns:a16="http://schemas.microsoft.com/office/drawing/2014/main" id="{051D8787-681B-B94B-A3A8-B157C93CF37A}"/>
              </a:ext>
            </a:extLst>
          </p:cNvPr>
          <p:cNvSpPr/>
          <p:nvPr/>
        </p:nvSpPr>
        <p:spPr>
          <a:xfrm>
            <a:off x="7092872" y="2477493"/>
            <a:ext cx="1649814" cy="29746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marL="0" lvl="1" indent="-342424" defTabSz="685783"/>
            <a:endParaRPr lang="en-US" sz="1350" b="1">
              <a:solidFill>
                <a:srgbClr val="4EC1C7"/>
              </a:solidFill>
              <a:latin typeface="Nunito Sans"/>
            </a:endParaRPr>
          </a:p>
        </p:txBody>
      </p:sp>
      <p:sp>
        <p:nvSpPr>
          <p:cNvPr id="36" name="Rectangle: Rounded Corners 35">
            <a:extLst>
              <a:ext uri="{FF2B5EF4-FFF2-40B4-BE49-F238E27FC236}">
                <a16:creationId xmlns:a16="http://schemas.microsoft.com/office/drawing/2014/main" id="{1665BAEE-241A-4B64-8055-B14DFE83B4BF}"/>
              </a:ext>
            </a:extLst>
          </p:cNvPr>
          <p:cNvSpPr/>
          <p:nvPr/>
        </p:nvSpPr>
        <p:spPr>
          <a:xfrm>
            <a:off x="5422233" y="2472049"/>
            <a:ext cx="1578163" cy="29746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t"/>
          <a:lstStyle/>
          <a:p>
            <a:pPr defTabSz="685783"/>
            <a:endParaRPr lang="en-US" sz="1350">
              <a:solidFill>
                <a:prstClr val="white"/>
              </a:solidFill>
              <a:latin typeface="Nunito Sans"/>
            </a:endParaRPr>
          </a:p>
        </p:txBody>
      </p:sp>
      <p:sp>
        <p:nvSpPr>
          <p:cNvPr id="8" name="Oval 7">
            <a:extLst>
              <a:ext uri="{FF2B5EF4-FFF2-40B4-BE49-F238E27FC236}">
                <a16:creationId xmlns:a16="http://schemas.microsoft.com/office/drawing/2014/main" id="{2394BB3B-D195-8DB3-081D-E0549C08A291}"/>
              </a:ext>
            </a:extLst>
          </p:cNvPr>
          <p:cNvSpPr/>
          <p:nvPr/>
        </p:nvSpPr>
        <p:spPr>
          <a:xfrm>
            <a:off x="225844" y="2287218"/>
            <a:ext cx="486482" cy="47712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783"/>
            <a:r>
              <a:rPr lang="en-US" sz="1350">
                <a:solidFill>
                  <a:srgbClr val="FFFFFF"/>
                </a:solidFill>
                <a:latin typeface="Nunito Sans ExtraBold"/>
              </a:rPr>
              <a:t>1</a:t>
            </a:r>
          </a:p>
        </p:txBody>
      </p:sp>
      <p:sp>
        <p:nvSpPr>
          <p:cNvPr id="10" name="Oval 9">
            <a:extLst>
              <a:ext uri="{FF2B5EF4-FFF2-40B4-BE49-F238E27FC236}">
                <a16:creationId xmlns:a16="http://schemas.microsoft.com/office/drawing/2014/main" id="{4FDE1547-4B77-F992-8FE9-6415910CDF4F}"/>
              </a:ext>
            </a:extLst>
          </p:cNvPr>
          <p:cNvSpPr/>
          <p:nvPr/>
        </p:nvSpPr>
        <p:spPr>
          <a:xfrm>
            <a:off x="1974133" y="2285099"/>
            <a:ext cx="486482" cy="47712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US" sz="1350">
                <a:solidFill>
                  <a:srgbClr val="FFFFFF"/>
                </a:solidFill>
                <a:latin typeface="Nunito Sans ExtraBold"/>
              </a:rPr>
              <a:t>2</a:t>
            </a:r>
          </a:p>
        </p:txBody>
      </p:sp>
      <p:sp>
        <p:nvSpPr>
          <p:cNvPr id="11" name="Oval 10">
            <a:extLst>
              <a:ext uri="{FF2B5EF4-FFF2-40B4-BE49-F238E27FC236}">
                <a16:creationId xmlns:a16="http://schemas.microsoft.com/office/drawing/2014/main" id="{1F73642A-F910-1AEA-DCD1-5DB63C724526}"/>
              </a:ext>
            </a:extLst>
          </p:cNvPr>
          <p:cNvSpPr/>
          <p:nvPr/>
        </p:nvSpPr>
        <p:spPr>
          <a:xfrm>
            <a:off x="3634645" y="2284223"/>
            <a:ext cx="486482" cy="47712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US" sz="1350">
                <a:solidFill>
                  <a:srgbClr val="FFFFFF"/>
                </a:solidFill>
                <a:latin typeface="Nunito Sans ExtraBold"/>
              </a:rPr>
              <a:t>3</a:t>
            </a:r>
            <a:endParaRPr lang="en-US" sz="1350">
              <a:solidFill>
                <a:srgbClr val="FFFFFF"/>
              </a:solidFill>
              <a:latin typeface="Nunito Sans"/>
            </a:endParaRPr>
          </a:p>
        </p:txBody>
      </p:sp>
      <p:sp>
        <p:nvSpPr>
          <p:cNvPr id="12" name="Oval 11">
            <a:extLst>
              <a:ext uri="{FF2B5EF4-FFF2-40B4-BE49-F238E27FC236}">
                <a16:creationId xmlns:a16="http://schemas.microsoft.com/office/drawing/2014/main" id="{733D4B6F-E3A9-B65C-BDBB-F85000287D71}"/>
              </a:ext>
            </a:extLst>
          </p:cNvPr>
          <p:cNvSpPr/>
          <p:nvPr/>
        </p:nvSpPr>
        <p:spPr>
          <a:xfrm>
            <a:off x="5327341" y="2300339"/>
            <a:ext cx="486482" cy="47712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US" sz="1350">
                <a:solidFill>
                  <a:srgbClr val="FFFFFF"/>
                </a:solidFill>
                <a:latin typeface="Nunito Sans ExtraBold"/>
              </a:rPr>
              <a:t>4</a:t>
            </a:r>
            <a:endParaRPr lang="en-US" sz="1350">
              <a:solidFill>
                <a:srgbClr val="FFFFFF"/>
              </a:solidFill>
              <a:latin typeface="Nunito Sans"/>
            </a:endParaRPr>
          </a:p>
        </p:txBody>
      </p:sp>
      <p:sp>
        <p:nvSpPr>
          <p:cNvPr id="13" name="Oval 12">
            <a:extLst>
              <a:ext uri="{FF2B5EF4-FFF2-40B4-BE49-F238E27FC236}">
                <a16:creationId xmlns:a16="http://schemas.microsoft.com/office/drawing/2014/main" id="{430A2988-B3AD-D9AB-30B0-B2B328A75BFA}"/>
              </a:ext>
            </a:extLst>
          </p:cNvPr>
          <p:cNvSpPr/>
          <p:nvPr/>
        </p:nvSpPr>
        <p:spPr>
          <a:xfrm>
            <a:off x="6941056" y="2257870"/>
            <a:ext cx="486482" cy="47712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783"/>
            <a:r>
              <a:rPr lang="en-US" sz="1350">
                <a:solidFill>
                  <a:srgbClr val="FFFFFF"/>
                </a:solidFill>
                <a:latin typeface="Nunito Sans ExtraBold"/>
              </a:rPr>
              <a:t>5</a:t>
            </a:r>
            <a:endParaRPr lang="en-US" sz="1350">
              <a:solidFill>
                <a:srgbClr val="FFFFFF"/>
              </a:solidFill>
              <a:latin typeface="Nunito Sans"/>
            </a:endParaRPr>
          </a:p>
        </p:txBody>
      </p:sp>
      <p:sp>
        <p:nvSpPr>
          <p:cNvPr id="14" name="Rectangle 13">
            <a:extLst>
              <a:ext uri="{FF2B5EF4-FFF2-40B4-BE49-F238E27FC236}">
                <a16:creationId xmlns:a16="http://schemas.microsoft.com/office/drawing/2014/main" id="{771BA74F-BB15-4721-C990-E358ED5B6713}"/>
              </a:ext>
            </a:extLst>
          </p:cNvPr>
          <p:cNvSpPr/>
          <p:nvPr/>
        </p:nvSpPr>
        <p:spPr>
          <a:xfrm>
            <a:off x="469085" y="3743683"/>
            <a:ext cx="1466396" cy="149571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685783"/>
            <a:r>
              <a:rPr lang="en-US" sz="1350">
                <a:solidFill>
                  <a:srgbClr val="FFFFFF"/>
                </a:solidFill>
                <a:latin typeface="Nunito Sans" pitchFamily="2" charset="0"/>
              </a:rPr>
              <a:t>Identify the SMRIs and establish fit &amp; proper governance processes</a:t>
            </a:r>
            <a:endParaRPr lang="en-GB" sz="1350">
              <a:solidFill>
                <a:prstClr val="white"/>
              </a:solidFill>
              <a:latin typeface="Nunito Sans" pitchFamily="2" charset="0"/>
            </a:endParaRPr>
          </a:p>
        </p:txBody>
      </p:sp>
      <p:sp>
        <p:nvSpPr>
          <p:cNvPr id="16" name="Rectangle 15">
            <a:extLst>
              <a:ext uri="{FF2B5EF4-FFF2-40B4-BE49-F238E27FC236}">
                <a16:creationId xmlns:a16="http://schemas.microsoft.com/office/drawing/2014/main" id="{D04BA660-DB30-B7AA-F5CC-ADE7FF758DB7}"/>
              </a:ext>
            </a:extLst>
          </p:cNvPr>
          <p:cNvSpPr/>
          <p:nvPr/>
        </p:nvSpPr>
        <p:spPr>
          <a:xfrm>
            <a:off x="7175120" y="3743683"/>
            <a:ext cx="1596660" cy="149571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lvl="1" indent="-342424" defTabSz="685783"/>
            <a:r>
              <a:rPr lang="en-US" sz="1350">
                <a:solidFill>
                  <a:srgbClr val="FFFFFF"/>
                </a:solidFill>
                <a:latin typeface="Nunito Sans" pitchFamily="2" charset="0"/>
              </a:rPr>
              <a:t>Manage the</a:t>
            </a:r>
          </a:p>
          <a:p>
            <a:pPr marL="0" lvl="1" defTabSz="685783"/>
            <a:r>
              <a:rPr lang="en-US" sz="1350">
                <a:solidFill>
                  <a:srgbClr val="FFFFFF"/>
                </a:solidFill>
                <a:latin typeface="Nunito Sans" pitchFamily="2" charset="0"/>
              </a:rPr>
              <a:t>Ofgem submission process &amp; upload, ready for approval &amp; final submission</a:t>
            </a:r>
            <a:endParaRPr lang="en-GB" sz="1350">
              <a:solidFill>
                <a:srgbClr val="FFFFFF"/>
              </a:solidFill>
              <a:latin typeface="Nunito Sans" pitchFamily="2" charset="0"/>
            </a:endParaRPr>
          </a:p>
        </p:txBody>
      </p:sp>
      <p:sp>
        <p:nvSpPr>
          <p:cNvPr id="18" name="Rectangle 17">
            <a:extLst>
              <a:ext uri="{FF2B5EF4-FFF2-40B4-BE49-F238E27FC236}">
                <a16:creationId xmlns:a16="http://schemas.microsoft.com/office/drawing/2014/main" id="{444C434B-A018-C30D-B82C-F26551E98EAA}"/>
              </a:ext>
            </a:extLst>
          </p:cNvPr>
          <p:cNvSpPr/>
          <p:nvPr/>
        </p:nvSpPr>
        <p:spPr>
          <a:xfrm>
            <a:off x="2166033" y="3743683"/>
            <a:ext cx="1444720" cy="149571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685783"/>
            <a:r>
              <a:rPr lang="en-US" sz="1350">
                <a:solidFill>
                  <a:srgbClr val="FFFFFF"/>
                </a:solidFill>
                <a:latin typeface="Nunito Sans" pitchFamily="2" charset="0"/>
              </a:rPr>
              <a:t>Bespoke 1.5-hour session, to provide practical guidance, clear actions and confidence</a:t>
            </a:r>
            <a:endParaRPr lang="en-GB" sz="1350">
              <a:solidFill>
                <a:prstClr val="white"/>
              </a:solidFill>
              <a:latin typeface="Nunito Sans" pitchFamily="2" charset="0"/>
            </a:endParaRPr>
          </a:p>
        </p:txBody>
      </p:sp>
      <p:sp>
        <p:nvSpPr>
          <p:cNvPr id="20" name="Rectangle 19">
            <a:extLst>
              <a:ext uri="{FF2B5EF4-FFF2-40B4-BE49-F238E27FC236}">
                <a16:creationId xmlns:a16="http://schemas.microsoft.com/office/drawing/2014/main" id="{017CC00E-49F5-5559-4A72-8C181F6BEA7B}"/>
              </a:ext>
            </a:extLst>
          </p:cNvPr>
          <p:cNvSpPr/>
          <p:nvPr/>
        </p:nvSpPr>
        <p:spPr>
          <a:xfrm>
            <a:off x="3874179" y="3743683"/>
            <a:ext cx="1385284" cy="149571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685783"/>
            <a:r>
              <a:rPr lang="en-US" sz="1350">
                <a:solidFill>
                  <a:srgbClr val="FFFFFF"/>
                </a:solidFill>
                <a:latin typeface="Nunito Sans" pitchFamily="2" charset="0"/>
              </a:rPr>
              <a:t>Collect, review and structure data to identify gaps and create a clear baseline.</a:t>
            </a:r>
            <a:endParaRPr lang="en-US" sz="1350">
              <a:solidFill>
                <a:prstClr val="white"/>
              </a:solidFill>
              <a:latin typeface="Nunito Sans" pitchFamily="2" charset="0"/>
            </a:endParaRPr>
          </a:p>
        </p:txBody>
      </p:sp>
      <p:sp>
        <p:nvSpPr>
          <p:cNvPr id="22" name="Rectangle 21">
            <a:extLst>
              <a:ext uri="{FF2B5EF4-FFF2-40B4-BE49-F238E27FC236}">
                <a16:creationId xmlns:a16="http://schemas.microsoft.com/office/drawing/2014/main" id="{7C80BD4E-F1BC-3C12-D3FF-E52F388081FD}"/>
              </a:ext>
            </a:extLst>
          </p:cNvPr>
          <p:cNvSpPr/>
          <p:nvPr/>
        </p:nvSpPr>
        <p:spPr>
          <a:xfrm>
            <a:off x="5534892" y="3743683"/>
            <a:ext cx="1443075" cy="149571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defTabSz="685783"/>
            <a:r>
              <a:rPr lang="en-US" sz="1350">
                <a:solidFill>
                  <a:srgbClr val="FFFFFF"/>
                </a:solidFill>
                <a:latin typeface="Nunito Sans" pitchFamily="2" charset="0"/>
              </a:rPr>
              <a:t>Review data, identify risks, anomalies and opportunities to improve – all in one central platform</a:t>
            </a:r>
            <a:endParaRPr lang="en-GB" sz="1350">
              <a:solidFill>
                <a:prstClr val="white"/>
              </a:solidFill>
              <a:latin typeface="Nunito Sans" pitchFamily="2" charset="0"/>
            </a:endParaRPr>
          </a:p>
        </p:txBody>
      </p:sp>
      <p:sp>
        <p:nvSpPr>
          <p:cNvPr id="24" name="TextBox 23">
            <a:extLst>
              <a:ext uri="{FF2B5EF4-FFF2-40B4-BE49-F238E27FC236}">
                <a16:creationId xmlns:a16="http://schemas.microsoft.com/office/drawing/2014/main" id="{181CE009-E0C4-B8D3-FA70-053FD5CDBAB3}"/>
              </a:ext>
            </a:extLst>
          </p:cNvPr>
          <p:cNvSpPr txBox="1"/>
          <p:nvPr/>
        </p:nvSpPr>
        <p:spPr>
          <a:xfrm>
            <a:off x="488265" y="2846841"/>
            <a:ext cx="1641754" cy="715581"/>
          </a:xfrm>
          <a:prstGeom prst="rect">
            <a:avLst/>
          </a:prstGeom>
          <a:noFill/>
        </p:spPr>
        <p:txBody>
          <a:bodyPr wrap="square">
            <a:spAutoFit/>
          </a:bodyPr>
          <a:lstStyle/>
          <a:p>
            <a:pPr defTabSz="685783"/>
            <a:r>
              <a:rPr lang="en-US" sz="1350" b="1">
                <a:solidFill>
                  <a:srgbClr val="4EC1C7"/>
                </a:solidFill>
                <a:latin typeface="Nunito Sans ExtraBold"/>
              </a:rPr>
              <a:t>Regulatory Responsibility Declarations</a:t>
            </a:r>
          </a:p>
        </p:txBody>
      </p:sp>
      <p:sp>
        <p:nvSpPr>
          <p:cNvPr id="26" name="TextBox 25">
            <a:extLst>
              <a:ext uri="{FF2B5EF4-FFF2-40B4-BE49-F238E27FC236}">
                <a16:creationId xmlns:a16="http://schemas.microsoft.com/office/drawing/2014/main" id="{0CCB6BA6-D068-8058-7121-5C5075837C06}"/>
              </a:ext>
            </a:extLst>
          </p:cNvPr>
          <p:cNvSpPr txBox="1"/>
          <p:nvPr/>
        </p:nvSpPr>
        <p:spPr>
          <a:xfrm>
            <a:off x="2261867" y="2846841"/>
            <a:ext cx="1551977" cy="507831"/>
          </a:xfrm>
          <a:prstGeom prst="rect">
            <a:avLst/>
          </a:prstGeom>
          <a:noFill/>
        </p:spPr>
        <p:txBody>
          <a:bodyPr wrap="square">
            <a:spAutoFit/>
          </a:bodyPr>
          <a:lstStyle/>
          <a:p>
            <a:pPr defTabSz="685783"/>
            <a:r>
              <a:rPr lang="en-US" sz="1350" b="1">
                <a:solidFill>
                  <a:srgbClr val="4EC1C7"/>
                </a:solidFill>
                <a:latin typeface="Nunito Sans ExtraBold"/>
              </a:rPr>
              <a:t>Training Workshop</a:t>
            </a:r>
            <a:endParaRPr lang="en-US" sz="1350">
              <a:solidFill>
                <a:prstClr val="black"/>
              </a:solidFill>
              <a:latin typeface="Nunito Sans ExtraBold"/>
            </a:endParaRPr>
          </a:p>
        </p:txBody>
      </p:sp>
      <p:sp>
        <p:nvSpPr>
          <p:cNvPr id="28" name="TextBox 27">
            <a:extLst>
              <a:ext uri="{FF2B5EF4-FFF2-40B4-BE49-F238E27FC236}">
                <a16:creationId xmlns:a16="http://schemas.microsoft.com/office/drawing/2014/main" id="{E9AD4E03-33CC-D0B7-6F1E-05A43759629A}"/>
              </a:ext>
            </a:extLst>
          </p:cNvPr>
          <p:cNvSpPr txBox="1"/>
          <p:nvPr/>
        </p:nvSpPr>
        <p:spPr>
          <a:xfrm>
            <a:off x="3874178" y="2846841"/>
            <a:ext cx="1620509" cy="507831"/>
          </a:xfrm>
          <a:prstGeom prst="rect">
            <a:avLst/>
          </a:prstGeom>
          <a:noFill/>
        </p:spPr>
        <p:txBody>
          <a:bodyPr wrap="square">
            <a:spAutoFit/>
          </a:bodyPr>
          <a:lstStyle/>
          <a:p>
            <a:pPr defTabSz="685783"/>
            <a:r>
              <a:rPr lang="en-US" sz="1350" b="1">
                <a:solidFill>
                  <a:srgbClr val="4EC1C7"/>
                </a:solidFill>
                <a:latin typeface="Nunito Sans ExtraBold"/>
              </a:rPr>
              <a:t>Heat Network Register</a:t>
            </a:r>
          </a:p>
        </p:txBody>
      </p:sp>
      <p:sp>
        <p:nvSpPr>
          <p:cNvPr id="29" name="TextBox 28">
            <a:extLst>
              <a:ext uri="{FF2B5EF4-FFF2-40B4-BE49-F238E27FC236}">
                <a16:creationId xmlns:a16="http://schemas.microsoft.com/office/drawing/2014/main" id="{19B5F3ED-779C-1AC9-59D4-3CB13DB4F911}"/>
              </a:ext>
            </a:extLst>
          </p:cNvPr>
          <p:cNvSpPr txBox="1"/>
          <p:nvPr/>
        </p:nvSpPr>
        <p:spPr>
          <a:xfrm>
            <a:off x="5539190" y="2846842"/>
            <a:ext cx="1543613" cy="507831"/>
          </a:xfrm>
          <a:prstGeom prst="rect">
            <a:avLst/>
          </a:prstGeom>
          <a:noFill/>
        </p:spPr>
        <p:txBody>
          <a:bodyPr wrap="square">
            <a:spAutoFit/>
          </a:bodyPr>
          <a:lstStyle/>
          <a:p>
            <a:pPr defTabSz="685783"/>
            <a:r>
              <a:rPr lang="en-US" sz="1350" b="1">
                <a:solidFill>
                  <a:srgbClr val="4EC1C7"/>
                </a:solidFill>
                <a:latin typeface="Nunito Sans ExtraBold"/>
              </a:rPr>
              <a:t>Data </a:t>
            </a:r>
          </a:p>
          <a:p>
            <a:pPr defTabSz="685783"/>
            <a:r>
              <a:rPr lang="en-US" sz="1350" b="1">
                <a:solidFill>
                  <a:srgbClr val="4EC1C7"/>
                </a:solidFill>
                <a:latin typeface="Nunito Sans ExtraBold"/>
              </a:rPr>
              <a:t>Validation</a:t>
            </a:r>
            <a:endParaRPr lang="en-US" sz="1350">
              <a:solidFill>
                <a:prstClr val="black"/>
              </a:solidFill>
              <a:latin typeface="Nunito Sans ExtraBold"/>
            </a:endParaRPr>
          </a:p>
        </p:txBody>
      </p:sp>
      <p:sp>
        <p:nvSpPr>
          <p:cNvPr id="31" name="TextBox 30">
            <a:extLst>
              <a:ext uri="{FF2B5EF4-FFF2-40B4-BE49-F238E27FC236}">
                <a16:creationId xmlns:a16="http://schemas.microsoft.com/office/drawing/2014/main" id="{D667C255-CC7D-79FF-9E3C-37111393224D}"/>
              </a:ext>
            </a:extLst>
          </p:cNvPr>
          <p:cNvSpPr txBox="1"/>
          <p:nvPr/>
        </p:nvSpPr>
        <p:spPr>
          <a:xfrm>
            <a:off x="7210912" y="2846842"/>
            <a:ext cx="1617095" cy="507831"/>
          </a:xfrm>
          <a:prstGeom prst="rect">
            <a:avLst/>
          </a:prstGeom>
          <a:noFill/>
        </p:spPr>
        <p:txBody>
          <a:bodyPr wrap="square">
            <a:spAutoFit/>
          </a:bodyPr>
          <a:lstStyle/>
          <a:p>
            <a:pPr marL="0" lvl="1" indent="-342424" defTabSz="685783"/>
            <a:r>
              <a:rPr lang="en-US" sz="1350" b="1">
                <a:solidFill>
                  <a:srgbClr val="4EC1C7"/>
                </a:solidFill>
                <a:latin typeface="Nunito Sans ExtraBold"/>
              </a:rPr>
              <a:t>Portal </a:t>
            </a:r>
          </a:p>
          <a:p>
            <a:pPr marL="0" lvl="1" indent="-342424" defTabSz="685783"/>
            <a:r>
              <a:rPr lang="en-US" sz="1350" b="1">
                <a:solidFill>
                  <a:srgbClr val="4EC1C7"/>
                </a:solidFill>
                <a:latin typeface="Nunito Sans ExtraBold"/>
              </a:rPr>
              <a:t>Upload</a:t>
            </a:r>
            <a:endParaRPr lang="en-US" sz="1350">
              <a:solidFill>
                <a:prstClr val="white"/>
              </a:solidFill>
              <a:latin typeface="Nunito Sans ExtraBold"/>
            </a:endParaRPr>
          </a:p>
        </p:txBody>
      </p:sp>
    </p:spTree>
    <p:extLst>
      <p:ext uri="{BB962C8B-B14F-4D97-AF65-F5344CB8AC3E}">
        <p14:creationId xmlns:p14="http://schemas.microsoft.com/office/powerpoint/2010/main" val="1125235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2"/>
    </p:ext>
  </p:extLs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496BF-17C1-C9D4-C414-00EC9AF900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1DA6F8-070A-CF05-8354-7C96E08748BD}"/>
              </a:ext>
            </a:extLst>
          </p:cNvPr>
          <p:cNvSpPr>
            <a:spLocks noGrp="1"/>
          </p:cNvSpPr>
          <p:nvPr>
            <p:ph type="ctrTitle"/>
          </p:nvPr>
        </p:nvSpPr>
        <p:spPr>
          <a:xfrm>
            <a:off x="626401" y="1798506"/>
            <a:ext cx="5812028" cy="341632"/>
          </a:xfrm>
        </p:spPr>
        <p:txBody>
          <a:bodyPr/>
          <a:lstStyle/>
          <a:p>
            <a:pPr algn="l"/>
            <a:r>
              <a:rPr lang="en-GB"/>
              <a:t>What to do next  </a:t>
            </a:r>
            <a:endParaRPr lang="en-GB">
              <a:solidFill>
                <a:srgbClr val="000000"/>
              </a:solidFill>
            </a:endParaRPr>
          </a:p>
        </p:txBody>
      </p:sp>
      <p:sp>
        <p:nvSpPr>
          <p:cNvPr id="3" name="Date Placeholder 2">
            <a:extLst>
              <a:ext uri="{FF2B5EF4-FFF2-40B4-BE49-F238E27FC236}">
                <a16:creationId xmlns:a16="http://schemas.microsoft.com/office/drawing/2014/main" id="{2105CA53-7590-0CA5-A14D-C3F19F29F6DE}"/>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5" name="Slide Number Placeholder 4">
            <a:extLst>
              <a:ext uri="{FF2B5EF4-FFF2-40B4-BE49-F238E27FC236}">
                <a16:creationId xmlns:a16="http://schemas.microsoft.com/office/drawing/2014/main" id="{F5B37867-2BE9-6B15-1BB6-00663E2783B2}"/>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125</a:t>
            </a:fld>
            <a:endParaRPr lang="en-GB">
              <a:solidFill>
                <a:srgbClr val="000F47"/>
              </a:solidFill>
              <a:latin typeface="Nunito Sans"/>
            </a:endParaRPr>
          </a:p>
        </p:txBody>
      </p:sp>
      <p:sp>
        <p:nvSpPr>
          <p:cNvPr id="7" name="Text Placeholder 6">
            <a:extLst>
              <a:ext uri="{FF2B5EF4-FFF2-40B4-BE49-F238E27FC236}">
                <a16:creationId xmlns:a16="http://schemas.microsoft.com/office/drawing/2014/main" id="{83FBFC2A-455E-48FB-CE88-754C33BB475E}"/>
              </a:ext>
            </a:extLst>
          </p:cNvPr>
          <p:cNvSpPr>
            <a:spLocks noGrp="1"/>
          </p:cNvSpPr>
          <p:nvPr>
            <p:ph type="body" sz="quarter" idx="17"/>
          </p:nvPr>
        </p:nvSpPr>
        <p:spPr>
          <a:xfrm>
            <a:off x="968820" y="2700799"/>
            <a:ext cx="2080133" cy="2103611"/>
          </a:xfrm>
        </p:spPr>
        <p:txBody>
          <a:bodyPr/>
          <a:lstStyle/>
          <a:p>
            <a:r>
              <a:rPr lang="en-GB" sz="2100" b="1">
                <a:latin typeface="Nunito Sans"/>
                <a:ea typeface="+mj-lt"/>
                <a:cs typeface="+mj-lt"/>
              </a:rPr>
              <a:t>Engage:</a:t>
            </a:r>
            <a:endParaRPr lang="en-GB" sz="2100">
              <a:latin typeface="Nunito Sans"/>
              <a:ea typeface="+mj-lt"/>
              <a:cs typeface="+mj-lt"/>
            </a:endParaRPr>
          </a:p>
          <a:p>
            <a:pPr marL="257175" indent="-257175">
              <a:buFont typeface="Arial" panose="020B0604020202020204" pitchFamily="34" charset="0"/>
              <a:buChar char="•"/>
            </a:pPr>
            <a:r>
              <a:rPr lang="en-GB" sz="1650">
                <a:latin typeface="Nunito Sans"/>
                <a:ea typeface="+mj-lt"/>
                <a:cs typeface="+mj-lt"/>
              </a:rPr>
              <a:t>Identify and educate your regulatory contact</a:t>
            </a:r>
            <a:endParaRPr lang="en-US" sz="1650">
              <a:latin typeface="Nunito Sans"/>
            </a:endParaRPr>
          </a:p>
          <a:p>
            <a:pPr marL="257175" indent="-257175">
              <a:buFont typeface="Arial" panose="020B0604020202020204" pitchFamily="34" charset="0"/>
              <a:buChar char="•"/>
            </a:pPr>
            <a:r>
              <a:rPr lang="en-US" sz="1650">
                <a:latin typeface="Nunito Sans"/>
              </a:rPr>
              <a:t>Internal team</a:t>
            </a:r>
          </a:p>
          <a:p>
            <a:pPr marL="257175" indent="-257175">
              <a:buFont typeface="Arial" panose="020B0604020202020204" pitchFamily="34" charset="0"/>
              <a:buChar char="•"/>
            </a:pPr>
            <a:r>
              <a:rPr lang="en-US" sz="1650">
                <a:latin typeface="Nunito Sans"/>
              </a:rPr>
              <a:t>Key 3</a:t>
            </a:r>
            <a:r>
              <a:rPr lang="en-US" sz="1650" baseline="30000">
                <a:latin typeface="Nunito Sans"/>
              </a:rPr>
              <a:t>rd</a:t>
            </a:r>
            <a:r>
              <a:rPr lang="en-US" sz="1650">
                <a:latin typeface="Nunito Sans"/>
              </a:rPr>
              <a:t> parties</a:t>
            </a:r>
          </a:p>
        </p:txBody>
      </p:sp>
      <p:sp>
        <p:nvSpPr>
          <p:cNvPr id="9" name="Text Placeholder 8">
            <a:extLst>
              <a:ext uri="{FF2B5EF4-FFF2-40B4-BE49-F238E27FC236}">
                <a16:creationId xmlns:a16="http://schemas.microsoft.com/office/drawing/2014/main" id="{7E9ED2CA-CF0B-C6FE-279B-DA91DBDB0AF2}"/>
              </a:ext>
            </a:extLst>
          </p:cNvPr>
          <p:cNvSpPr>
            <a:spLocks noGrp="1"/>
          </p:cNvSpPr>
          <p:nvPr>
            <p:ph type="body" sz="quarter" idx="20"/>
          </p:nvPr>
        </p:nvSpPr>
        <p:spPr>
          <a:xfrm>
            <a:off x="3531934" y="2700799"/>
            <a:ext cx="2080133" cy="2103611"/>
          </a:xfrm>
        </p:spPr>
        <p:txBody>
          <a:bodyPr/>
          <a:lstStyle/>
          <a:p>
            <a:r>
              <a:rPr lang="en-GB" sz="2100" b="1">
                <a:latin typeface="Nunito Sans"/>
                <a:ea typeface="+mj-lt"/>
                <a:cs typeface="+mj-lt"/>
              </a:rPr>
              <a:t>Review:</a:t>
            </a:r>
            <a:endParaRPr lang="en-GB" sz="2100">
              <a:latin typeface="Nunito Sans"/>
              <a:ea typeface="+mj-lt"/>
              <a:cs typeface="+mj-lt"/>
            </a:endParaRPr>
          </a:p>
          <a:p>
            <a:pPr marL="257175" indent="-257175">
              <a:buFont typeface="Arial" panose="020B0604020202020204" pitchFamily="34" charset="0"/>
              <a:buChar char="•"/>
            </a:pPr>
            <a:r>
              <a:rPr lang="en-GB" sz="1650">
                <a:latin typeface="Nunito Sans"/>
                <a:ea typeface="+mj-lt"/>
                <a:cs typeface="+mj-lt"/>
              </a:rPr>
              <a:t>Regulatory position</a:t>
            </a:r>
          </a:p>
          <a:p>
            <a:pPr marL="257175" indent="-257175">
              <a:buFont typeface="Arial" panose="020B0604020202020204" pitchFamily="34" charset="0"/>
              <a:buChar char="•"/>
            </a:pPr>
            <a:r>
              <a:rPr lang="en-GB" sz="1650">
                <a:latin typeface="Nunito Sans"/>
                <a:ea typeface="+mj-lt"/>
                <a:cs typeface="+mj-lt"/>
              </a:rPr>
              <a:t>Data availability</a:t>
            </a:r>
          </a:p>
          <a:p>
            <a:pPr marL="257175" indent="-257175">
              <a:buFont typeface="Arial" panose="020B0604020202020204" pitchFamily="34" charset="0"/>
              <a:buChar char="•"/>
            </a:pPr>
            <a:r>
              <a:rPr lang="en-GB" sz="1650">
                <a:latin typeface="Nunito Sans"/>
                <a:ea typeface="+mj-lt"/>
                <a:cs typeface="+mj-lt"/>
              </a:rPr>
              <a:t>Policies and process</a:t>
            </a:r>
            <a:endParaRPr lang="en-US" sz="1650">
              <a:latin typeface="Nunito Sans"/>
            </a:endParaRPr>
          </a:p>
        </p:txBody>
      </p:sp>
      <p:sp>
        <p:nvSpPr>
          <p:cNvPr id="11" name="Text Placeholder 10">
            <a:extLst>
              <a:ext uri="{FF2B5EF4-FFF2-40B4-BE49-F238E27FC236}">
                <a16:creationId xmlns:a16="http://schemas.microsoft.com/office/drawing/2014/main" id="{40C182AD-7648-DDB6-67BC-90CCE8A5C661}"/>
              </a:ext>
            </a:extLst>
          </p:cNvPr>
          <p:cNvSpPr>
            <a:spLocks noGrp="1"/>
          </p:cNvSpPr>
          <p:nvPr>
            <p:ph type="body" sz="quarter" idx="23"/>
          </p:nvPr>
        </p:nvSpPr>
        <p:spPr>
          <a:xfrm>
            <a:off x="6095047" y="2700799"/>
            <a:ext cx="2080133" cy="2103611"/>
          </a:xfrm>
        </p:spPr>
        <p:txBody>
          <a:bodyPr/>
          <a:lstStyle/>
          <a:p>
            <a:r>
              <a:rPr lang="en-GB" sz="2100" b="1">
                <a:latin typeface="Nunito Sans"/>
                <a:ea typeface="+mj-lt"/>
                <a:cs typeface="+mj-lt"/>
              </a:rPr>
              <a:t>Act with urgency and focus:</a:t>
            </a:r>
          </a:p>
          <a:p>
            <a:pPr marL="257175" indent="-257175">
              <a:buFont typeface="Arial" panose="020B0604020202020204" pitchFamily="34" charset="0"/>
              <a:buChar char="•"/>
            </a:pPr>
            <a:r>
              <a:rPr lang="en-GB" sz="1650">
                <a:latin typeface="Nunito Sans"/>
                <a:ea typeface="+mj-lt"/>
                <a:cs typeface="+mj-lt"/>
              </a:rPr>
              <a:t>Start now</a:t>
            </a:r>
            <a:endParaRPr lang="en-US" sz="1650">
              <a:latin typeface="Nunito Sans"/>
            </a:endParaRPr>
          </a:p>
          <a:p>
            <a:pPr marL="257175" indent="-257175">
              <a:buChar char="•"/>
            </a:pPr>
            <a:r>
              <a:rPr lang="en-US" sz="1650">
                <a:latin typeface="Nunito Sans"/>
                <a:ea typeface="+mj-lt"/>
                <a:cs typeface="+mj-lt"/>
              </a:rPr>
              <a:t>7 months to go – 5 months process!</a:t>
            </a:r>
            <a:endParaRPr lang="en-GB" sz="1650">
              <a:latin typeface="Nunito Sans"/>
            </a:endParaRPr>
          </a:p>
          <a:p>
            <a:pPr marL="257175" indent="-257175">
              <a:buChar char="•"/>
            </a:pPr>
            <a:endParaRPr lang="en-GB" sz="1650">
              <a:latin typeface="Nunito Sans"/>
            </a:endParaRPr>
          </a:p>
        </p:txBody>
      </p:sp>
      <p:sp>
        <p:nvSpPr>
          <p:cNvPr id="6" name="Footer Placeholder 2">
            <a:extLst>
              <a:ext uri="{FF2B5EF4-FFF2-40B4-BE49-F238E27FC236}">
                <a16:creationId xmlns:a16="http://schemas.microsoft.com/office/drawing/2014/main" id="{8C4041B4-0C2B-C344-B739-A0C6A7E7B270}"/>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spTree>
    <p:extLst>
      <p:ext uri="{BB962C8B-B14F-4D97-AF65-F5344CB8AC3E}">
        <p14:creationId xmlns:p14="http://schemas.microsoft.com/office/powerpoint/2010/main" val="2982287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5A2AA-3CC2-6C75-E5F1-9400AE1DE4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153EF-40A7-D4DF-B51A-37C18BA33A36}"/>
              </a:ext>
            </a:extLst>
          </p:cNvPr>
          <p:cNvSpPr>
            <a:spLocks noGrp="1"/>
          </p:cNvSpPr>
          <p:nvPr>
            <p:ph type="ctrTitle"/>
          </p:nvPr>
        </p:nvSpPr>
        <p:spPr>
          <a:xfrm>
            <a:off x="691716" y="1798506"/>
            <a:ext cx="5812028" cy="341632"/>
          </a:xfrm>
        </p:spPr>
        <p:txBody>
          <a:bodyPr/>
          <a:lstStyle/>
          <a:p>
            <a:pPr algn="l"/>
            <a:r>
              <a:rPr lang="en-GB">
                <a:ea typeface="+mj-lt"/>
                <a:cs typeface="+mj-lt"/>
              </a:rPr>
              <a:t>More information and support</a:t>
            </a:r>
            <a:endParaRPr lang="en-US"/>
          </a:p>
        </p:txBody>
      </p:sp>
      <p:sp>
        <p:nvSpPr>
          <p:cNvPr id="3" name="Date Placeholder 2">
            <a:extLst>
              <a:ext uri="{FF2B5EF4-FFF2-40B4-BE49-F238E27FC236}">
                <a16:creationId xmlns:a16="http://schemas.microsoft.com/office/drawing/2014/main" id="{94530E95-BC34-EB4E-A971-B4D3127A712A}"/>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5" name="Slide Number Placeholder 4">
            <a:extLst>
              <a:ext uri="{FF2B5EF4-FFF2-40B4-BE49-F238E27FC236}">
                <a16:creationId xmlns:a16="http://schemas.microsoft.com/office/drawing/2014/main" id="{D90DB3AA-352A-BEE8-793F-A66932F943A2}"/>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126</a:t>
            </a:fld>
            <a:endParaRPr lang="en-GB">
              <a:solidFill>
                <a:srgbClr val="000F47"/>
              </a:solidFill>
              <a:latin typeface="Nunito Sans"/>
            </a:endParaRPr>
          </a:p>
        </p:txBody>
      </p:sp>
      <p:sp>
        <p:nvSpPr>
          <p:cNvPr id="7" name="Text Placeholder 6">
            <a:extLst>
              <a:ext uri="{FF2B5EF4-FFF2-40B4-BE49-F238E27FC236}">
                <a16:creationId xmlns:a16="http://schemas.microsoft.com/office/drawing/2014/main" id="{A142058A-1AA9-5667-708F-353F1E703951}"/>
              </a:ext>
            </a:extLst>
          </p:cNvPr>
          <p:cNvSpPr>
            <a:spLocks noGrp="1"/>
          </p:cNvSpPr>
          <p:nvPr>
            <p:ph type="body" sz="quarter" idx="17"/>
          </p:nvPr>
        </p:nvSpPr>
        <p:spPr>
          <a:xfrm>
            <a:off x="919834" y="2713535"/>
            <a:ext cx="2080133" cy="1321797"/>
          </a:xfrm>
        </p:spPr>
        <p:txBody>
          <a:bodyPr/>
          <a:lstStyle/>
          <a:p>
            <a:r>
              <a:rPr lang="en-GB" sz="1650" b="1">
                <a:solidFill>
                  <a:srgbClr val="E5DFEC"/>
                </a:solidFill>
                <a:latin typeface="Nunito Sans"/>
                <a:ea typeface="+mj-lt"/>
                <a:cs typeface="+mj-lt"/>
              </a:rPr>
              <a:t>Sign up for our free Ofgem Registration webinar</a:t>
            </a:r>
            <a:endParaRPr lang="en-US" sz="1650" b="1">
              <a:solidFill>
                <a:srgbClr val="E5DFEC"/>
              </a:solidFill>
              <a:latin typeface="Nunito Sans"/>
            </a:endParaRPr>
          </a:p>
          <a:p>
            <a:r>
              <a:rPr lang="en-GB" sz="1650">
                <a:latin typeface="Nunito Sans"/>
                <a:ea typeface="+mj-lt"/>
                <a:cs typeface="+mj-lt"/>
              </a:rPr>
              <a:t> 22nd July </a:t>
            </a:r>
          </a:p>
          <a:p>
            <a:r>
              <a:rPr lang="en-GB" sz="1650">
                <a:latin typeface="Nunito Sans"/>
                <a:ea typeface="+mj-lt"/>
                <a:cs typeface="+mj-lt"/>
              </a:rPr>
              <a:t>10:00am–11:00am</a:t>
            </a:r>
            <a:endParaRPr lang="en-GB" sz="1650">
              <a:latin typeface="Nunito Sans"/>
            </a:endParaRPr>
          </a:p>
        </p:txBody>
      </p:sp>
      <p:sp>
        <p:nvSpPr>
          <p:cNvPr id="9" name="Text Placeholder 8">
            <a:extLst>
              <a:ext uri="{FF2B5EF4-FFF2-40B4-BE49-F238E27FC236}">
                <a16:creationId xmlns:a16="http://schemas.microsoft.com/office/drawing/2014/main" id="{A5FB628E-EFB6-DA7C-8B69-759A3E57C5D7}"/>
              </a:ext>
            </a:extLst>
          </p:cNvPr>
          <p:cNvSpPr>
            <a:spLocks noGrp="1"/>
          </p:cNvSpPr>
          <p:nvPr>
            <p:ph type="body" sz="quarter" idx="20"/>
          </p:nvPr>
        </p:nvSpPr>
        <p:spPr>
          <a:xfrm>
            <a:off x="3482948" y="2713534"/>
            <a:ext cx="2080133" cy="1240154"/>
          </a:xfrm>
        </p:spPr>
        <p:txBody>
          <a:bodyPr/>
          <a:lstStyle/>
          <a:p>
            <a:r>
              <a:rPr lang="en-GB" sz="1650" b="1">
                <a:solidFill>
                  <a:srgbClr val="E5DFEC"/>
                </a:solidFill>
                <a:latin typeface="Nunito Sans"/>
                <a:ea typeface="+mj-lt"/>
                <a:cs typeface="+mj-lt"/>
              </a:rPr>
              <a:t>Listen to our free Ofgem Registration podcast</a:t>
            </a:r>
            <a:endParaRPr lang="en-US" sz="1650" b="1">
              <a:solidFill>
                <a:srgbClr val="E5DFEC"/>
              </a:solidFill>
              <a:latin typeface="Nunito Sans"/>
            </a:endParaRPr>
          </a:p>
          <a:p>
            <a:r>
              <a:rPr lang="en-GB" sz="1650">
                <a:latin typeface="Nunito Sans"/>
                <a:ea typeface="+mj-lt"/>
                <a:cs typeface="+mj-lt"/>
              </a:rPr>
              <a:t>Search Chirpy Heat on Spotify, Apple Podcasts and YouTube</a:t>
            </a:r>
            <a:endParaRPr lang="en-GB" sz="1650">
              <a:latin typeface="Nunito Sans"/>
            </a:endParaRPr>
          </a:p>
        </p:txBody>
      </p:sp>
      <p:sp>
        <p:nvSpPr>
          <p:cNvPr id="11" name="Text Placeholder 10">
            <a:extLst>
              <a:ext uri="{FF2B5EF4-FFF2-40B4-BE49-F238E27FC236}">
                <a16:creationId xmlns:a16="http://schemas.microsoft.com/office/drawing/2014/main" id="{7C57E3EC-A389-7F26-6B50-A0A6FF75F34D}"/>
              </a:ext>
            </a:extLst>
          </p:cNvPr>
          <p:cNvSpPr>
            <a:spLocks noGrp="1"/>
          </p:cNvSpPr>
          <p:nvPr>
            <p:ph type="body" sz="quarter" idx="23"/>
          </p:nvPr>
        </p:nvSpPr>
        <p:spPr>
          <a:xfrm>
            <a:off x="6073276" y="2712580"/>
            <a:ext cx="2080133" cy="1560469"/>
          </a:xfrm>
        </p:spPr>
        <p:txBody>
          <a:bodyPr/>
          <a:lstStyle/>
          <a:p>
            <a:r>
              <a:rPr lang="en-US" sz="1650" b="1">
                <a:solidFill>
                  <a:srgbClr val="E5DFEC"/>
                </a:solidFill>
                <a:latin typeface="Nunito Sans"/>
                <a:ea typeface="+mj-lt"/>
                <a:cs typeface="+mj-lt"/>
              </a:rPr>
              <a:t>Find information on all our services</a:t>
            </a:r>
            <a:endParaRPr lang="en-US" sz="1650" b="1">
              <a:solidFill>
                <a:srgbClr val="E5DFEC"/>
              </a:solidFill>
              <a:latin typeface="Nunito Sans"/>
            </a:endParaRPr>
          </a:p>
          <a:p>
            <a:r>
              <a:rPr lang="en-GB" sz="1650">
                <a:latin typeface="Nunito Sans"/>
                <a:ea typeface="+mj-lt"/>
                <a:cs typeface="+mj-lt"/>
              </a:rPr>
              <a:t>Visit chirpyheat.com/ services</a:t>
            </a:r>
            <a:endParaRPr lang="en-GB" sz="1650">
              <a:latin typeface="Nunito Sans"/>
            </a:endParaRPr>
          </a:p>
          <a:p>
            <a:endParaRPr lang="en-GB" sz="1650">
              <a:latin typeface="Nunito Sans"/>
            </a:endParaRPr>
          </a:p>
        </p:txBody>
      </p:sp>
      <p:sp>
        <p:nvSpPr>
          <p:cNvPr id="18" name="TextBox 17">
            <a:extLst>
              <a:ext uri="{FF2B5EF4-FFF2-40B4-BE49-F238E27FC236}">
                <a16:creationId xmlns:a16="http://schemas.microsoft.com/office/drawing/2014/main" id="{9F1EA698-2E95-7934-48A4-6B9CD8AF7107}"/>
              </a:ext>
            </a:extLst>
          </p:cNvPr>
          <p:cNvSpPr txBox="1"/>
          <p:nvPr/>
        </p:nvSpPr>
        <p:spPr>
          <a:xfrm>
            <a:off x="1989156" y="5042247"/>
            <a:ext cx="6340577" cy="577081"/>
          </a:xfrm>
          <a:prstGeom prst="rect">
            <a:avLst/>
          </a:prstGeom>
          <a:solidFill>
            <a:schemeClr val="bg2"/>
          </a:solidFill>
        </p:spPr>
        <p:txBody>
          <a:bodyPr wrap="square" lIns="68580" tIns="34290" rIns="68580" bIns="34290" rtlCol="0" anchor="t">
            <a:spAutoFit/>
          </a:bodyPr>
          <a:lstStyle/>
          <a:p>
            <a:pPr algn="ctr" defTabSz="685783"/>
            <a:r>
              <a:rPr lang="en-GB" sz="1650" b="1">
                <a:solidFill>
                  <a:srgbClr val="000F47"/>
                </a:solidFill>
                <a:latin typeface="Nunito Sans"/>
              </a:rPr>
              <a:t>Chirpy Heat are supporting clients with all elements of registration – contact </a:t>
            </a:r>
            <a:r>
              <a:rPr lang="en-GB" sz="1650" b="1" u="sng">
                <a:solidFill>
                  <a:srgbClr val="000F47"/>
                </a:solidFill>
                <a:latin typeface="Nunito Sans"/>
              </a:rPr>
              <a:t>client.relationships</a:t>
            </a:r>
            <a:r>
              <a:rPr lang="en-GB" sz="1650" b="1" u="sng">
                <a:solidFill>
                  <a:srgbClr val="000F47"/>
                </a:solidFill>
                <a:latin typeface="Nunito Sans"/>
                <a:hlinkClick r:id="rId3">
                  <a:extLst>
                    <a:ext uri="{A12FA001-AC4F-418D-AE19-62706E023703}">
                      <ahyp:hlinkClr xmlns:ahyp="http://schemas.microsoft.com/office/drawing/2018/hyperlinkcolor" val="tx"/>
                    </a:ext>
                  </a:extLst>
                </a:hlinkClick>
              </a:rPr>
              <a:t>@chirpyheat.com</a:t>
            </a:r>
            <a:r>
              <a:rPr lang="en-GB" sz="1650" b="1">
                <a:solidFill>
                  <a:srgbClr val="000F47"/>
                </a:solidFill>
                <a:latin typeface="Nunito Sans"/>
              </a:rPr>
              <a:t> </a:t>
            </a:r>
          </a:p>
        </p:txBody>
      </p:sp>
      <p:sp>
        <p:nvSpPr>
          <p:cNvPr id="6" name="Footer Placeholder 2">
            <a:extLst>
              <a:ext uri="{FF2B5EF4-FFF2-40B4-BE49-F238E27FC236}">
                <a16:creationId xmlns:a16="http://schemas.microsoft.com/office/drawing/2014/main" id="{DDACCA64-3FDD-C14F-4921-28013F36FA2B}"/>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8" name="Picture 7" descr="A qr code on a black background&#10;&#10;AI-generated content may be incorrect.">
            <a:extLst>
              <a:ext uri="{FF2B5EF4-FFF2-40B4-BE49-F238E27FC236}">
                <a16:creationId xmlns:a16="http://schemas.microsoft.com/office/drawing/2014/main" id="{78BB8D01-D4E5-C3E9-4FDB-3F2D11E12CBA}"/>
              </a:ext>
            </a:extLst>
          </p:cNvPr>
          <p:cNvPicPr>
            <a:picLocks noChangeAspect="1"/>
          </p:cNvPicPr>
          <p:nvPr/>
        </p:nvPicPr>
        <p:blipFill>
          <a:blip r:embed="rId4"/>
          <a:stretch>
            <a:fillRect/>
          </a:stretch>
        </p:blipFill>
        <p:spPr>
          <a:xfrm>
            <a:off x="288472" y="3839937"/>
            <a:ext cx="1670957" cy="2160814"/>
          </a:xfrm>
          <a:prstGeom prst="rect">
            <a:avLst/>
          </a:prstGeom>
        </p:spPr>
      </p:pic>
    </p:spTree>
    <p:extLst>
      <p:ext uri="{BB962C8B-B14F-4D97-AF65-F5344CB8AC3E}">
        <p14:creationId xmlns:p14="http://schemas.microsoft.com/office/powerpoint/2010/main" val="3424098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D697D-34D8-0EA5-C802-3C2CFCC0E4E7}"/>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71389A6E-9514-44F2-E101-21AD7129E3B0}"/>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3" name="Footer Placeholder 2">
            <a:extLst>
              <a:ext uri="{FF2B5EF4-FFF2-40B4-BE49-F238E27FC236}">
                <a16:creationId xmlns:a16="http://schemas.microsoft.com/office/drawing/2014/main" id="{BEF42F1A-616F-C4D2-2831-8DC65B3A7266}"/>
              </a:ext>
            </a:extLst>
          </p:cNvPr>
          <p:cNvSpPr>
            <a:spLocks noGrp="1"/>
          </p:cNvSpPr>
          <p:nvPr>
            <p:ph type="ftr" sz="quarter" idx="11"/>
          </p:nvPr>
        </p:nvSpPr>
        <p:spPr/>
        <p:txBody>
          <a:bodyPr/>
          <a:lstStyle/>
          <a:p>
            <a:pPr defTabSz="685783"/>
            <a:r>
              <a:rPr lang="en-GB">
                <a:solidFill>
                  <a:srgbClr val="000F47"/>
                </a:solidFill>
                <a:latin typeface="Nunito Sans"/>
              </a:rPr>
              <a:t>Presentation Title</a:t>
            </a:r>
          </a:p>
        </p:txBody>
      </p:sp>
      <p:sp>
        <p:nvSpPr>
          <p:cNvPr id="4" name="Slide Number Placeholder 3">
            <a:extLst>
              <a:ext uri="{FF2B5EF4-FFF2-40B4-BE49-F238E27FC236}">
                <a16:creationId xmlns:a16="http://schemas.microsoft.com/office/drawing/2014/main" id="{F7637744-8AE0-364E-3D4C-BBB911B1A6E4}"/>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127</a:t>
            </a:fld>
            <a:endParaRPr lang="en-GB">
              <a:solidFill>
                <a:srgbClr val="000F47"/>
              </a:solidFill>
              <a:latin typeface="Nunito Sans"/>
            </a:endParaRPr>
          </a:p>
        </p:txBody>
      </p:sp>
      <p:sp>
        <p:nvSpPr>
          <p:cNvPr id="6" name="Text Placeholder 5">
            <a:extLst>
              <a:ext uri="{FF2B5EF4-FFF2-40B4-BE49-F238E27FC236}">
                <a16:creationId xmlns:a16="http://schemas.microsoft.com/office/drawing/2014/main" id="{A2739AA7-A8DA-5570-781E-73B91B8F5007}"/>
              </a:ext>
            </a:extLst>
          </p:cNvPr>
          <p:cNvSpPr txBox="1">
            <a:spLocks/>
          </p:cNvSpPr>
          <p:nvPr/>
        </p:nvSpPr>
        <p:spPr>
          <a:xfrm>
            <a:off x="406261" y="2100825"/>
            <a:ext cx="8588270" cy="1328176"/>
          </a:xfrm>
          <a:prstGeom prst="rect">
            <a:avLst/>
          </a:prstGeom>
          <a:noFill/>
          <a:ln w="12700" cap="flat" cmpd="sng" algn="ctr">
            <a:noFill/>
            <a:prstDash val="solid"/>
            <a:miter lim="800000"/>
          </a:ln>
        </p:spPr>
        <p:style>
          <a:lnRef idx="2">
            <a:schemeClr val="dk1"/>
          </a:lnRef>
          <a:fillRef idx="1">
            <a:schemeClr val="lt1"/>
          </a:fillRef>
          <a:effectRef idx="0">
            <a:schemeClr val="dk1"/>
          </a:effectRef>
          <a:fontRef idx="minor">
            <a:schemeClr val="dk1"/>
          </a:fontRef>
        </p:style>
        <p:txBody>
          <a:bodyPr/>
          <a:lst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171446" marR="3810" indent="-171446" defTabSz="685783">
              <a:lnSpc>
                <a:spcPct val="100000"/>
              </a:lnSpc>
              <a:spcBef>
                <a:spcPts val="300"/>
              </a:spcBef>
            </a:pPr>
            <a:endParaRPr lang="en-GB" sz="2100">
              <a:solidFill>
                <a:srgbClr val="000F47"/>
              </a:solidFill>
              <a:latin typeface="Nunito Sans"/>
            </a:endParaRPr>
          </a:p>
          <a:p>
            <a:pPr marL="171446" marR="3810" indent="-171446" defTabSz="685783">
              <a:lnSpc>
                <a:spcPct val="100000"/>
              </a:lnSpc>
              <a:spcBef>
                <a:spcPts val="300"/>
              </a:spcBef>
            </a:pPr>
            <a:endParaRPr lang="en-GB" sz="2100">
              <a:solidFill>
                <a:srgbClr val="000F47"/>
              </a:solidFill>
              <a:latin typeface="Nunito Sans"/>
            </a:endParaRPr>
          </a:p>
          <a:p>
            <a:pPr marL="171446" marR="3810" indent="-171446" defTabSz="685783">
              <a:lnSpc>
                <a:spcPct val="100000"/>
              </a:lnSpc>
              <a:spcBef>
                <a:spcPts val="300"/>
              </a:spcBef>
            </a:pPr>
            <a:endParaRPr lang="en-GB" sz="2100">
              <a:solidFill>
                <a:srgbClr val="000F47"/>
              </a:solidFill>
              <a:latin typeface="Nunito Sans"/>
            </a:endParaRPr>
          </a:p>
          <a:p>
            <a:pPr marL="171446" indent="-171446" defTabSz="685783">
              <a:spcBef>
                <a:spcPts val="750"/>
              </a:spcBef>
            </a:pPr>
            <a:endParaRPr lang="en-US" sz="2100">
              <a:solidFill>
                <a:srgbClr val="002060"/>
              </a:solidFill>
              <a:latin typeface="Nunito Sans"/>
            </a:endParaRPr>
          </a:p>
          <a:p>
            <a:pPr marL="0" marR="3810" indent="0" defTabSz="685783">
              <a:lnSpc>
                <a:spcPct val="100000"/>
              </a:lnSpc>
              <a:spcBef>
                <a:spcPts val="300"/>
              </a:spcBef>
              <a:buNone/>
            </a:pPr>
            <a:r>
              <a:rPr lang="en-GB" sz="2100" b="1">
                <a:solidFill>
                  <a:srgbClr val="000F47"/>
                </a:solidFill>
                <a:latin typeface="Nunito Sans"/>
              </a:rPr>
              <a:t> </a:t>
            </a:r>
            <a:endParaRPr lang="en-GB" sz="2100">
              <a:solidFill>
                <a:srgbClr val="000F47"/>
              </a:solidFill>
              <a:latin typeface="Nunito Sans"/>
            </a:endParaRPr>
          </a:p>
        </p:txBody>
      </p:sp>
      <p:sp>
        <p:nvSpPr>
          <p:cNvPr id="8" name="Text Placeholder 5">
            <a:extLst>
              <a:ext uri="{FF2B5EF4-FFF2-40B4-BE49-F238E27FC236}">
                <a16:creationId xmlns:a16="http://schemas.microsoft.com/office/drawing/2014/main" id="{DA0AD6DF-1339-E7D6-0E25-8352B54ABC17}"/>
              </a:ext>
            </a:extLst>
          </p:cNvPr>
          <p:cNvSpPr txBox="1">
            <a:spLocks/>
          </p:cNvSpPr>
          <p:nvPr/>
        </p:nvSpPr>
        <p:spPr>
          <a:xfrm>
            <a:off x="740393" y="2338996"/>
            <a:ext cx="5709572" cy="1328176"/>
          </a:xfrm>
          <a:prstGeom prst="rect">
            <a:avLst/>
          </a:prstGeom>
          <a:noFill/>
          <a:ln w="12700" cap="flat" cmpd="sng" algn="ctr">
            <a:noFill/>
            <a:prstDash val="solid"/>
            <a:miter lim="800000"/>
          </a:ln>
        </p:spPr>
        <p:style>
          <a:lnRef idx="2">
            <a:schemeClr val="dk1"/>
          </a:lnRef>
          <a:fillRef idx="1">
            <a:schemeClr val="lt1"/>
          </a:fillRef>
          <a:effectRef idx="0">
            <a:schemeClr val="dk1"/>
          </a:effectRef>
          <a:fontRef idx="minor">
            <a:schemeClr val="dk1"/>
          </a:fontRef>
        </p:style>
        <p:txBody>
          <a:bodyPr lIns="68580" tIns="34290" rIns="68580" bIns="34290" anchor="t"/>
          <a:lst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defTabSz="685800">
              <a:lnSpc>
                <a:spcPct val="100000"/>
              </a:lnSpc>
              <a:spcBef>
                <a:spcPts val="0"/>
              </a:spcBef>
              <a:buNone/>
              <a:defRPr/>
            </a:pPr>
            <a:r>
              <a:rPr lang="en-US" sz="1650">
                <a:solidFill>
                  <a:srgbClr val="000F47"/>
                </a:solidFill>
                <a:latin typeface="Nunito Sans"/>
              </a:rPr>
              <a:t>Now is the perfect time to join the </a:t>
            </a:r>
            <a:r>
              <a:rPr lang="en-US" sz="1650" b="1">
                <a:solidFill>
                  <a:srgbClr val="000F47"/>
                </a:solidFill>
                <a:latin typeface="Nunito Sans"/>
              </a:rPr>
              <a:t>Chirpy Heat Insight Group, a free, email-based newsletter </a:t>
            </a:r>
            <a:r>
              <a:rPr lang="en-US" sz="1650">
                <a:solidFill>
                  <a:srgbClr val="000F47"/>
                </a:solidFill>
                <a:latin typeface="Nunito Sans"/>
              </a:rPr>
              <a:t>for housing associations and local authorities navigating heat network regulation.</a:t>
            </a:r>
          </a:p>
          <a:p>
            <a:pPr marL="0" indent="0" defTabSz="685800">
              <a:lnSpc>
                <a:spcPct val="100000"/>
              </a:lnSpc>
              <a:spcBef>
                <a:spcPts val="0"/>
              </a:spcBef>
              <a:buNone/>
              <a:defRPr/>
            </a:pPr>
            <a:endParaRPr lang="en-US" sz="600">
              <a:solidFill>
                <a:srgbClr val="000F47"/>
              </a:solidFill>
              <a:latin typeface="Nunito Sans"/>
            </a:endParaRPr>
          </a:p>
          <a:p>
            <a:pPr marL="214313" indent="-214313" defTabSz="685800">
              <a:lnSpc>
                <a:spcPct val="100000"/>
              </a:lnSpc>
              <a:spcBef>
                <a:spcPts val="0"/>
              </a:spcBef>
              <a:defRPr/>
            </a:pPr>
            <a:r>
              <a:rPr lang="en-US" sz="1650">
                <a:solidFill>
                  <a:srgbClr val="000F47"/>
                </a:solidFill>
                <a:latin typeface="Nunito Sans"/>
              </a:rPr>
              <a:t>Clear updates on heat network regulations</a:t>
            </a:r>
          </a:p>
          <a:p>
            <a:pPr marL="214313" indent="-214313" defTabSz="685800">
              <a:lnSpc>
                <a:spcPct val="100000"/>
              </a:lnSpc>
              <a:spcBef>
                <a:spcPts val="0"/>
              </a:spcBef>
              <a:defRPr/>
            </a:pPr>
            <a:r>
              <a:rPr lang="en-US" sz="1650">
                <a:solidFill>
                  <a:srgbClr val="000F47"/>
                </a:solidFill>
                <a:latin typeface="Nunito Sans"/>
              </a:rPr>
              <a:t>Practical tools, data dashboards, and sector intelligence</a:t>
            </a:r>
          </a:p>
          <a:p>
            <a:pPr marL="214313" indent="-214313" defTabSz="685800">
              <a:lnSpc>
                <a:spcPct val="100000"/>
              </a:lnSpc>
              <a:spcBef>
                <a:spcPts val="0"/>
              </a:spcBef>
              <a:defRPr/>
            </a:pPr>
            <a:r>
              <a:rPr lang="en-US" sz="1650">
                <a:solidFill>
                  <a:srgbClr val="000F47"/>
                </a:solidFill>
                <a:latin typeface="Nunito Sans"/>
              </a:rPr>
              <a:t>Exclusive content and early access to events and webinars</a:t>
            </a:r>
          </a:p>
          <a:p>
            <a:pPr marL="214313" indent="-214313" defTabSz="685800">
              <a:lnSpc>
                <a:spcPct val="100000"/>
              </a:lnSpc>
              <a:spcBef>
                <a:spcPts val="0"/>
              </a:spcBef>
              <a:defRPr/>
            </a:pPr>
            <a:r>
              <a:rPr lang="en-US" sz="1650">
                <a:solidFill>
                  <a:srgbClr val="000F47"/>
                </a:solidFill>
                <a:latin typeface="Nunito Sans"/>
              </a:rPr>
              <a:t>Insights to help deliver better, more reliable heat networks</a:t>
            </a:r>
          </a:p>
          <a:p>
            <a:pPr marL="214313" indent="-214313" defTabSz="685800">
              <a:lnSpc>
                <a:spcPct val="100000"/>
              </a:lnSpc>
              <a:spcBef>
                <a:spcPts val="0"/>
              </a:spcBef>
              <a:defRPr/>
            </a:pPr>
            <a:endParaRPr lang="en-US" sz="600">
              <a:solidFill>
                <a:srgbClr val="000F47"/>
              </a:solidFill>
              <a:latin typeface="Nunito Sans"/>
            </a:endParaRPr>
          </a:p>
          <a:p>
            <a:pPr marL="0" indent="0" defTabSz="685800">
              <a:lnSpc>
                <a:spcPct val="100000"/>
              </a:lnSpc>
              <a:spcBef>
                <a:spcPts val="0"/>
              </a:spcBef>
              <a:buNone/>
              <a:defRPr/>
            </a:pPr>
            <a:r>
              <a:rPr lang="en-US" sz="1650" b="1">
                <a:solidFill>
                  <a:srgbClr val="000F47"/>
                </a:solidFill>
                <a:latin typeface="Nunito Sans"/>
              </a:rPr>
              <a:t>It’s free, easy to join, and won’t clog your inbox!</a:t>
            </a:r>
          </a:p>
        </p:txBody>
      </p:sp>
      <p:pic>
        <p:nvPicPr>
          <p:cNvPr id="11" name="Picture 10" descr="A close up of a logo&#10;&#10;AI-generated content may be incorrect.">
            <a:extLst>
              <a:ext uri="{FF2B5EF4-FFF2-40B4-BE49-F238E27FC236}">
                <a16:creationId xmlns:a16="http://schemas.microsoft.com/office/drawing/2014/main" id="{35D28D01-5E7D-22D6-2074-C4D4E40DC2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1573" y="4486110"/>
            <a:ext cx="2417517" cy="647353"/>
          </a:xfrm>
          <a:prstGeom prst="rect">
            <a:avLst/>
          </a:prstGeom>
        </p:spPr>
      </p:pic>
      <p:sp>
        <p:nvSpPr>
          <p:cNvPr id="5" name="Footer Placeholder 2">
            <a:extLst>
              <a:ext uri="{FF2B5EF4-FFF2-40B4-BE49-F238E27FC236}">
                <a16:creationId xmlns:a16="http://schemas.microsoft.com/office/drawing/2014/main" id="{8151B68F-C9CE-0F03-696F-11CCD5EC503F}"/>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srgbClr val="FFFFFF"/>
                </a:solidFill>
                <a:latin typeface="Nunito Sans"/>
              </a:rPr>
              <a:t>Navigating Ofgem Registration and the Journey to Heat Network Compliance</a:t>
            </a:r>
            <a:r>
              <a:rPr lang="en-GB" sz="600" b="1">
                <a:solidFill>
                  <a:srgbClr val="FFFFFF"/>
                </a:solidFill>
                <a:latin typeface="Nunito Sans"/>
              </a:rPr>
              <a:t> </a:t>
            </a:r>
            <a:endParaRPr lang="en-GB" sz="600">
              <a:solidFill>
                <a:srgbClr val="000000"/>
              </a:solidFill>
              <a:latin typeface="Nunito Sans"/>
            </a:endParaRPr>
          </a:p>
        </p:txBody>
      </p:sp>
      <p:sp>
        <p:nvSpPr>
          <p:cNvPr id="9" name="Title 1">
            <a:extLst>
              <a:ext uri="{FF2B5EF4-FFF2-40B4-BE49-F238E27FC236}">
                <a16:creationId xmlns:a16="http://schemas.microsoft.com/office/drawing/2014/main" id="{C54DF9AE-501A-3BEF-2A41-0D2D98DDE19D}"/>
              </a:ext>
            </a:extLst>
          </p:cNvPr>
          <p:cNvSpPr txBox="1">
            <a:spLocks/>
          </p:cNvSpPr>
          <p:nvPr/>
        </p:nvSpPr>
        <p:spPr>
          <a:xfrm>
            <a:off x="637286" y="1798506"/>
            <a:ext cx="6563142" cy="341632"/>
          </a:xfrm>
          <a:prstGeom prst="rect">
            <a:avLst/>
          </a:prstGeom>
        </p:spPr>
        <p:txBody>
          <a:bodyPr vert="horz" wrap="square" lIns="0" tIns="0" rIns="0" bIns="0" rtlCol="0" anchor="t" anchorCtr="0">
            <a:spAutoFit/>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algn="ctr" defTabSz="685783"/>
            <a:r>
              <a:rPr lang="en-GB" sz="2400">
                <a:solidFill>
                  <a:srgbClr val="000F47"/>
                </a:solidFill>
                <a:latin typeface="Nunito Sans ExtraBold"/>
                <a:ea typeface="+mj-lt"/>
                <a:cs typeface="+mj-lt"/>
              </a:rPr>
              <a:t>Sign up for free – Chirpy Heat Insight Group</a:t>
            </a:r>
            <a:endParaRPr lang="en-GB" sz="2400">
              <a:solidFill>
                <a:srgbClr val="000F47"/>
              </a:solidFill>
              <a:latin typeface="Nunito Sans ExtraBold"/>
            </a:endParaRPr>
          </a:p>
        </p:txBody>
      </p:sp>
      <p:pic>
        <p:nvPicPr>
          <p:cNvPr id="10" name="Picture 9" descr="A qr code on a black background&#10;&#10;AI-generated content may be incorrect.">
            <a:extLst>
              <a:ext uri="{FF2B5EF4-FFF2-40B4-BE49-F238E27FC236}">
                <a16:creationId xmlns:a16="http://schemas.microsoft.com/office/drawing/2014/main" id="{E4B5BC06-ABCE-0D0D-B112-39E2D4257925}"/>
              </a:ext>
            </a:extLst>
          </p:cNvPr>
          <p:cNvPicPr>
            <a:picLocks noChangeAspect="1"/>
          </p:cNvPicPr>
          <p:nvPr/>
        </p:nvPicPr>
        <p:blipFill>
          <a:blip r:embed="rId4"/>
          <a:stretch>
            <a:fillRect/>
          </a:stretch>
        </p:blipFill>
        <p:spPr>
          <a:xfrm>
            <a:off x="6313714" y="2098221"/>
            <a:ext cx="2193472" cy="2726872"/>
          </a:xfrm>
          <a:prstGeom prst="rect">
            <a:avLst/>
          </a:prstGeom>
        </p:spPr>
      </p:pic>
    </p:spTree>
    <p:extLst>
      <p:ext uri="{BB962C8B-B14F-4D97-AF65-F5344CB8AC3E}">
        <p14:creationId xmlns:p14="http://schemas.microsoft.com/office/powerpoint/2010/main" val="2393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8015D-EA2C-868D-6AD8-BB3F3070671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91392B2-FDEE-3662-10F0-BE75FF7DF39E}"/>
              </a:ext>
            </a:extLst>
          </p:cNvPr>
          <p:cNvPicPr>
            <a:picLocks noChangeAspect="1"/>
          </p:cNvPicPr>
          <p:nvPr/>
        </p:nvPicPr>
        <p:blipFill>
          <a:blip r:embed="rId3">
            <a:duotone>
              <a:prstClr val="black"/>
              <a:srgbClr val="002060">
                <a:tint val="45000"/>
                <a:satMod val="400000"/>
              </a:srgbClr>
            </a:duotone>
            <a:extLst>
              <a:ext uri="{28A0092B-C50C-407E-A947-70E740481C1C}">
                <a14:useLocalDpi xmlns:a14="http://schemas.microsoft.com/office/drawing/2010/main" val="0"/>
              </a:ext>
            </a:extLst>
          </a:blip>
          <a:srcRect l="120" r="120"/>
          <a:stretch/>
        </p:blipFill>
        <p:spPr>
          <a:xfrm>
            <a:off x="0" y="-109904"/>
            <a:ext cx="9144000" cy="6110654"/>
          </a:xfrm>
          <a:prstGeom prst="rect">
            <a:avLst/>
          </a:prstGeom>
        </p:spPr>
      </p:pic>
      <p:sp>
        <p:nvSpPr>
          <p:cNvPr id="2" name="Title 1">
            <a:extLst>
              <a:ext uri="{FF2B5EF4-FFF2-40B4-BE49-F238E27FC236}">
                <a16:creationId xmlns:a16="http://schemas.microsoft.com/office/drawing/2014/main" id="{AF3103CF-F1B2-F840-D7B7-5006D85B21D9}"/>
              </a:ext>
            </a:extLst>
          </p:cNvPr>
          <p:cNvSpPr>
            <a:spLocks noGrp="1"/>
          </p:cNvSpPr>
          <p:nvPr>
            <p:ph type="ctrTitle"/>
          </p:nvPr>
        </p:nvSpPr>
        <p:spPr/>
        <p:txBody>
          <a:bodyPr>
            <a:normAutofit/>
          </a:bodyPr>
          <a:lstStyle/>
          <a:p>
            <a:r>
              <a:rPr lang="en-GB"/>
              <a:t>Any questions?</a:t>
            </a:r>
          </a:p>
        </p:txBody>
      </p:sp>
      <p:pic>
        <p:nvPicPr>
          <p:cNvPr id="7" name="Picture 6" descr="A white text on a black background&#10;&#10;Description automatically generated">
            <a:extLst>
              <a:ext uri="{FF2B5EF4-FFF2-40B4-BE49-F238E27FC236}">
                <a16:creationId xmlns:a16="http://schemas.microsoft.com/office/drawing/2014/main" id="{6045FA6E-85A3-3C14-D4CC-3539939848B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87089" y="2541173"/>
            <a:ext cx="3066552" cy="798885"/>
          </a:xfrm>
          <a:prstGeom prst="rect">
            <a:avLst/>
          </a:prstGeom>
        </p:spPr>
      </p:pic>
    </p:spTree>
    <p:extLst>
      <p:ext uri="{BB962C8B-B14F-4D97-AF65-F5344CB8AC3E}">
        <p14:creationId xmlns:p14="http://schemas.microsoft.com/office/powerpoint/2010/main" val="3506327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21890-13C1-7F6B-E187-B34DB04930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70705A-1633-913B-4089-83B6D3E51220}"/>
              </a:ext>
            </a:extLst>
          </p:cNvPr>
          <p:cNvSpPr>
            <a:spLocks noGrp="1"/>
          </p:cNvSpPr>
          <p:nvPr>
            <p:ph type="ctrTitle"/>
          </p:nvPr>
        </p:nvSpPr>
        <p:spPr>
          <a:xfrm>
            <a:off x="691716" y="1798506"/>
            <a:ext cx="5812028" cy="341632"/>
          </a:xfrm>
        </p:spPr>
        <p:txBody>
          <a:bodyPr/>
          <a:lstStyle/>
          <a:p>
            <a:pPr algn="l"/>
            <a:r>
              <a:rPr lang="en-GB">
                <a:ea typeface="+mj-lt"/>
                <a:cs typeface="+mj-lt"/>
              </a:rPr>
              <a:t>More information and support</a:t>
            </a:r>
            <a:endParaRPr lang="en-US"/>
          </a:p>
        </p:txBody>
      </p:sp>
      <p:sp>
        <p:nvSpPr>
          <p:cNvPr id="3" name="Date Placeholder 2">
            <a:extLst>
              <a:ext uri="{FF2B5EF4-FFF2-40B4-BE49-F238E27FC236}">
                <a16:creationId xmlns:a16="http://schemas.microsoft.com/office/drawing/2014/main" id="{79996937-81B6-770A-3902-9ECEE4DEAF4E}"/>
              </a:ext>
            </a:extLst>
          </p:cNvPr>
          <p:cNvSpPr>
            <a:spLocks noGrp="1"/>
          </p:cNvSpPr>
          <p:nvPr>
            <p:ph type="dt" sz="half" idx="10"/>
          </p:nvPr>
        </p:nvSpPr>
        <p:spPr/>
        <p:txBody>
          <a:bodyPr/>
          <a:lstStyle/>
          <a:p>
            <a:pPr defTabSz="685783"/>
            <a:r>
              <a:rPr lang="en-US">
                <a:solidFill>
                  <a:prstClr val="black">
                    <a:tint val="75000"/>
                  </a:prstClr>
                </a:solidFill>
                <a:latin typeface="Nunito Sans"/>
              </a:rPr>
              <a:t> </a:t>
            </a:r>
            <a:endParaRPr lang="en-GB">
              <a:solidFill>
                <a:prstClr val="black">
                  <a:tint val="75000"/>
                </a:prstClr>
              </a:solidFill>
              <a:latin typeface="Nunito Sans"/>
            </a:endParaRPr>
          </a:p>
        </p:txBody>
      </p:sp>
      <p:sp>
        <p:nvSpPr>
          <p:cNvPr id="5" name="Slide Number Placeholder 4">
            <a:extLst>
              <a:ext uri="{FF2B5EF4-FFF2-40B4-BE49-F238E27FC236}">
                <a16:creationId xmlns:a16="http://schemas.microsoft.com/office/drawing/2014/main" id="{103715D7-585C-19B0-FFA3-FBE0595127AE}"/>
              </a:ext>
            </a:extLst>
          </p:cNvPr>
          <p:cNvSpPr>
            <a:spLocks noGrp="1"/>
          </p:cNvSpPr>
          <p:nvPr>
            <p:ph type="sldNum" sz="quarter" idx="12"/>
          </p:nvPr>
        </p:nvSpPr>
        <p:spPr/>
        <p:txBody>
          <a:bodyPr/>
          <a:lstStyle/>
          <a:p>
            <a:pPr defTabSz="685783"/>
            <a:fld id="{9B6893A6-9E7E-41C0-AB26-FE5659454717}" type="slidenum">
              <a:rPr lang="en-GB">
                <a:solidFill>
                  <a:srgbClr val="000F47"/>
                </a:solidFill>
                <a:latin typeface="Nunito Sans"/>
              </a:rPr>
              <a:pPr defTabSz="685783"/>
              <a:t>129</a:t>
            </a:fld>
            <a:endParaRPr lang="en-GB">
              <a:solidFill>
                <a:srgbClr val="000F47"/>
              </a:solidFill>
              <a:latin typeface="Nunito Sans"/>
            </a:endParaRPr>
          </a:p>
        </p:txBody>
      </p:sp>
      <p:sp>
        <p:nvSpPr>
          <p:cNvPr id="7" name="Text Placeholder 6">
            <a:extLst>
              <a:ext uri="{FF2B5EF4-FFF2-40B4-BE49-F238E27FC236}">
                <a16:creationId xmlns:a16="http://schemas.microsoft.com/office/drawing/2014/main" id="{CF7CFA54-C6E0-ED56-95B6-665F7B136BAB}"/>
              </a:ext>
            </a:extLst>
          </p:cNvPr>
          <p:cNvSpPr>
            <a:spLocks noGrp="1"/>
          </p:cNvSpPr>
          <p:nvPr>
            <p:ph type="body" sz="quarter" idx="17"/>
          </p:nvPr>
        </p:nvSpPr>
        <p:spPr>
          <a:xfrm>
            <a:off x="919834" y="2713535"/>
            <a:ext cx="2080133" cy="1321797"/>
          </a:xfrm>
        </p:spPr>
        <p:txBody>
          <a:bodyPr/>
          <a:lstStyle/>
          <a:p>
            <a:r>
              <a:rPr lang="en-GB" sz="1650" b="1">
                <a:solidFill>
                  <a:srgbClr val="E5DFEC"/>
                </a:solidFill>
                <a:latin typeface="Nunito Sans"/>
                <a:ea typeface="+mj-lt"/>
                <a:cs typeface="+mj-lt"/>
              </a:rPr>
              <a:t>Sign up for our free Ofgem Registration webinar</a:t>
            </a:r>
            <a:endParaRPr lang="en-US" sz="1650" b="1">
              <a:solidFill>
                <a:srgbClr val="E5DFEC"/>
              </a:solidFill>
              <a:latin typeface="Nunito Sans"/>
            </a:endParaRPr>
          </a:p>
          <a:p>
            <a:r>
              <a:rPr lang="en-GB" sz="1650">
                <a:latin typeface="Nunito Sans"/>
                <a:ea typeface="+mj-lt"/>
                <a:cs typeface="+mj-lt"/>
              </a:rPr>
              <a:t> 22nd July </a:t>
            </a:r>
          </a:p>
          <a:p>
            <a:r>
              <a:rPr lang="en-GB" sz="1650">
                <a:latin typeface="Nunito Sans"/>
                <a:ea typeface="+mj-lt"/>
                <a:cs typeface="+mj-lt"/>
              </a:rPr>
              <a:t>10:00am–11:00am</a:t>
            </a:r>
            <a:endParaRPr lang="en-GB" sz="1650">
              <a:latin typeface="Nunito Sans"/>
            </a:endParaRPr>
          </a:p>
        </p:txBody>
      </p:sp>
      <p:sp>
        <p:nvSpPr>
          <p:cNvPr id="9" name="Text Placeholder 8">
            <a:extLst>
              <a:ext uri="{FF2B5EF4-FFF2-40B4-BE49-F238E27FC236}">
                <a16:creationId xmlns:a16="http://schemas.microsoft.com/office/drawing/2014/main" id="{8A4F6572-4731-7D01-6420-DEA0CDAEC2F2}"/>
              </a:ext>
            </a:extLst>
          </p:cNvPr>
          <p:cNvSpPr>
            <a:spLocks noGrp="1"/>
          </p:cNvSpPr>
          <p:nvPr>
            <p:ph type="body" sz="quarter" idx="20"/>
          </p:nvPr>
        </p:nvSpPr>
        <p:spPr>
          <a:xfrm>
            <a:off x="3482948" y="2713534"/>
            <a:ext cx="2080133" cy="1240154"/>
          </a:xfrm>
        </p:spPr>
        <p:txBody>
          <a:bodyPr/>
          <a:lstStyle/>
          <a:p>
            <a:r>
              <a:rPr lang="en-GB" sz="1650" b="1">
                <a:solidFill>
                  <a:srgbClr val="E5DFEC"/>
                </a:solidFill>
                <a:latin typeface="Nunito Sans"/>
                <a:ea typeface="+mj-lt"/>
                <a:cs typeface="+mj-lt"/>
              </a:rPr>
              <a:t>Listen to our free Ofgem Registration podcast</a:t>
            </a:r>
            <a:endParaRPr lang="en-US" sz="1650" b="1">
              <a:solidFill>
                <a:srgbClr val="E5DFEC"/>
              </a:solidFill>
              <a:latin typeface="Nunito Sans"/>
            </a:endParaRPr>
          </a:p>
          <a:p>
            <a:r>
              <a:rPr lang="en-GB" sz="1650">
                <a:latin typeface="Nunito Sans"/>
                <a:ea typeface="+mj-lt"/>
                <a:cs typeface="+mj-lt"/>
              </a:rPr>
              <a:t>Search Chirpy Heat on Spotify, Apple Podcasts and YouTube</a:t>
            </a:r>
            <a:endParaRPr lang="en-GB" sz="1650">
              <a:latin typeface="Nunito Sans"/>
            </a:endParaRPr>
          </a:p>
        </p:txBody>
      </p:sp>
      <p:sp>
        <p:nvSpPr>
          <p:cNvPr id="11" name="Text Placeholder 10">
            <a:extLst>
              <a:ext uri="{FF2B5EF4-FFF2-40B4-BE49-F238E27FC236}">
                <a16:creationId xmlns:a16="http://schemas.microsoft.com/office/drawing/2014/main" id="{0443EF0D-735F-CFC6-B954-504CA3FC13D6}"/>
              </a:ext>
            </a:extLst>
          </p:cNvPr>
          <p:cNvSpPr>
            <a:spLocks noGrp="1"/>
          </p:cNvSpPr>
          <p:nvPr>
            <p:ph type="body" sz="quarter" idx="23"/>
          </p:nvPr>
        </p:nvSpPr>
        <p:spPr>
          <a:xfrm>
            <a:off x="6073276" y="2712580"/>
            <a:ext cx="2080133" cy="1560469"/>
          </a:xfrm>
        </p:spPr>
        <p:txBody>
          <a:bodyPr/>
          <a:lstStyle/>
          <a:p>
            <a:r>
              <a:rPr lang="en-US" sz="1650" b="1">
                <a:solidFill>
                  <a:srgbClr val="E5DFEC"/>
                </a:solidFill>
                <a:latin typeface="Nunito Sans"/>
                <a:ea typeface="+mj-lt"/>
                <a:cs typeface="+mj-lt"/>
              </a:rPr>
              <a:t>Find information on all our services</a:t>
            </a:r>
            <a:endParaRPr lang="en-US" sz="1650" b="1">
              <a:solidFill>
                <a:srgbClr val="E5DFEC"/>
              </a:solidFill>
              <a:latin typeface="Nunito Sans"/>
            </a:endParaRPr>
          </a:p>
          <a:p>
            <a:r>
              <a:rPr lang="en-GB" sz="1650">
                <a:latin typeface="Nunito Sans"/>
                <a:ea typeface="+mj-lt"/>
                <a:cs typeface="+mj-lt"/>
              </a:rPr>
              <a:t>Visit chirpyheat.com/ services</a:t>
            </a:r>
            <a:endParaRPr lang="en-GB" sz="1650">
              <a:latin typeface="Nunito Sans"/>
            </a:endParaRPr>
          </a:p>
          <a:p>
            <a:endParaRPr lang="en-GB" sz="1650">
              <a:latin typeface="Nunito Sans"/>
            </a:endParaRPr>
          </a:p>
        </p:txBody>
      </p:sp>
      <p:sp>
        <p:nvSpPr>
          <p:cNvPr id="18" name="TextBox 17">
            <a:extLst>
              <a:ext uri="{FF2B5EF4-FFF2-40B4-BE49-F238E27FC236}">
                <a16:creationId xmlns:a16="http://schemas.microsoft.com/office/drawing/2014/main" id="{1292E14E-B9A2-7761-C85A-853C116F2F83}"/>
              </a:ext>
            </a:extLst>
          </p:cNvPr>
          <p:cNvSpPr txBox="1"/>
          <p:nvPr/>
        </p:nvSpPr>
        <p:spPr>
          <a:xfrm>
            <a:off x="1989156" y="5042247"/>
            <a:ext cx="6340577" cy="577081"/>
          </a:xfrm>
          <a:prstGeom prst="rect">
            <a:avLst/>
          </a:prstGeom>
          <a:solidFill>
            <a:schemeClr val="bg2"/>
          </a:solidFill>
        </p:spPr>
        <p:txBody>
          <a:bodyPr wrap="square" lIns="68580" tIns="34290" rIns="68580" bIns="34290" rtlCol="0" anchor="t">
            <a:spAutoFit/>
          </a:bodyPr>
          <a:lstStyle/>
          <a:p>
            <a:pPr algn="ctr" defTabSz="685783"/>
            <a:r>
              <a:rPr lang="en-GB" sz="1650" b="1">
                <a:solidFill>
                  <a:srgbClr val="000F47"/>
                </a:solidFill>
                <a:latin typeface="Nunito Sans"/>
              </a:rPr>
              <a:t>Chirpy Heat are supporting clients with all elements of registration – contact </a:t>
            </a:r>
            <a:r>
              <a:rPr lang="en-GB" sz="1650" b="1" u="sng">
                <a:solidFill>
                  <a:srgbClr val="000F47"/>
                </a:solidFill>
                <a:latin typeface="Nunito Sans"/>
              </a:rPr>
              <a:t>client.relationships</a:t>
            </a:r>
            <a:r>
              <a:rPr lang="en-GB" sz="1650" b="1" u="sng">
                <a:solidFill>
                  <a:srgbClr val="000F47"/>
                </a:solidFill>
                <a:latin typeface="Nunito Sans"/>
                <a:hlinkClick r:id="rId3">
                  <a:extLst>
                    <a:ext uri="{A12FA001-AC4F-418D-AE19-62706E023703}">
                      <ahyp:hlinkClr xmlns:ahyp="http://schemas.microsoft.com/office/drawing/2018/hyperlinkcolor" val="tx"/>
                    </a:ext>
                  </a:extLst>
                </a:hlinkClick>
              </a:rPr>
              <a:t>@chirpyheat.com</a:t>
            </a:r>
            <a:r>
              <a:rPr lang="en-GB" sz="1650" b="1">
                <a:solidFill>
                  <a:srgbClr val="000F47"/>
                </a:solidFill>
                <a:latin typeface="Nunito Sans"/>
              </a:rPr>
              <a:t> </a:t>
            </a:r>
          </a:p>
        </p:txBody>
      </p:sp>
      <p:sp>
        <p:nvSpPr>
          <p:cNvPr id="6" name="Footer Placeholder 2">
            <a:extLst>
              <a:ext uri="{FF2B5EF4-FFF2-40B4-BE49-F238E27FC236}">
                <a16:creationId xmlns:a16="http://schemas.microsoft.com/office/drawing/2014/main" id="{D0C349BD-74F4-9513-576E-27B2FDBF2950}"/>
              </a:ext>
            </a:extLst>
          </p:cNvPr>
          <p:cNvSpPr txBox="1">
            <a:spLocks/>
          </p:cNvSpPr>
          <p:nvPr/>
        </p:nvSpPr>
        <p:spPr>
          <a:xfrm>
            <a:off x="5752272" y="962978"/>
            <a:ext cx="3086100" cy="171450"/>
          </a:xfrm>
          <a:prstGeom prst="rect">
            <a:avLst/>
          </a:prstGeom>
        </p:spPr>
        <p:txBody>
          <a:bodyPr vert="horz" lIns="0" tIns="0" rIns="0" bIns="0" rtlCol="0" anchor="ctr"/>
          <a:lstStyle>
            <a:defPPr>
              <a:defRPr lang="en-US"/>
            </a:defPPr>
            <a:lvl1pPr algn="r">
              <a:defRPr sz="700">
                <a:solidFill>
                  <a:schemeClr val="bg1"/>
                </a:solidFill>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a:lstStyle>
          <a:p>
            <a:pPr defTabSz="685783"/>
            <a:r>
              <a:rPr lang="en-US" sz="600" b="1">
                <a:solidFill>
                  <a:prstClr val="white"/>
                </a:solidFill>
                <a:latin typeface="Nunito Sans"/>
              </a:rPr>
              <a:t>Navigating Ofgem Registration and the Journey to Heat Network Compliance</a:t>
            </a:r>
            <a:r>
              <a:rPr lang="en-GB" sz="600" b="1">
                <a:solidFill>
                  <a:prstClr val="white"/>
                </a:solidFill>
                <a:latin typeface="Nunito Sans"/>
              </a:rPr>
              <a:t> </a:t>
            </a:r>
          </a:p>
        </p:txBody>
      </p:sp>
      <p:pic>
        <p:nvPicPr>
          <p:cNvPr id="8" name="Picture 7" descr="A qr code on a black background&#10;&#10;AI-generated content may be incorrect.">
            <a:extLst>
              <a:ext uri="{FF2B5EF4-FFF2-40B4-BE49-F238E27FC236}">
                <a16:creationId xmlns:a16="http://schemas.microsoft.com/office/drawing/2014/main" id="{71EFF97C-20BD-889D-B99D-668154F9ABE0}"/>
              </a:ext>
            </a:extLst>
          </p:cNvPr>
          <p:cNvPicPr>
            <a:picLocks noChangeAspect="1"/>
          </p:cNvPicPr>
          <p:nvPr/>
        </p:nvPicPr>
        <p:blipFill>
          <a:blip r:embed="rId4"/>
          <a:stretch>
            <a:fillRect/>
          </a:stretch>
        </p:blipFill>
        <p:spPr>
          <a:xfrm>
            <a:off x="288472" y="3839937"/>
            <a:ext cx="1670957" cy="2160814"/>
          </a:xfrm>
          <a:prstGeom prst="rect">
            <a:avLst/>
          </a:prstGeom>
        </p:spPr>
      </p:pic>
    </p:spTree>
    <p:extLst>
      <p:ext uri="{BB962C8B-B14F-4D97-AF65-F5344CB8AC3E}">
        <p14:creationId xmlns:p14="http://schemas.microsoft.com/office/powerpoint/2010/main" val="2254133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588807" y="288036"/>
            <a:ext cx="1020041" cy="651510"/>
          </a:xfrm>
          <a:prstGeom prst="rect">
            <a:avLst/>
          </a:prstGeom>
        </p:spPr>
      </p:pic>
      <p:sp>
        <p:nvSpPr>
          <p:cNvPr id="3" name="Text 0"/>
          <p:cNvSpPr/>
          <p:nvPr/>
        </p:nvSpPr>
        <p:spPr>
          <a:xfrm>
            <a:off x="534924" y="1371600"/>
            <a:ext cx="6172200" cy="342900"/>
          </a:xfrm>
          <a:prstGeom prst="rect">
            <a:avLst/>
          </a:prstGeom>
          <a:noFill/>
          <a:ln/>
        </p:spPr>
        <p:txBody>
          <a:bodyPr wrap="square" lIns="0" tIns="0" rIns="0" bIns="0" rtlCol="0" anchor="ctr"/>
          <a:lstStyle/>
          <a:p>
            <a:r>
              <a:rPr lang="en-US" sz="1050" b="1" kern="0" spc="225" dirty="0">
                <a:solidFill>
                  <a:srgbClr val="E6007E"/>
                </a:solidFill>
                <a:latin typeface="Calibri" pitchFamily="34" charset="0"/>
                <a:ea typeface="Calibri" pitchFamily="34" charset="-122"/>
                <a:cs typeface="Calibri" pitchFamily="34" charset="-120"/>
              </a:rPr>
              <a:t>NEXT SESSION</a:t>
            </a:r>
            <a:endParaRPr lang="en-US" sz="1050" dirty="0"/>
          </a:p>
        </p:txBody>
      </p:sp>
      <p:sp>
        <p:nvSpPr>
          <p:cNvPr id="4" name="Text 1"/>
          <p:cNvSpPr/>
          <p:nvPr/>
        </p:nvSpPr>
        <p:spPr>
          <a:xfrm>
            <a:off x="534924" y="1714500"/>
            <a:ext cx="6172200" cy="377190"/>
          </a:xfrm>
          <a:prstGeom prst="rect">
            <a:avLst/>
          </a:prstGeom>
          <a:noFill/>
          <a:ln/>
        </p:spPr>
        <p:txBody>
          <a:bodyPr wrap="square" lIns="0" tIns="0" rIns="0" bIns="0" rtlCol="0" anchor="ctr"/>
          <a:lstStyle/>
          <a:p>
            <a:r>
              <a:rPr lang="en-US" sz="1500" b="1" dirty="0">
                <a:solidFill>
                  <a:srgbClr val="3E8B2E"/>
                </a:solidFill>
                <a:latin typeface="Calibri" pitchFamily="34" charset="0"/>
                <a:ea typeface="Calibri" pitchFamily="34" charset="-122"/>
                <a:cs typeface="Calibri" pitchFamily="34" charset="-120"/>
              </a:rPr>
              <a:t>14.40 – 15.25</a:t>
            </a:r>
            <a:endParaRPr lang="en-US" sz="1500" dirty="0"/>
          </a:p>
        </p:txBody>
      </p:sp>
      <p:sp>
        <p:nvSpPr>
          <p:cNvPr id="5" name="Text 2"/>
          <p:cNvSpPr/>
          <p:nvPr/>
        </p:nvSpPr>
        <p:spPr>
          <a:xfrm>
            <a:off x="534925" y="2091690"/>
            <a:ext cx="8073923" cy="1508760"/>
          </a:xfrm>
          <a:prstGeom prst="rect">
            <a:avLst/>
          </a:prstGeom>
          <a:noFill/>
          <a:ln/>
        </p:spPr>
        <p:txBody>
          <a:bodyPr wrap="square" lIns="0" tIns="0" rIns="0" bIns="0" rtlCol="0" anchor="t"/>
          <a:lstStyle/>
          <a:p>
            <a:r>
              <a:rPr lang="en-US" sz="3000" b="1" dirty="0">
                <a:solidFill>
                  <a:srgbClr val="2E4076"/>
                </a:solidFill>
                <a:latin typeface="Calibri" pitchFamily="34" charset="0"/>
                <a:ea typeface="Calibri" pitchFamily="34" charset="-122"/>
                <a:cs typeface="Calibri" pitchFamily="34" charset="-120"/>
              </a:rPr>
              <a:t>Smart Homes: where they fit into today's legislative landscape</a:t>
            </a:r>
            <a:endParaRPr lang="en-US" sz="3000" dirty="0"/>
          </a:p>
        </p:txBody>
      </p:sp>
      <p:sp>
        <p:nvSpPr>
          <p:cNvPr id="6" name="Text 3"/>
          <p:cNvSpPr/>
          <p:nvPr/>
        </p:nvSpPr>
        <p:spPr>
          <a:xfrm>
            <a:off x="534925" y="3909060"/>
            <a:ext cx="8073923" cy="2400300"/>
          </a:xfrm>
          <a:prstGeom prst="rect">
            <a:avLst/>
          </a:prstGeom>
          <a:noFill/>
          <a:ln/>
        </p:spPr>
        <p:txBody>
          <a:bodyPr wrap="square" lIns="0" tIns="0" rIns="0" bIns="0" rtlCol="0" anchor="t"/>
          <a:lstStyle/>
          <a:p>
            <a:pPr>
              <a:lnSpc>
                <a:spcPct val="105000"/>
              </a:lnSpc>
              <a:spcAft>
                <a:spcPts val="750"/>
              </a:spcAft>
            </a:pPr>
            <a:r>
              <a:rPr lang="en-US" sz="1350" i="1" dirty="0">
                <a:solidFill>
                  <a:srgbClr val="2A2A2A"/>
                </a:solidFill>
              </a:rPr>
              <a:t>Presented by</a:t>
            </a:r>
            <a:endParaRPr lang="en-US" sz="1350" dirty="0"/>
          </a:p>
          <a:p>
            <a:pPr>
              <a:lnSpc>
                <a:spcPct val="105000"/>
              </a:lnSpc>
            </a:pPr>
            <a:r>
              <a:rPr lang="en-US" sz="1650" b="1" dirty="0">
                <a:solidFill>
                  <a:srgbClr val="B00063"/>
                </a:solidFill>
              </a:rPr>
              <a:t>Will Collier</a:t>
            </a:r>
            <a:endParaRPr lang="en-US" sz="1350" dirty="0"/>
          </a:p>
          <a:p>
            <a:pPr>
              <a:lnSpc>
                <a:spcPct val="105000"/>
              </a:lnSpc>
              <a:spcBef>
                <a:spcPts val="75"/>
              </a:spcBef>
            </a:pPr>
            <a:r>
              <a:rPr lang="en-US" sz="1125" dirty="0">
                <a:solidFill>
                  <a:srgbClr val="2E4076"/>
                </a:solidFill>
              </a:rPr>
              <a:t>Relationship Manager, Smart Homes, Aico</a:t>
            </a:r>
            <a:endParaRPr lang="en-US" sz="1350" dirty="0"/>
          </a:p>
          <a:p>
            <a:pPr>
              <a:lnSpc>
                <a:spcPct val="105000"/>
              </a:lnSpc>
              <a:spcBef>
                <a:spcPts val="600"/>
              </a:spcBef>
            </a:pPr>
            <a:r>
              <a:rPr lang="en-US" sz="1650" b="1" dirty="0">
                <a:solidFill>
                  <a:srgbClr val="B00063"/>
                </a:solidFill>
              </a:rPr>
              <a:t>Lea Hampton O'Neil</a:t>
            </a:r>
            <a:endParaRPr lang="en-US" sz="1350" dirty="0"/>
          </a:p>
          <a:p>
            <a:pPr>
              <a:lnSpc>
                <a:spcPct val="105000"/>
              </a:lnSpc>
              <a:spcBef>
                <a:spcPts val="75"/>
              </a:spcBef>
            </a:pPr>
            <a:r>
              <a:rPr lang="en-US" sz="1125" dirty="0">
                <a:solidFill>
                  <a:srgbClr val="2E4076"/>
                </a:solidFill>
              </a:rPr>
              <a:t>Lead Product Manager, Smart Homes, Aico</a:t>
            </a:r>
            <a:endParaRPr lang="en-US" sz="1350" dirty="0"/>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B3D2DF9E-CC62-3C36-060E-B075EE9E689D}"/>
              </a:ext>
            </a:extLst>
          </p:cNvPr>
          <p:cNvGrpSpPr/>
          <p:nvPr/>
        </p:nvGrpSpPr>
        <p:grpSpPr>
          <a:xfrm>
            <a:off x="1" y="857250"/>
            <a:ext cx="5107781" cy="5143500"/>
            <a:chOff x="0" y="0"/>
            <a:chExt cx="6810375" cy="6858000"/>
          </a:xfrm>
        </p:grpSpPr>
        <p:sp>
          <p:nvSpPr>
            <p:cNvPr id="4" name="Rectangle 3">
              <a:extLst>
                <a:ext uri="{FF2B5EF4-FFF2-40B4-BE49-F238E27FC236}">
                  <a16:creationId xmlns:a16="http://schemas.microsoft.com/office/drawing/2014/main" id="{469046D4-DD15-9851-F296-68AC07A45BF0}"/>
                </a:ext>
              </a:extLst>
            </p:cNvPr>
            <p:cNvSpPr/>
            <p:nvPr/>
          </p:nvSpPr>
          <p:spPr>
            <a:xfrm>
              <a:off x="0" y="0"/>
              <a:ext cx="6810375" cy="6858000"/>
            </a:xfrm>
            <a:prstGeom prst="rect">
              <a:avLst/>
            </a:prstGeom>
            <a:solidFill>
              <a:srgbClr val="4A4B4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ectangle 11">
              <a:extLst>
                <a:ext uri="{FF2B5EF4-FFF2-40B4-BE49-F238E27FC236}">
                  <a16:creationId xmlns:a16="http://schemas.microsoft.com/office/drawing/2014/main" id="{354BAC60-2798-5E86-804B-9E139546A44A}"/>
                </a:ext>
              </a:extLst>
            </p:cNvPr>
            <p:cNvSpPr/>
            <p:nvPr/>
          </p:nvSpPr>
          <p:spPr>
            <a:xfrm>
              <a:off x="6600825" y="0"/>
              <a:ext cx="209550" cy="6857999"/>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grpSp>
      <p:pic>
        <p:nvPicPr>
          <p:cNvPr id="7" name="Picture 6" descr="A picture containing text, sky, outdoor, building&#10;&#10;Description automatically generated">
            <a:extLst>
              <a:ext uri="{FF2B5EF4-FFF2-40B4-BE49-F238E27FC236}">
                <a16:creationId xmlns:a16="http://schemas.microsoft.com/office/drawing/2014/main" id="{A1C808A4-6216-8782-A186-AB3C56573628}"/>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l="38265" r="16145"/>
          <a:stretch/>
        </p:blipFill>
        <p:spPr>
          <a:xfrm>
            <a:off x="5107782" y="857251"/>
            <a:ext cx="4036219" cy="5143500"/>
          </a:xfrm>
          <a:prstGeom prst="rect">
            <a:avLst/>
          </a:prstGeom>
          <a:ln w="12700">
            <a:noFill/>
          </a:ln>
        </p:spPr>
      </p:pic>
      <p:sp>
        <p:nvSpPr>
          <p:cNvPr id="8" name="!!Now a Look Forward">
            <a:extLst>
              <a:ext uri="{FF2B5EF4-FFF2-40B4-BE49-F238E27FC236}">
                <a16:creationId xmlns:a16="http://schemas.microsoft.com/office/drawing/2014/main" id="{95590BC9-BBF6-6F3C-004D-098FACB05C2B}"/>
              </a:ext>
            </a:extLst>
          </p:cNvPr>
          <p:cNvSpPr txBox="1"/>
          <p:nvPr/>
        </p:nvSpPr>
        <p:spPr>
          <a:xfrm>
            <a:off x="182028" y="2074355"/>
            <a:ext cx="4714584" cy="1588127"/>
          </a:xfrm>
          <a:prstGeom prst="rect">
            <a:avLst/>
          </a:prstGeom>
          <a:noFill/>
        </p:spPr>
        <p:txBody>
          <a:bodyPr wrap="square" rtlCol="0">
            <a:spAutoFit/>
          </a:bodyPr>
          <a:lstStyle/>
          <a:p>
            <a:pPr>
              <a:lnSpc>
                <a:spcPct val="90000"/>
              </a:lnSpc>
              <a:defRPr/>
            </a:pPr>
            <a:r>
              <a:rPr lang="en-US" sz="3600" dirty="0">
                <a:solidFill>
                  <a:prstClr val="white"/>
                </a:solidFill>
                <a:latin typeface="Gotham Medium" pitchFamily="50" charset="0"/>
                <a:cs typeface="Gotham Medium" pitchFamily="50" charset="0"/>
              </a:rPr>
              <a:t>Smart Homes: Where they fit into today’s legislative landscape</a:t>
            </a:r>
            <a:endParaRPr lang="en-GB" sz="3600" dirty="0">
              <a:solidFill>
                <a:prstClr val="white"/>
              </a:solidFill>
              <a:latin typeface="Gotham Medium" pitchFamily="50" charset="0"/>
              <a:cs typeface="Gotham Medium" pitchFamily="50" charset="0"/>
            </a:endParaRPr>
          </a:p>
        </p:txBody>
      </p:sp>
      <p:sp>
        <p:nvSpPr>
          <p:cNvPr id="9" name="TextBox 8">
            <a:extLst>
              <a:ext uri="{FF2B5EF4-FFF2-40B4-BE49-F238E27FC236}">
                <a16:creationId xmlns:a16="http://schemas.microsoft.com/office/drawing/2014/main" id="{9CA7D81A-E9F4-16F3-93CD-F5C9437020EC}"/>
              </a:ext>
            </a:extLst>
          </p:cNvPr>
          <p:cNvSpPr txBox="1"/>
          <p:nvPr/>
        </p:nvSpPr>
        <p:spPr>
          <a:xfrm>
            <a:off x="215199" y="4600094"/>
            <a:ext cx="3749648" cy="461665"/>
          </a:xfrm>
          <a:prstGeom prst="rect">
            <a:avLst/>
          </a:prstGeom>
          <a:noFill/>
        </p:spPr>
        <p:txBody>
          <a:bodyPr wrap="square" rtlCol="0">
            <a:spAutoFit/>
          </a:bodyPr>
          <a:lstStyle/>
          <a:p>
            <a:pPr>
              <a:defRPr/>
            </a:pPr>
            <a:r>
              <a:rPr lang="en-GB" sz="2400" dirty="0">
                <a:solidFill>
                  <a:srgbClr val="DEDEDE"/>
                </a:solidFill>
                <a:latin typeface="Gotham Light"/>
              </a:rPr>
              <a:t>Léa Hampton-O’Neil</a:t>
            </a:r>
            <a:endParaRPr lang="en-GB" sz="2400" dirty="0">
              <a:solidFill>
                <a:srgbClr val="DEDEDE"/>
              </a:solidFill>
              <a:latin typeface="Gotham Bold"/>
            </a:endParaRPr>
          </a:p>
        </p:txBody>
      </p:sp>
      <p:pic>
        <p:nvPicPr>
          <p:cNvPr id="10" name="Picture 9">
            <a:extLst>
              <a:ext uri="{FF2B5EF4-FFF2-40B4-BE49-F238E27FC236}">
                <a16:creationId xmlns:a16="http://schemas.microsoft.com/office/drawing/2014/main" id="{477C2B85-C02F-508B-78E8-259F4DBF743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37942" y="1144853"/>
            <a:ext cx="814390" cy="367206"/>
          </a:xfrm>
          <a:prstGeom prst="rect">
            <a:avLst/>
          </a:prstGeom>
        </p:spPr>
      </p:pic>
    </p:spTree>
    <p:extLst>
      <p:ext uri="{BB962C8B-B14F-4D97-AF65-F5344CB8AC3E}">
        <p14:creationId xmlns:p14="http://schemas.microsoft.com/office/powerpoint/2010/main" val="175430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extBox 61">
            <a:extLst>
              <a:ext uri="{FF2B5EF4-FFF2-40B4-BE49-F238E27FC236}">
                <a16:creationId xmlns:a16="http://schemas.microsoft.com/office/drawing/2014/main" id="{955C81AC-4DA6-4114-199A-555B9BAD3049}"/>
              </a:ext>
            </a:extLst>
          </p:cNvPr>
          <p:cNvSpPr txBox="1"/>
          <p:nvPr/>
        </p:nvSpPr>
        <p:spPr>
          <a:xfrm>
            <a:off x="178223" y="1100743"/>
            <a:ext cx="724969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Legislative Landscape</a:t>
            </a:r>
          </a:p>
        </p:txBody>
      </p:sp>
      <p:pic>
        <p:nvPicPr>
          <p:cNvPr id="65" name="Picture 64" descr="Text&#10;&#10;Description automatically generated with low confidence">
            <a:extLst>
              <a:ext uri="{FF2B5EF4-FFF2-40B4-BE49-F238E27FC236}">
                <a16:creationId xmlns:a16="http://schemas.microsoft.com/office/drawing/2014/main" id="{43B7F900-7F80-8306-BFF6-166E716572C0}"/>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ACCF3E7C-218F-BBC3-7E8F-6DF6038E5333}"/>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69E1BD1B-C68B-CBA5-77B0-BE31F5138F9B}"/>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11B98514-45F7-8611-75CB-6FF1C3F5BD20}"/>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2344CD12-1A20-F106-6848-14220866C94D}"/>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B1DD1696-BC08-6958-C202-8EFCACEAE74A}"/>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4FF0603F-4A81-5630-35FB-2BC14D275046}"/>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660708CA-51B6-F498-7AD2-9CC99B23C8CF}"/>
              </a:ext>
            </a:extLst>
          </p:cNvPr>
          <p:cNvSpPr txBox="1"/>
          <p:nvPr/>
        </p:nvSpPr>
        <p:spPr>
          <a:xfrm>
            <a:off x="260466" y="1753417"/>
            <a:ext cx="8350135" cy="1502976"/>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Awaab’s law</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Electrical safety rules extended to social housing</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Supported housing regulation</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HHSRS changes</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New Decent Homes Standard</a:t>
            </a:r>
          </a:p>
        </p:txBody>
      </p:sp>
    </p:spTree>
    <p:custDataLst>
      <p:tags r:id="rId1"/>
    </p:custDataLst>
    <p:extLst>
      <p:ext uri="{BB962C8B-B14F-4D97-AF65-F5344CB8AC3E}">
        <p14:creationId xmlns:p14="http://schemas.microsoft.com/office/powerpoint/2010/main" val="29819657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B4B14-09CB-190B-773C-81D4A3410EF4}"/>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922DA64D-7B4B-A02B-8BE9-42964C225487}"/>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Compliance is difficult</a:t>
            </a:r>
          </a:p>
        </p:txBody>
      </p:sp>
      <p:pic>
        <p:nvPicPr>
          <p:cNvPr id="65" name="Picture 64" descr="Text&#10;&#10;Description automatically generated with low confidence">
            <a:extLst>
              <a:ext uri="{FF2B5EF4-FFF2-40B4-BE49-F238E27FC236}">
                <a16:creationId xmlns:a16="http://schemas.microsoft.com/office/drawing/2014/main" id="{9965CE6D-232E-EF6A-C0F2-4CCEDB890A67}"/>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023826A0-8D0D-B305-7419-43D2E067D416}"/>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21B5A851-4D6B-FF71-DF1C-9AD4B56908CA}"/>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B736F46C-4E15-52E8-0ED7-9FD88520813C}"/>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42CAA484-5969-4A7E-D861-C897D729FF51}"/>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1E3AA563-576D-91E2-ECA6-D496861A6D84}"/>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31DA246A-8D19-67BE-05E1-B727A2BE516F}"/>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2BFAAF58-6128-6C30-4D18-EE08648F28D6}"/>
              </a:ext>
            </a:extLst>
          </p:cNvPr>
          <p:cNvSpPr txBox="1"/>
          <p:nvPr/>
        </p:nvSpPr>
        <p:spPr>
          <a:xfrm>
            <a:off x="260466" y="1753417"/>
            <a:ext cx="8350135" cy="1208023"/>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Funding challenges</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Issues with interpreting the legislation</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Issues staying on top of the portfolio</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Residents not describing problems correctly</a:t>
            </a:r>
          </a:p>
        </p:txBody>
      </p:sp>
    </p:spTree>
    <p:custDataLst>
      <p:tags r:id="rId1"/>
    </p:custDataLst>
    <p:extLst>
      <p:ext uri="{BB962C8B-B14F-4D97-AF65-F5344CB8AC3E}">
        <p14:creationId xmlns:p14="http://schemas.microsoft.com/office/powerpoint/2010/main" val="20590804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554C5-693B-346B-14A7-2E59E10F42D6}"/>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46E4EE84-E8B4-3326-EAB5-0777ABACDA05}"/>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Compliance is a sector-wide issue</a:t>
            </a:r>
          </a:p>
        </p:txBody>
      </p:sp>
      <p:pic>
        <p:nvPicPr>
          <p:cNvPr id="65" name="Picture 64" descr="Text&#10;&#10;Description automatically generated with low confidence">
            <a:extLst>
              <a:ext uri="{FF2B5EF4-FFF2-40B4-BE49-F238E27FC236}">
                <a16:creationId xmlns:a16="http://schemas.microsoft.com/office/drawing/2014/main" id="{70941154-4F13-CDD4-0CAC-6BB5C2AA1EB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247155DC-0D80-0B60-0AD0-AA107DF466C4}"/>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AAE4F310-C065-DC33-ADE5-77912F285D58}"/>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577FC49D-B5BA-66BD-6F6A-D0EA36FE7C41}"/>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89936B98-F3D1-8EF2-627A-8C88DEE1AE19}"/>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17829BF0-519A-D1F0-743B-1308003BE204}"/>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C549038B-0E2F-22C7-27F7-B14CD5992AE4}"/>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14673995-6DDE-F795-C548-A42DF7082B4E}"/>
              </a:ext>
            </a:extLst>
          </p:cNvPr>
          <p:cNvSpPr txBox="1"/>
          <p:nvPr/>
        </p:nvSpPr>
        <p:spPr>
          <a:xfrm>
            <a:off x="260466" y="1753417"/>
            <a:ext cx="8632313" cy="1733808"/>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Across every </a:t>
            </a:r>
            <a:r>
              <a:rPr lang="en-US" sz="1500" dirty="0" err="1">
                <a:solidFill>
                  <a:prstClr val="black">
                    <a:lumMod val="85000"/>
                    <a:lumOff val="15000"/>
                  </a:prstClr>
                </a:solidFill>
                <a:latin typeface="Gotham Light" pitchFamily="50" charset="0"/>
                <a:cs typeface="Gotham Light" pitchFamily="50" charset="0"/>
              </a:rPr>
              <a:t>organisation</a:t>
            </a:r>
            <a:r>
              <a:rPr lang="en-US" sz="1500" dirty="0">
                <a:solidFill>
                  <a:prstClr val="black">
                    <a:lumMod val="85000"/>
                    <a:lumOff val="15000"/>
                  </a:prstClr>
                </a:solidFill>
                <a:latin typeface="Gotham Light" pitchFamily="50" charset="0"/>
                <a:cs typeface="Gotham Light" pitchFamily="50" charset="0"/>
              </a:rPr>
              <a:t> we visited, teams are struggling to meet the timelines of Awaab’s Law demands.</a:t>
            </a:r>
          </a:p>
          <a:p>
            <a:pPr marL="257175" indent="-257175">
              <a:spcAft>
                <a:spcPts val="450"/>
              </a:spcAft>
              <a:buFont typeface="Arial" panose="020B0604020202020204" pitchFamily="34" charset="0"/>
              <a:buChar char="•"/>
              <a:defRPr/>
            </a:pPr>
            <a:endParaRPr lang="en-US" sz="1500" dirty="0">
              <a:solidFill>
                <a:prstClr val="black">
                  <a:lumMod val="85000"/>
                  <a:lumOff val="15000"/>
                </a:prstClr>
              </a:solidFill>
              <a:latin typeface="Gotham Light" pitchFamily="50" charset="0"/>
              <a:cs typeface="Gotham Light" pitchFamily="50" charset="0"/>
            </a:endParaRP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It is a systemic problem, grounded in processes and resources.</a:t>
            </a:r>
          </a:p>
          <a:p>
            <a:pPr marL="257175" indent="-257175">
              <a:spcAft>
                <a:spcPts val="450"/>
              </a:spcAft>
              <a:buFont typeface="Arial" panose="020B0604020202020204" pitchFamily="34" charset="0"/>
              <a:buChar char="•"/>
              <a:defRPr/>
            </a:pPr>
            <a:endParaRPr lang="en-US" sz="1500" dirty="0">
              <a:solidFill>
                <a:prstClr val="black">
                  <a:lumMod val="85000"/>
                  <a:lumOff val="15000"/>
                </a:prstClr>
              </a:solidFill>
              <a:latin typeface="Gotham Light" pitchFamily="50" charset="0"/>
              <a:cs typeface="Gotham Light" pitchFamily="50" charset="0"/>
            </a:endParaRP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What counts as compliant is broader than it might first appear…</a:t>
            </a:r>
          </a:p>
        </p:txBody>
      </p:sp>
      <p:sp>
        <p:nvSpPr>
          <p:cNvPr id="2" name="TextBox 1">
            <a:extLst>
              <a:ext uri="{FF2B5EF4-FFF2-40B4-BE49-F238E27FC236}">
                <a16:creationId xmlns:a16="http://schemas.microsoft.com/office/drawing/2014/main" id="{84B8406B-1F16-5911-6C17-056397581A37}"/>
              </a:ext>
            </a:extLst>
          </p:cNvPr>
          <p:cNvSpPr txBox="1"/>
          <p:nvPr/>
        </p:nvSpPr>
        <p:spPr>
          <a:xfrm>
            <a:off x="5695593" y="4402700"/>
            <a:ext cx="2281546" cy="438582"/>
          </a:xfrm>
          <a:prstGeom prst="rect">
            <a:avLst/>
          </a:prstGeom>
          <a:noFill/>
        </p:spPr>
        <p:txBody>
          <a:bodyPr wrap="square" lIns="68580" tIns="34290" rIns="68580" bIns="34290" anchor="t">
            <a:spAutoFit/>
          </a:bodyPr>
          <a:lstStyle/>
          <a:p>
            <a:pPr algn="ctr">
              <a:spcAft>
                <a:spcPts val="450"/>
              </a:spcAft>
              <a:defRPr/>
            </a:pPr>
            <a:r>
              <a:rPr lang="en-GB" sz="1200" noProof="1">
                <a:solidFill>
                  <a:srgbClr val="262626"/>
                </a:solidFill>
                <a:cs typeface="Gotham" pitchFamily="2" charset="0"/>
              </a:rPr>
              <a:t>“We’re now what I’d call semi compliant”</a:t>
            </a:r>
          </a:p>
        </p:txBody>
      </p:sp>
      <p:sp>
        <p:nvSpPr>
          <p:cNvPr id="7" name="TextBox 6">
            <a:extLst>
              <a:ext uri="{FF2B5EF4-FFF2-40B4-BE49-F238E27FC236}">
                <a16:creationId xmlns:a16="http://schemas.microsoft.com/office/drawing/2014/main" id="{20D07791-623D-9B32-4EA9-0ECDAD97009F}"/>
              </a:ext>
            </a:extLst>
          </p:cNvPr>
          <p:cNvSpPr txBox="1"/>
          <p:nvPr/>
        </p:nvSpPr>
        <p:spPr>
          <a:xfrm>
            <a:off x="5695592" y="4904737"/>
            <a:ext cx="2281546" cy="207749"/>
          </a:xfrm>
          <a:prstGeom prst="rect">
            <a:avLst/>
          </a:prstGeom>
          <a:noFill/>
        </p:spPr>
        <p:txBody>
          <a:bodyPr wrap="square" lIns="68580" tIns="34290" rIns="68580" bIns="34290" anchor="t">
            <a:spAutoFit/>
          </a:bodyPr>
          <a:lstStyle/>
          <a:p>
            <a:pPr algn="ctr">
              <a:spcAft>
                <a:spcPts val="450"/>
              </a:spcAft>
              <a:defRPr/>
            </a:pPr>
            <a:r>
              <a:rPr lang="en-GB" sz="900" noProof="1">
                <a:solidFill>
                  <a:srgbClr val="262626"/>
                </a:solidFill>
                <a:cs typeface="Gotham Light" pitchFamily="50" charset="0"/>
              </a:rPr>
              <a:t>Sector participant</a:t>
            </a:r>
          </a:p>
        </p:txBody>
      </p:sp>
      <p:grpSp>
        <p:nvGrpSpPr>
          <p:cNvPr id="14" name="Group 13">
            <a:extLst>
              <a:ext uri="{FF2B5EF4-FFF2-40B4-BE49-F238E27FC236}">
                <a16:creationId xmlns:a16="http://schemas.microsoft.com/office/drawing/2014/main" id="{1D2F8879-923B-6444-2A15-17AF3298E547}"/>
              </a:ext>
            </a:extLst>
          </p:cNvPr>
          <p:cNvGrpSpPr/>
          <p:nvPr/>
        </p:nvGrpSpPr>
        <p:grpSpPr>
          <a:xfrm>
            <a:off x="3086195" y="4218906"/>
            <a:ext cx="2281547" cy="896295"/>
            <a:chOff x="4114927" y="4949569"/>
            <a:chExt cx="3042062" cy="1195060"/>
          </a:xfrm>
        </p:grpSpPr>
        <p:sp>
          <p:nvSpPr>
            <p:cNvPr id="8" name="TextBox 7">
              <a:extLst>
                <a:ext uri="{FF2B5EF4-FFF2-40B4-BE49-F238E27FC236}">
                  <a16:creationId xmlns:a16="http://schemas.microsoft.com/office/drawing/2014/main" id="{F47FE8BF-D425-D4C3-CBDA-35C6FD125B69}"/>
                </a:ext>
              </a:extLst>
            </p:cNvPr>
            <p:cNvSpPr txBox="1"/>
            <p:nvPr/>
          </p:nvSpPr>
          <p:spPr>
            <a:xfrm>
              <a:off x="4114927" y="4949569"/>
              <a:ext cx="3042061" cy="830997"/>
            </a:xfrm>
            <a:prstGeom prst="rect">
              <a:avLst/>
            </a:prstGeom>
            <a:noFill/>
          </p:spPr>
          <p:txBody>
            <a:bodyPr wrap="square" lIns="68580" tIns="34290" rIns="68580" bIns="34290" anchor="t">
              <a:spAutoFit/>
            </a:bodyPr>
            <a:lstStyle/>
            <a:p>
              <a:pPr algn="ctr">
                <a:spcAft>
                  <a:spcPts val="450"/>
                </a:spcAft>
                <a:defRPr/>
              </a:pPr>
              <a:r>
                <a:rPr lang="en-GB" sz="1200" noProof="1">
                  <a:solidFill>
                    <a:srgbClr val="262626"/>
                  </a:solidFill>
                  <a:cs typeface="Gotham" pitchFamily="2" charset="0"/>
                </a:rPr>
                <a:t>“Surveys could take up to four to six weeks from external contractors”</a:t>
              </a:r>
            </a:p>
          </p:txBody>
        </p:sp>
        <p:sp>
          <p:nvSpPr>
            <p:cNvPr id="9" name="TextBox 8">
              <a:extLst>
                <a:ext uri="{FF2B5EF4-FFF2-40B4-BE49-F238E27FC236}">
                  <a16:creationId xmlns:a16="http://schemas.microsoft.com/office/drawing/2014/main" id="{C351B5EF-F9B9-C1DC-6C92-AD08D103FDEA}"/>
                </a:ext>
              </a:extLst>
            </p:cNvPr>
            <p:cNvSpPr txBox="1"/>
            <p:nvPr/>
          </p:nvSpPr>
          <p:spPr>
            <a:xfrm>
              <a:off x="4114928" y="5867630"/>
              <a:ext cx="3042061" cy="276999"/>
            </a:xfrm>
            <a:prstGeom prst="rect">
              <a:avLst/>
            </a:prstGeom>
            <a:noFill/>
          </p:spPr>
          <p:txBody>
            <a:bodyPr wrap="square" lIns="68580" tIns="34290" rIns="68580" bIns="34290" anchor="t">
              <a:spAutoFit/>
            </a:bodyPr>
            <a:lstStyle/>
            <a:p>
              <a:pPr algn="ctr">
                <a:spcAft>
                  <a:spcPts val="450"/>
                </a:spcAft>
                <a:defRPr/>
              </a:pPr>
              <a:r>
                <a:rPr lang="en-GB" sz="900" noProof="1">
                  <a:solidFill>
                    <a:srgbClr val="262626"/>
                  </a:solidFill>
                  <a:cs typeface="Gotham Light" pitchFamily="50" charset="0"/>
                </a:rPr>
                <a:t>Sector participant</a:t>
              </a:r>
            </a:p>
          </p:txBody>
        </p:sp>
      </p:grpSp>
      <p:grpSp>
        <p:nvGrpSpPr>
          <p:cNvPr id="13" name="Group 12">
            <a:extLst>
              <a:ext uri="{FF2B5EF4-FFF2-40B4-BE49-F238E27FC236}">
                <a16:creationId xmlns:a16="http://schemas.microsoft.com/office/drawing/2014/main" id="{5070C77A-F345-874D-7FC9-681FAA8023F7}"/>
              </a:ext>
            </a:extLst>
          </p:cNvPr>
          <p:cNvGrpSpPr/>
          <p:nvPr/>
        </p:nvGrpSpPr>
        <p:grpSpPr>
          <a:xfrm>
            <a:off x="476796" y="4218906"/>
            <a:ext cx="2281548" cy="896295"/>
            <a:chOff x="635728" y="4949569"/>
            <a:chExt cx="3042064" cy="1195060"/>
          </a:xfrm>
        </p:grpSpPr>
        <p:sp>
          <p:nvSpPr>
            <p:cNvPr id="10" name="TextBox 9">
              <a:extLst>
                <a:ext uri="{FF2B5EF4-FFF2-40B4-BE49-F238E27FC236}">
                  <a16:creationId xmlns:a16="http://schemas.microsoft.com/office/drawing/2014/main" id="{A3C2B431-757E-B6FA-1BCB-23B5AD6B229B}"/>
                </a:ext>
              </a:extLst>
            </p:cNvPr>
            <p:cNvSpPr txBox="1"/>
            <p:nvPr/>
          </p:nvSpPr>
          <p:spPr>
            <a:xfrm>
              <a:off x="635731" y="4949569"/>
              <a:ext cx="3042061" cy="584776"/>
            </a:xfrm>
            <a:prstGeom prst="rect">
              <a:avLst/>
            </a:prstGeom>
            <a:noFill/>
          </p:spPr>
          <p:txBody>
            <a:bodyPr wrap="square" lIns="68580" tIns="34290" rIns="68580" bIns="34290" anchor="t">
              <a:spAutoFit/>
            </a:bodyPr>
            <a:lstStyle/>
            <a:p>
              <a:pPr algn="ctr">
                <a:spcAft>
                  <a:spcPts val="450"/>
                </a:spcAft>
                <a:defRPr/>
              </a:pPr>
              <a:r>
                <a:rPr lang="en-GB" sz="1200" noProof="1">
                  <a:solidFill>
                    <a:srgbClr val="262626"/>
                  </a:solidFill>
                  <a:cs typeface="Gotham" pitchFamily="2" charset="0"/>
                </a:rPr>
                <a:t>“All cases of mould are significant in the view of my organisation.”</a:t>
              </a:r>
            </a:p>
          </p:txBody>
        </p:sp>
        <p:sp>
          <p:nvSpPr>
            <p:cNvPr id="11" name="TextBox 10">
              <a:extLst>
                <a:ext uri="{FF2B5EF4-FFF2-40B4-BE49-F238E27FC236}">
                  <a16:creationId xmlns:a16="http://schemas.microsoft.com/office/drawing/2014/main" id="{3E3AC0FF-4EE4-18B2-C25F-BED0F8501DDF}"/>
                </a:ext>
              </a:extLst>
            </p:cNvPr>
            <p:cNvSpPr txBox="1"/>
            <p:nvPr/>
          </p:nvSpPr>
          <p:spPr>
            <a:xfrm>
              <a:off x="635728" y="5867630"/>
              <a:ext cx="3042061" cy="276999"/>
            </a:xfrm>
            <a:prstGeom prst="rect">
              <a:avLst/>
            </a:prstGeom>
            <a:noFill/>
          </p:spPr>
          <p:txBody>
            <a:bodyPr wrap="square" lIns="68580" tIns="34290" rIns="68580" bIns="34290" anchor="t">
              <a:spAutoFit/>
            </a:bodyPr>
            <a:lstStyle/>
            <a:p>
              <a:pPr algn="ctr">
                <a:spcAft>
                  <a:spcPts val="450"/>
                </a:spcAft>
                <a:defRPr/>
              </a:pPr>
              <a:r>
                <a:rPr lang="en-GB" sz="900" noProof="1">
                  <a:solidFill>
                    <a:srgbClr val="262626"/>
                  </a:solidFill>
                  <a:cs typeface="Gotham Light" pitchFamily="50" charset="0"/>
                </a:rPr>
                <a:t>Sector participant</a:t>
              </a:r>
            </a:p>
          </p:txBody>
        </p:sp>
      </p:grpSp>
    </p:spTree>
    <p:custDataLst>
      <p:tags r:id="rId1"/>
    </p:custDataLst>
    <p:extLst>
      <p:ext uri="{BB962C8B-B14F-4D97-AF65-F5344CB8AC3E}">
        <p14:creationId xmlns:p14="http://schemas.microsoft.com/office/powerpoint/2010/main" val="35843422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8FAD51-5677-6EB3-86D5-B7D95A75F18F}"/>
              </a:ext>
            </a:extLst>
          </p:cNvPr>
          <p:cNvSpPr txBox="1"/>
          <p:nvPr/>
        </p:nvSpPr>
        <p:spPr>
          <a:xfrm>
            <a:off x="178223" y="1100743"/>
            <a:ext cx="7249698" cy="507831"/>
          </a:xfrm>
          <a:prstGeom prst="rect">
            <a:avLst/>
          </a:prstGeom>
          <a:noFill/>
        </p:spPr>
        <p:txBody>
          <a:bodyPr wrap="square" anchor="ctr" anchorCtr="0">
            <a:spAutoFit/>
          </a:bodyPr>
          <a:lstStyle/>
          <a:p>
            <a:pPr defTabSz="685800">
              <a:defRPr/>
            </a:pPr>
            <a:r>
              <a:rPr lang="en-US" sz="2700">
                <a:solidFill>
                  <a:prstClr val="black"/>
                </a:solidFill>
                <a:latin typeface="Gotham Bold" pitchFamily="50" charset="0"/>
                <a:cs typeface="Gotham Bold" pitchFamily="50" charset="0"/>
              </a:rPr>
              <a:t>Latest in England</a:t>
            </a:r>
          </a:p>
        </p:txBody>
      </p:sp>
      <p:pic>
        <p:nvPicPr>
          <p:cNvPr id="3" name="Picture 2" descr="Text&#10;&#10;Description automatically generated with low confidence">
            <a:extLst>
              <a:ext uri="{FF2B5EF4-FFF2-40B4-BE49-F238E27FC236}">
                <a16:creationId xmlns:a16="http://schemas.microsoft.com/office/drawing/2014/main" id="{3D5B2875-FD4E-A649-AD25-B1C108579D1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4" name="Straight Connector 3">
            <a:extLst>
              <a:ext uri="{FF2B5EF4-FFF2-40B4-BE49-F238E27FC236}">
                <a16:creationId xmlns:a16="http://schemas.microsoft.com/office/drawing/2014/main" id="{13926726-D812-DD78-5EA6-F63970B6D58E}"/>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6B0A7CFF-9882-F73A-0138-0C23335BD7FD}"/>
              </a:ext>
            </a:extLst>
          </p:cNvPr>
          <p:cNvGrpSpPr/>
          <p:nvPr/>
        </p:nvGrpSpPr>
        <p:grpSpPr>
          <a:xfrm>
            <a:off x="-1792985" y="5803803"/>
            <a:ext cx="14735525" cy="1588228"/>
            <a:chOff x="-2756404" y="6181515"/>
            <a:chExt cx="19647366" cy="2117637"/>
          </a:xfrm>
        </p:grpSpPr>
        <p:sp>
          <p:nvSpPr>
            <p:cNvPr id="6" name="Freeform: Shape 50">
              <a:extLst>
                <a:ext uri="{FF2B5EF4-FFF2-40B4-BE49-F238E27FC236}">
                  <a16:creationId xmlns:a16="http://schemas.microsoft.com/office/drawing/2014/main" id="{CA20610D-2543-B017-D323-C3E70416B93F}"/>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a:solidFill>
                  <a:prstClr val="white"/>
                </a:solidFill>
                <a:latin typeface="Gotham Light" pitchFamily="50" charset="0"/>
              </a:endParaRPr>
            </a:p>
          </p:txBody>
        </p:sp>
        <p:sp>
          <p:nvSpPr>
            <p:cNvPr id="7" name="Rectangle 6">
              <a:extLst>
                <a:ext uri="{FF2B5EF4-FFF2-40B4-BE49-F238E27FC236}">
                  <a16:creationId xmlns:a16="http://schemas.microsoft.com/office/drawing/2014/main" id="{5DA1BA4F-DD2E-9323-20EF-6034C3528283}"/>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grpSp>
      <p:pic>
        <p:nvPicPr>
          <p:cNvPr id="17" name="Picture 16" descr="A blue rectangle with white text&#10;&#10;AI-generated content may be incorrect.">
            <a:extLst>
              <a:ext uri="{FF2B5EF4-FFF2-40B4-BE49-F238E27FC236}">
                <a16:creationId xmlns:a16="http://schemas.microsoft.com/office/drawing/2014/main" id="{1FB193C5-0F25-30A6-3183-6BCF7237CA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31340" y="2613805"/>
            <a:ext cx="2979049" cy="1605503"/>
          </a:xfrm>
          <a:prstGeom prst="rect">
            <a:avLst/>
          </a:prstGeom>
        </p:spPr>
      </p:pic>
      <p:pic>
        <p:nvPicPr>
          <p:cNvPr id="18" name="Picture 17" descr="A white cover with black text&#10;&#10;Description automatically generated">
            <a:extLst>
              <a:ext uri="{FF2B5EF4-FFF2-40B4-BE49-F238E27FC236}">
                <a16:creationId xmlns:a16="http://schemas.microsoft.com/office/drawing/2014/main" id="{6403DF6D-8B74-1889-B4B2-63B2E8FF13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9340" y="2046049"/>
            <a:ext cx="2008218" cy="2837700"/>
          </a:xfrm>
          <a:prstGeom prst="rect">
            <a:avLst/>
          </a:prstGeom>
          <a:ln>
            <a:solidFill>
              <a:schemeClr val="tx1"/>
            </a:solidFill>
          </a:ln>
        </p:spPr>
      </p:pic>
      <p:pic>
        <p:nvPicPr>
          <p:cNvPr id="19" name="Picture 18">
            <a:extLst>
              <a:ext uri="{FF2B5EF4-FFF2-40B4-BE49-F238E27FC236}">
                <a16:creationId xmlns:a16="http://schemas.microsoft.com/office/drawing/2014/main" id="{44441730-4E06-F4D0-125D-AC473DB8E8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73110" y="2046049"/>
            <a:ext cx="1999826" cy="2837700"/>
          </a:xfrm>
          <a:prstGeom prst="rect">
            <a:avLst/>
          </a:prstGeom>
          <a:ln>
            <a:solidFill>
              <a:schemeClr val="tx1"/>
            </a:solidFill>
          </a:ln>
        </p:spPr>
      </p:pic>
      <p:sp>
        <p:nvSpPr>
          <p:cNvPr id="8" name="!!T1">
            <a:extLst>
              <a:ext uri="{FF2B5EF4-FFF2-40B4-BE49-F238E27FC236}">
                <a16:creationId xmlns:a16="http://schemas.microsoft.com/office/drawing/2014/main" id="{936AE0F3-E5FA-53A0-D24F-7E5CB7C0803A}"/>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Tree>
    <p:extLst>
      <p:ext uri="{BB962C8B-B14F-4D97-AF65-F5344CB8AC3E}">
        <p14:creationId xmlns:p14="http://schemas.microsoft.com/office/powerpoint/2010/main" val="284151626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2"/>
                                        </p:tgtEl>
                                        <p:attrNameLst>
                                          <p:attrName>ppt_x</p:attrName>
                                          <p:attrName>ppt_y</p:attrName>
                                        </p:attrNameLst>
                                      </p:cBhvr>
                                      <p:rCtr x="85900" y="23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B53AA-824E-9963-335B-0BE8194CB4F7}"/>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E91E5FA7-D3B4-0DB7-4E1E-9AAA2C7A1574}"/>
              </a:ext>
            </a:extLst>
          </p:cNvPr>
          <p:cNvGrpSpPr/>
          <p:nvPr/>
        </p:nvGrpSpPr>
        <p:grpSpPr>
          <a:xfrm>
            <a:off x="4753829" y="2086083"/>
            <a:ext cx="1833154" cy="2320708"/>
            <a:chOff x="5938911" y="1605248"/>
            <a:chExt cx="2444205" cy="3094277"/>
          </a:xfrm>
        </p:grpSpPr>
        <p:pic>
          <p:nvPicPr>
            <p:cNvPr id="9" name="Picture 8">
              <a:extLst>
                <a:ext uri="{FF2B5EF4-FFF2-40B4-BE49-F238E27FC236}">
                  <a16:creationId xmlns:a16="http://schemas.microsoft.com/office/drawing/2014/main" id="{1C36AACE-2B97-E96B-F169-93EEDD683559}"/>
                </a:ext>
              </a:extLst>
            </p:cNvPr>
            <p:cNvPicPr>
              <a:picLocks noChangeAspect="1"/>
            </p:cNvPicPr>
            <p:nvPr/>
          </p:nvPicPr>
          <p:blipFill>
            <a:blip r:embed="rId3"/>
            <a:stretch>
              <a:fillRect/>
            </a:stretch>
          </p:blipFill>
          <p:spPr>
            <a:xfrm>
              <a:off x="6341668" y="1605248"/>
              <a:ext cx="1429351" cy="1429351"/>
            </a:xfrm>
            <a:prstGeom prst="rect">
              <a:avLst/>
            </a:prstGeom>
          </p:spPr>
        </p:pic>
        <p:sp>
          <p:nvSpPr>
            <p:cNvPr id="15" name="TextBox 14">
              <a:extLst>
                <a:ext uri="{FF2B5EF4-FFF2-40B4-BE49-F238E27FC236}">
                  <a16:creationId xmlns:a16="http://schemas.microsoft.com/office/drawing/2014/main" id="{53020B6C-A1EF-910C-D375-F31CC13ED7C3}"/>
                </a:ext>
              </a:extLst>
            </p:cNvPr>
            <p:cNvSpPr txBox="1"/>
            <p:nvPr/>
          </p:nvSpPr>
          <p:spPr>
            <a:xfrm>
              <a:off x="5938911" y="3191420"/>
              <a:ext cx="2444205" cy="1508105"/>
            </a:xfrm>
            <a:prstGeom prst="rect">
              <a:avLst/>
            </a:prstGeom>
            <a:noFill/>
          </p:spPr>
          <p:txBody>
            <a:bodyPr wrap="square">
              <a:spAutoFit/>
            </a:bodyPr>
            <a:lstStyle/>
            <a:p>
              <a:pPr algn="ctr"/>
              <a:r>
                <a:rPr lang="en-GB" sz="1350">
                  <a:solidFill>
                    <a:srgbClr val="0B0C0C"/>
                  </a:solidFill>
                  <a:latin typeface="Gotham Medium" pitchFamily="2" charset="0"/>
                  <a:cs typeface="Gotham Medium" pitchFamily="2" charset="0"/>
                </a:rPr>
                <a:t>If property cannot be made safe in previous timescales, alternative accommodation must be arranged.</a:t>
              </a:r>
              <a:endParaRPr lang="en-GB" sz="1350"/>
            </a:p>
          </p:txBody>
        </p:sp>
      </p:grpSp>
      <p:grpSp>
        <p:nvGrpSpPr>
          <p:cNvPr id="6" name="Group 5">
            <a:extLst>
              <a:ext uri="{FF2B5EF4-FFF2-40B4-BE49-F238E27FC236}">
                <a16:creationId xmlns:a16="http://schemas.microsoft.com/office/drawing/2014/main" id="{378AF790-1C56-A996-27E1-C0516F19FA08}"/>
              </a:ext>
            </a:extLst>
          </p:cNvPr>
          <p:cNvGrpSpPr/>
          <p:nvPr/>
        </p:nvGrpSpPr>
        <p:grpSpPr>
          <a:xfrm>
            <a:off x="6677073" y="2074380"/>
            <a:ext cx="1833153" cy="1905210"/>
            <a:chOff x="8553290" y="1605248"/>
            <a:chExt cx="2444204" cy="2540280"/>
          </a:xfrm>
        </p:grpSpPr>
        <p:pic>
          <p:nvPicPr>
            <p:cNvPr id="10" name="Picture 9">
              <a:extLst>
                <a:ext uri="{FF2B5EF4-FFF2-40B4-BE49-F238E27FC236}">
                  <a16:creationId xmlns:a16="http://schemas.microsoft.com/office/drawing/2014/main" id="{88AB8D11-C882-1E48-373F-3B779BB1B4D7}"/>
                </a:ext>
              </a:extLst>
            </p:cNvPr>
            <p:cNvPicPr>
              <a:picLocks noChangeAspect="1"/>
            </p:cNvPicPr>
            <p:nvPr/>
          </p:nvPicPr>
          <p:blipFill>
            <a:blip r:embed="rId4"/>
            <a:stretch>
              <a:fillRect/>
            </a:stretch>
          </p:blipFill>
          <p:spPr>
            <a:xfrm>
              <a:off x="9060716" y="1605248"/>
              <a:ext cx="1429351" cy="1429351"/>
            </a:xfrm>
            <a:prstGeom prst="rect">
              <a:avLst/>
            </a:prstGeom>
          </p:spPr>
        </p:pic>
        <p:sp>
          <p:nvSpPr>
            <p:cNvPr id="17" name="TextBox 16">
              <a:extLst>
                <a:ext uri="{FF2B5EF4-FFF2-40B4-BE49-F238E27FC236}">
                  <a16:creationId xmlns:a16="http://schemas.microsoft.com/office/drawing/2014/main" id="{9DA90EB5-F3BF-4406-E643-193DC897A088}"/>
                </a:ext>
              </a:extLst>
            </p:cNvPr>
            <p:cNvSpPr txBox="1"/>
            <p:nvPr/>
          </p:nvSpPr>
          <p:spPr>
            <a:xfrm>
              <a:off x="8553290" y="3191420"/>
              <a:ext cx="2444204" cy="954108"/>
            </a:xfrm>
            <a:prstGeom prst="rect">
              <a:avLst/>
            </a:prstGeom>
            <a:noFill/>
          </p:spPr>
          <p:txBody>
            <a:bodyPr wrap="square">
              <a:spAutoFit/>
            </a:bodyPr>
            <a:lstStyle/>
            <a:p>
              <a:pPr algn="ctr"/>
              <a:r>
                <a:rPr lang="en-GB" sz="1350">
                  <a:solidFill>
                    <a:srgbClr val="0B0C0C"/>
                  </a:solidFill>
                  <a:latin typeface="Gotham Medium" pitchFamily="2" charset="0"/>
                  <a:cs typeface="Gotham Medium" pitchFamily="2" charset="0"/>
                </a:rPr>
                <a:t>Comprehensive records of all attempts to comply must be kept.</a:t>
              </a:r>
            </a:p>
          </p:txBody>
        </p:sp>
      </p:grpSp>
      <p:grpSp>
        <p:nvGrpSpPr>
          <p:cNvPr id="3" name="Group 2">
            <a:extLst>
              <a:ext uri="{FF2B5EF4-FFF2-40B4-BE49-F238E27FC236}">
                <a16:creationId xmlns:a16="http://schemas.microsoft.com/office/drawing/2014/main" id="{964E9488-FC2C-F3D6-5844-59C132FE12FB}"/>
              </a:ext>
            </a:extLst>
          </p:cNvPr>
          <p:cNvGrpSpPr/>
          <p:nvPr/>
        </p:nvGrpSpPr>
        <p:grpSpPr>
          <a:xfrm>
            <a:off x="417662" y="1635244"/>
            <a:ext cx="1962420" cy="3153430"/>
            <a:chOff x="583119" y="972688"/>
            <a:chExt cx="2616560" cy="4204572"/>
          </a:xfrm>
        </p:grpSpPr>
        <p:sp>
          <p:nvSpPr>
            <p:cNvPr id="52" name="TextBox 51">
              <a:extLst>
                <a:ext uri="{FF2B5EF4-FFF2-40B4-BE49-F238E27FC236}">
                  <a16:creationId xmlns:a16="http://schemas.microsoft.com/office/drawing/2014/main" id="{B63A2E83-DD09-78FD-0F3F-370827C10C43}"/>
                </a:ext>
              </a:extLst>
            </p:cNvPr>
            <p:cNvSpPr txBox="1"/>
            <p:nvPr/>
          </p:nvSpPr>
          <p:spPr>
            <a:xfrm>
              <a:off x="583119" y="3115158"/>
              <a:ext cx="2614379" cy="2062102"/>
            </a:xfrm>
            <a:prstGeom prst="rect">
              <a:avLst/>
            </a:prstGeom>
            <a:noFill/>
          </p:spPr>
          <p:txBody>
            <a:bodyPr wrap="square">
              <a:spAutoFit/>
            </a:bodyPr>
            <a:lstStyle/>
            <a:p>
              <a:pPr algn="ctr"/>
              <a:r>
                <a:rPr lang="en-GB" sz="1350" u="sng" dirty="0">
                  <a:solidFill>
                    <a:srgbClr val="0B0C0C"/>
                  </a:solidFill>
                  <a:latin typeface="Gotham Medium" pitchFamily="2" charset="0"/>
                  <a:cs typeface="Gotham Medium" pitchFamily="2" charset="0"/>
                </a:rPr>
                <a:t>Within 10 working days:</a:t>
              </a:r>
            </a:p>
            <a:p>
              <a:pPr algn="ctr"/>
              <a:r>
                <a:rPr lang="en-GB" sz="1350" dirty="0">
                  <a:solidFill>
                    <a:srgbClr val="0B0C0C"/>
                  </a:solidFill>
                  <a:latin typeface="Gotham Medium" pitchFamily="2" charset="0"/>
                  <a:cs typeface="Gotham Medium" pitchFamily="2" charset="0"/>
                </a:rPr>
                <a:t>Investigate and provide a written summary of findings.</a:t>
              </a:r>
            </a:p>
            <a:p>
              <a:pPr algn="ctr"/>
              <a:r>
                <a:rPr lang="en-GB" sz="1350" dirty="0">
                  <a:solidFill>
                    <a:srgbClr val="0B0C0C"/>
                  </a:solidFill>
                  <a:latin typeface="Gotham Medium" pitchFamily="2" charset="0"/>
                  <a:cs typeface="Gotham Medium" pitchFamily="2" charset="0"/>
                </a:rPr>
                <a:t>Report must be issued within 3 working days.</a:t>
              </a:r>
            </a:p>
            <a:p>
              <a:pPr algn="ctr" fontAlgn="base"/>
              <a:endParaRPr lang="en-GB" sz="1350" dirty="0"/>
            </a:p>
          </p:txBody>
        </p:sp>
        <p:pic>
          <p:nvPicPr>
            <p:cNvPr id="2" name="Picture 1">
              <a:extLst>
                <a:ext uri="{FF2B5EF4-FFF2-40B4-BE49-F238E27FC236}">
                  <a16:creationId xmlns:a16="http://schemas.microsoft.com/office/drawing/2014/main" id="{E6911E17-3707-1260-1225-A3E61984368E}"/>
                </a:ext>
              </a:extLst>
            </p:cNvPr>
            <p:cNvPicPr>
              <a:picLocks noChangeAspect="1"/>
            </p:cNvPicPr>
            <p:nvPr/>
          </p:nvPicPr>
          <p:blipFill>
            <a:blip r:embed="rId5"/>
            <a:stretch>
              <a:fillRect/>
            </a:stretch>
          </p:blipFill>
          <p:spPr>
            <a:xfrm>
              <a:off x="1087938" y="1292427"/>
              <a:ext cx="1661467" cy="1661467"/>
            </a:xfrm>
            <a:prstGeom prst="rect">
              <a:avLst/>
            </a:prstGeom>
          </p:spPr>
        </p:pic>
        <p:grpSp>
          <p:nvGrpSpPr>
            <p:cNvPr id="26" name="Group 25">
              <a:extLst>
                <a:ext uri="{FF2B5EF4-FFF2-40B4-BE49-F238E27FC236}">
                  <a16:creationId xmlns:a16="http://schemas.microsoft.com/office/drawing/2014/main" id="{3FC437E5-943E-3852-44F5-7EB6306A3FBF}"/>
                </a:ext>
              </a:extLst>
            </p:cNvPr>
            <p:cNvGrpSpPr/>
            <p:nvPr/>
          </p:nvGrpSpPr>
          <p:grpSpPr>
            <a:xfrm>
              <a:off x="2209345" y="972688"/>
              <a:ext cx="990334" cy="1007535"/>
              <a:chOff x="10490067" y="138382"/>
              <a:chExt cx="1202620" cy="1202620"/>
            </a:xfrm>
          </p:grpSpPr>
          <p:grpSp>
            <p:nvGrpSpPr>
              <p:cNvPr id="20" name="Group 19">
                <a:extLst>
                  <a:ext uri="{FF2B5EF4-FFF2-40B4-BE49-F238E27FC236}">
                    <a16:creationId xmlns:a16="http://schemas.microsoft.com/office/drawing/2014/main" id="{07F8BE84-8115-6A24-D4CF-88459EFB4CCC}"/>
                  </a:ext>
                </a:extLst>
              </p:cNvPr>
              <p:cNvGrpSpPr/>
              <p:nvPr/>
            </p:nvGrpSpPr>
            <p:grpSpPr>
              <a:xfrm>
                <a:off x="10490067" y="138382"/>
                <a:ext cx="1202620" cy="1202620"/>
                <a:chOff x="3849352" y="1582181"/>
                <a:chExt cx="1202620" cy="1202620"/>
              </a:xfrm>
            </p:grpSpPr>
            <p:pic>
              <p:nvPicPr>
                <p:cNvPr id="21" name="Picture 20">
                  <a:extLst>
                    <a:ext uri="{FF2B5EF4-FFF2-40B4-BE49-F238E27FC236}">
                      <a16:creationId xmlns:a16="http://schemas.microsoft.com/office/drawing/2014/main" id="{95609988-3ECD-04E1-2247-670C0286E44F}"/>
                    </a:ext>
                  </a:extLst>
                </p:cNvPr>
                <p:cNvPicPr>
                  <a:picLocks noChangeAspect="1"/>
                </p:cNvPicPr>
                <p:nvPr/>
              </p:nvPicPr>
              <p:blipFill>
                <a:blip r:embed="rId6"/>
                <a:stretch>
                  <a:fillRect/>
                </a:stretch>
              </p:blipFill>
              <p:spPr>
                <a:xfrm>
                  <a:off x="3849352" y="1582181"/>
                  <a:ext cx="1202620" cy="1202620"/>
                </a:xfrm>
                <a:prstGeom prst="rect">
                  <a:avLst/>
                </a:prstGeom>
              </p:spPr>
            </p:pic>
            <p:sp>
              <p:nvSpPr>
                <p:cNvPr id="23" name="Rectangle 22">
                  <a:extLst>
                    <a:ext uri="{FF2B5EF4-FFF2-40B4-BE49-F238E27FC236}">
                      <a16:creationId xmlns:a16="http://schemas.microsoft.com/office/drawing/2014/main" id="{E8B67B0A-A481-4713-3BEE-BBC6669D5CF3}"/>
                    </a:ext>
                  </a:extLst>
                </p:cNvPr>
                <p:cNvSpPr/>
                <p:nvPr/>
              </p:nvSpPr>
              <p:spPr>
                <a:xfrm>
                  <a:off x="4148667" y="1981200"/>
                  <a:ext cx="541866" cy="6369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grpSp>
          <p:pic>
            <p:nvPicPr>
              <p:cNvPr id="25" name="Graphic 24" descr="Badge 10 outline">
                <a:extLst>
                  <a:ext uri="{FF2B5EF4-FFF2-40B4-BE49-F238E27FC236}">
                    <a16:creationId xmlns:a16="http://schemas.microsoft.com/office/drawing/2014/main" id="{3421E3AF-B875-E6FF-E410-EA69670D2FC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689576" y="505905"/>
                <a:ext cx="803602" cy="803602"/>
              </a:xfrm>
              <a:prstGeom prst="rect">
                <a:avLst/>
              </a:prstGeom>
            </p:spPr>
          </p:pic>
        </p:grpSp>
      </p:grpSp>
      <p:grpSp>
        <p:nvGrpSpPr>
          <p:cNvPr id="4" name="Group 3">
            <a:extLst>
              <a:ext uri="{FF2B5EF4-FFF2-40B4-BE49-F238E27FC236}">
                <a16:creationId xmlns:a16="http://schemas.microsoft.com/office/drawing/2014/main" id="{E381BC84-8FE0-4A81-C435-B60D08C66FE2}"/>
              </a:ext>
            </a:extLst>
          </p:cNvPr>
          <p:cNvGrpSpPr/>
          <p:nvPr/>
        </p:nvGrpSpPr>
        <p:grpSpPr>
          <a:xfrm>
            <a:off x="2694606" y="2118640"/>
            <a:ext cx="1833153" cy="2625773"/>
            <a:chOff x="3197498" y="1715663"/>
            <a:chExt cx="2444204" cy="3501030"/>
          </a:xfrm>
        </p:grpSpPr>
        <p:sp>
          <p:nvSpPr>
            <p:cNvPr id="12" name="TextBox 11">
              <a:extLst>
                <a:ext uri="{FF2B5EF4-FFF2-40B4-BE49-F238E27FC236}">
                  <a16:creationId xmlns:a16="http://schemas.microsoft.com/office/drawing/2014/main" id="{F40162B7-6417-082A-4742-E7141531563B}"/>
                </a:ext>
              </a:extLst>
            </p:cNvPr>
            <p:cNvSpPr txBox="1"/>
            <p:nvPr/>
          </p:nvSpPr>
          <p:spPr>
            <a:xfrm>
              <a:off x="3197498" y="3154591"/>
              <a:ext cx="2444204" cy="2062102"/>
            </a:xfrm>
            <a:prstGeom prst="rect">
              <a:avLst/>
            </a:prstGeom>
            <a:noFill/>
          </p:spPr>
          <p:txBody>
            <a:bodyPr wrap="square">
              <a:spAutoFit/>
            </a:bodyPr>
            <a:lstStyle/>
            <a:p>
              <a:pPr algn="ctr"/>
              <a:r>
                <a:rPr lang="en-GB" sz="1350" u="sng">
                  <a:solidFill>
                    <a:srgbClr val="0B0C0C"/>
                  </a:solidFill>
                  <a:latin typeface="Gotham Medium" pitchFamily="2" charset="0"/>
                  <a:cs typeface="Gotham Medium" pitchFamily="2" charset="0"/>
                </a:rPr>
                <a:t>Within 5 days of investigation:</a:t>
              </a:r>
            </a:p>
            <a:p>
              <a:pPr algn="ctr"/>
              <a:r>
                <a:rPr lang="en-GB" sz="1350">
                  <a:solidFill>
                    <a:srgbClr val="0B0C0C"/>
                  </a:solidFill>
                  <a:latin typeface="Gotham Medium" pitchFamily="2" charset="0"/>
                  <a:cs typeface="Gotham Medium" pitchFamily="2" charset="0"/>
                </a:rPr>
                <a:t>If a significant risk to health or safety, repairs must begin (within 24 hours if emergency)</a:t>
              </a:r>
            </a:p>
            <a:p>
              <a:pPr algn="ctr" fontAlgn="base"/>
              <a:endParaRPr lang="en-GB" sz="1350"/>
            </a:p>
          </p:txBody>
        </p:sp>
        <p:grpSp>
          <p:nvGrpSpPr>
            <p:cNvPr id="29" name="Group 28">
              <a:extLst>
                <a:ext uri="{FF2B5EF4-FFF2-40B4-BE49-F238E27FC236}">
                  <a16:creationId xmlns:a16="http://schemas.microsoft.com/office/drawing/2014/main" id="{19677F80-17B1-7229-4801-D5028D7319C2}"/>
                </a:ext>
              </a:extLst>
            </p:cNvPr>
            <p:cNvGrpSpPr/>
            <p:nvPr/>
          </p:nvGrpSpPr>
          <p:grpSpPr>
            <a:xfrm>
              <a:off x="3818290" y="1715663"/>
              <a:ext cx="1202620" cy="1202620"/>
              <a:chOff x="3818290" y="1715663"/>
              <a:chExt cx="1202620" cy="1202620"/>
            </a:xfrm>
          </p:grpSpPr>
          <p:grpSp>
            <p:nvGrpSpPr>
              <p:cNvPr id="19" name="Group 18">
                <a:extLst>
                  <a:ext uri="{FF2B5EF4-FFF2-40B4-BE49-F238E27FC236}">
                    <a16:creationId xmlns:a16="http://schemas.microsoft.com/office/drawing/2014/main" id="{72FF39AE-CE5B-4213-AEED-4AADB6D0625C}"/>
                  </a:ext>
                </a:extLst>
              </p:cNvPr>
              <p:cNvGrpSpPr/>
              <p:nvPr/>
            </p:nvGrpSpPr>
            <p:grpSpPr>
              <a:xfrm>
                <a:off x="3818290" y="1715663"/>
                <a:ext cx="1202620" cy="1202620"/>
                <a:chOff x="3849352" y="1582181"/>
                <a:chExt cx="1202620" cy="1202620"/>
              </a:xfrm>
            </p:grpSpPr>
            <p:pic>
              <p:nvPicPr>
                <p:cNvPr id="7" name="Picture 6">
                  <a:extLst>
                    <a:ext uri="{FF2B5EF4-FFF2-40B4-BE49-F238E27FC236}">
                      <a16:creationId xmlns:a16="http://schemas.microsoft.com/office/drawing/2014/main" id="{C452F31F-E858-D8FA-8ED9-7CC359BC64A5}"/>
                    </a:ext>
                  </a:extLst>
                </p:cNvPr>
                <p:cNvPicPr>
                  <a:picLocks noChangeAspect="1"/>
                </p:cNvPicPr>
                <p:nvPr/>
              </p:nvPicPr>
              <p:blipFill>
                <a:blip r:embed="rId6"/>
                <a:stretch>
                  <a:fillRect/>
                </a:stretch>
              </p:blipFill>
              <p:spPr>
                <a:xfrm>
                  <a:off x="3849352" y="1582181"/>
                  <a:ext cx="1202620" cy="1202620"/>
                </a:xfrm>
                <a:prstGeom prst="rect">
                  <a:avLst/>
                </a:prstGeom>
              </p:spPr>
            </p:pic>
            <p:sp>
              <p:nvSpPr>
                <p:cNvPr id="16" name="Rectangle 15">
                  <a:extLst>
                    <a:ext uri="{FF2B5EF4-FFF2-40B4-BE49-F238E27FC236}">
                      <a16:creationId xmlns:a16="http://schemas.microsoft.com/office/drawing/2014/main" id="{3C63DBE1-55B0-6FCD-0D32-68AFE681FD76}"/>
                    </a:ext>
                  </a:extLst>
                </p:cNvPr>
                <p:cNvSpPr/>
                <p:nvPr/>
              </p:nvSpPr>
              <p:spPr>
                <a:xfrm>
                  <a:off x="4148667" y="1981200"/>
                  <a:ext cx="541866" cy="6369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grpSp>
          <p:pic>
            <p:nvPicPr>
              <p:cNvPr id="28" name="Graphic 27" descr="Badge 5 outline">
                <a:extLst>
                  <a:ext uri="{FF2B5EF4-FFF2-40B4-BE49-F238E27FC236}">
                    <a16:creationId xmlns:a16="http://schemas.microsoft.com/office/drawing/2014/main" id="{067FCC8E-F9CC-0EDC-631A-15B41138FBC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004668" y="2049841"/>
                <a:ext cx="829863" cy="829863"/>
              </a:xfrm>
              <a:prstGeom prst="rect">
                <a:avLst/>
              </a:prstGeom>
            </p:spPr>
          </p:pic>
        </p:grpSp>
      </p:grpSp>
      <p:sp>
        <p:nvSpPr>
          <p:cNvPr id="32" name="TextBox 31">
            <a:extLst>
              <a:ext uri="{FF2B5EF4-FFF2-40B4-BE49-F238E27FC236}">
                <a16:creationId xmlns:a16="http://schemas.microsoft.com/office/drawing/2014/main" id="{9FF6B160-D443-0976-80DA-DD71FBA63918}"/>
              </a:ext>
            </a:extLst>
          </p:cNvPr>
          <p:cNvSpPr txBox="1"/>
          <p:nvPr/>
        </p:nvSpPr>
        <p:spPr>
          <a:xfrm>
            <a:off x="178223" y="1112285"/>
            <a:ext cx="7249698" cy="484748"/>
          </a:xfrm>
          <a:prstGeom prst="rect">
            <a:avLst/>
          </a:prstGeom>
          <a:noFill/>
        </p:spPr>
        <p:txBody>
          <a:bodyPr wrap="square" lIns="68580" tIns="34290" rIns="68580" bIns="34290" anchor="ctr" anchorCtr="0">
            <a:spAutoFit/>
          </a:bodyPr>
          <a:lstStyle/>
          <a:p>
            <a:pPr>
              <a:defRPr/>
            </a:pPr>
            <a:r>
              <a:rPr lang="en-US" sz="2700" dirty="0" err="1">
                <a:solidFill>
                  <a:prstClr val="black"/>
                </a:solidFill>
                <a:latin typeface="Gotham Bold"/>
                <a:cs typeface="Gotham Bold" pitchFamily="50" charset="0"/>
              </a:rPr>
              <a:t>Awaabs</a:t>
            </a:r>
            <a:r>
              <a:rPr lang="en-US" sz="2700" dirty="0">
                <a:solidFill>
                  <a:prstClr val="black"/>
                </a:solidFill>
                <a:latin typeface="Gotham Bold"/>
                <a:cs typeface="Gotham Bold" pitchFamily="50" charset="0"/>
              </a:rPr>
              <a:t> Law – England</a:t>
            </a:r>
            <a:endParaRPr lang="en-US" sz="2700" dirty="0">
              <a:solidFill>
                <a:prstClr val="black"/>
              </a:solidFill>
              <a:latin typeface="Gotham Bold" pitchFamily="50" charset="0"/>
              <a:cs typeface="Gotham Bold" pitchFamily="50" charset="0"/>
            </a:endParaRPr>
          </a:p>
        </p:txBody>
      </p:sp>
      <p:pic>
        <p:nvPicPr>
          <p:cNvPr id="34" name="Picture 33" descr="Text&#10;&#10;Description automatically generated with low confidence">
            <a:extLst>
              <a:ext uri="{FF2B5EF4-FFF2-40B4-BE49-F238E27FC236}">
                <a16:creationId xmlns:a16="http://schemas.microsoft.com/office/drawing/2014/main" id="{297AA743-2C93-4BDE-E201-934EF628BA80}"/>
              </a:ext>
            </a:extLst>
          </p:cNvPr>
          <p:cNvPicPr>
            <a:picLocks noChangeAspect="1"/>
          </p:cNvPicPr>
          <p:nvPr/>
        </p:nvPicPr>
        <p:blipFill rotWithShape="1">
          <a:blip r:embed="rId9"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36" name="Straight Connector 35">
            <a:extLst>
              <a:ext uri="{FF2B5EF4-FFF2-40B4-BE49-F238E27FC236}">
                <a16:creationId xmlns:a16="http://schemas.microsoft.com/office/drawing/2014/main" id="{9A7FC5CF-7139-97CE-6C49-5490CD8632DC}"/>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598DA943-88BA-09F2-9C0C-0BE57DDCF46B}"/>
              </a:ext>
            </a:extLst>
          </p:cNvPr>
          <p:cNvPicPr>
            <a:picLocks noChangeAspect="1"/>
          </p:cNvPicPr>
          <p:nvPr/>
        </p:nvPicPr>
        <p:blipFill>
          <a:blip r:embed="rId10"/>
          <a:stretch>
            <a:fillRect/>
          </a:stretch>
        </p:blipFill>
        <p:spPr>
          <a:xfrm>
            <a:off x="1844843" y="4860489"/>
            <a:ext cx="9845842" cy="2721682"/>
          </a:xfrm>
          <a:prstGeom prst="rect">
            <a:avLst/>
          </a:prstGeom>
        </p:spPr>
      </p:pic>
      <p:sp>
        <p:nvSpPr>
          <p:cNvPr id="8" name="!!T1">
            <a:extLst>
              <a:ext uri="{FF2B5EF4-FFF2-40B4-BE49-F238E27FC236}">
                <a16:creationId xmlns:a16="http://schemas.microsoft.com/office/drawing/2014/main" id="{31156B2E-08F3-CC4C-1A4C-D8AB85CD9B2B}"/>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Tree>
    <p:extLst>
      <p:ext uri="{BB962C8B-B14F-4D97-AF65-F5344CB8AC3E}">
        <p14:creationId xmlns:p14="http://schemas.microsoft.com/office/powerpoint/2010/main" val="3569806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0" presetClass="entr" presetSubtype="0" fill="hold" grpId="0" nodeType="withEffect">
                                  <p:stCondLst>
                                    <p:cond delay="100"/>
                                  </p:stCondLst>
                                  <p:childTnLst>
                                    <p:set>
                                      <p:cBhvr>
                                        <p:cTn id="20" dur="1" fill="hold">
                                          <p:stCondLst>
                                            <p:cond delay="0"/>
                                          </p:stCondLst>
                                        </p:cTn>
                                        <p:tgtEl>
                                          <p:spTgt spid="32"/>
                                        </p:tgtEl>
                                        <p:attrNameLst>
                                          <p:attrName>style.visibility</p:attrName>
                                        </p:attrNameLst>
                                      </p:cBhvr>
                                      <p:to>
                                        <p:strVal val="visible"/>
                                      </p:to>
                                    </p:set>
                                    <p:animEffect transition="in" filter="fade">
                                      <p:cBhvr>
                                        <p:cTn id="21" dur="250"/>
                                        <p:tgtEl>
                                          <p:spTgt spid="32"/>
                                        </p:tgtEl>
                                      </p:cBhvr>
                                    </p:animEffect>
                                  </p:childTnLst>
                                </p:cTn>
                              </p:par>
                              <p:par>
                                <p:cTn id="22" presetID="42" presetClass="path" presetSubtype="0" decel="100000" fill="hold" grpId="1" nodeType="withEffect">
                                  <p:stCondLst>
                                    <p:cond delay="100"/>
                                  </p:stCondLst>
                                  <p:childTnLst>
                                    <p:animMotion origin="layout" path="M -0.01719 -0.00023 L 2.29167E-6 -4.07407E-6 " pathEditMode="relative" rAng="0" ptsTypes="AA">
                                      <p:cBhvr>
                                        <p:cTn id="23" dur="500" fill="hold"/>
                                        <p:tgtEl>
                                          <p:spTgt spid="32"/>
                                        </p:tgtEl>
                                        <p:attrNameLst>
                                          <p:attrName>ppt_x</p:attrName>
                                          <p:attrName>ppt_y</p:attrName>
                                        </p:attrNameLst>
                                      </p:cBhvr>
                                      <p:rCtr x="85900" y="23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2" grpId="1"/>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6E7266-9934-A325-3DD8-953B8D024EB4}"/>
              </a:ext>
            </a:extLst>
          </p:cNvPr>
          <p:cNvSpPr txBox="1"/>
          <p:nvPr/>
        </p:nvSpPr>
        <p:spPr>
          <a:xfrm>
            <a:off x="178223" y="1100743"/>
            <a:ext cx="7249698" cy="507831"/>
          </a:xfrm>
          <a:prstGeom prst="rect">
            <a:avLst/>
          </a:prstGeom>
          <a:noFill/>
        </p:spPr>
        <p:txBody>
          <a:bodyPr wrap="square" anchor="ctr" anchorCtr="0">
            <a:spAutoFit/>
          </a:bodyPr>
          <a:lstStyle/>
          <a:p>
            <a:pPr defTabSz="685800">
              <a:defRPr/>
            </a:pPr>
            <a:r>
              <a:rPr lang="en-US" sz="2700">
                <a:solidFill>
                  <a:prstClr val="black"/>
                </a:solidFill>
                <a:latin typeface="Gotham Bold" pitchFamily="50" charset="0"/>
                <a:cs typeface="Gotham Bold" pitchFamily="50" charset="0"/>
              </a:rPr>
              <a:t>Other Legislation</a:t>
            </a:r>
          </a:p>
        </p:txBody>
      </p:sp>
      <p:pic>
        <p:nvPicPr>
          <p:cNvPr id="3" name="Picture 2" descr="Text&#10;&#10;Description automatically generated with low confidence">
            <a:extLst>
              <a:ext uri="{FF2B5EF4-FFF2-40B4-BE49-F238E27FC236}">
                <a16:creationId xmlns:a16="http://schemas.microsoft.com/office/drawing/2014/main" id="{0907FFA5-0A83-7EB1-EABA-1E36C46BD0F4}"/>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4" name="Straight Connector 3">
            <a:extLst>
              <a:ext uri="{FF2B5EF4-FFF2-40B4-BE49-F238E27FC236}">
                <a16:creationId xmlns:a16="http://schemas.microsoft.com/office/drawing/2014/main" id="{E22D0A57-7225-E92E-7FE2-2C142FEA124E}"/>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52E43B65-180D-02EA-9BB1-F6BB5131AAC0}"/>
              </a:ext>
            </a:extLst>
          </p:cNvPr>
          <p:cNvGrpSpPr/>
          <p:nvPr/>
        </p:nvGrpSpPr>
        <p:grpSpPr>
          <a:xfrm>
            <a:off x="-1792985" y="5803803"/>
            <a:ext cx="14735525" cy="1588228"/>
            <a:chOff x="-2756404" y="6181515"/>
            <a:chExt cx="19647366" cy="2117637"/>
          </a:xfrm>
        </p:grpSpPr>
        <p:sp>
          <p:nvSpPr>
            <p:cNvPr id="6" name="Freeform: Shape 50">
              <a:extLst>
                <a:ext uri="{FF2B5EF4-FFF2-40B4-BE49-F238E27FC236}">
                  <a16:creationId xmlns:a16="http://schemas.microsoft.com/office/drawing/2014/main" id="{7C8E1774-38A8-ED6E-C59E-B42BE0335B91}"/>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a:solidFill>
                  <a:prstClr val="white"/>
                </a:solidFill>
                <a:latin typeface="Gotham Light" pitchFamily="50" charset="0"/>
              </a:endParaRPr>
            </a:p>
          </p:txBody>
        </p:sp>
        <p:sp>
          <p:nvSpPr>
            <p:cNvPr id="7" name="Rectangle 6">
              <a:extLst>
                <a:ext uri="{FF2B5EF4-FFF2-40B4-BE49-F238E27FC236}">
                  <a16:creationId xmlns:a16="http://schemas.microsoft.com/office/drawing/2014/main" id="{DC64F586-3FB1-2B97-3B4C-5B6AC446FE80}"/>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grpSp>
      <p:grpSp>
        <p:nvGrpSpPr>
          <p:cNvPr id="11" name="Group 10">
            <a:extLst>
              <a:ext uri="{FF2B5EF4-FFF2-40B4-BE49-F238E27FC236}">
                <a16:creationId xmlns:a16="http://schemas.microsoft.com/office/drawing/2014/main" id="{5AD060CC-5EC0-E950-1B03-4567D8EDCE51}"/>
              </a:ext>
            </a:extLst>
          </p:cNvPr>
          <p:cNvGrpSpPr/>
          <p:nvPr/>
        </p:nvGrpSpPr>
        <p:grpSpPr>
          <a:xfrm>
            <a:off x="572620" y="1969912"/>
            <a:ext cx="4349732" cy="3196379"/>
            <a:chOff x="839693" y="751365"/>
            <a:chExt cx="6384946" cy="4604186"/>
          </a:xfrm>
        </p:grpSpPr>
        <p:pic>
          <p:nvPicPr>
            <p:cNvPr id="12" name="Picture 11" descr="A green and white cover&#10;&#10;Description automatically generated">
              <a:extLst>
                <a:ext uri="{FF2B5EF4-FFF2-40B4-BE49-F238E27FC236}">
                  <a16:creationId xmlns:a16="http://schemas.microsoft.com/office/drawing/2014/main" id="{BAD61788-ED26-E8B1-CE62-5E7B682ED6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4194" y="751365"/>
              <a:ext cx="2650445" cy="3784916"/>
            </a:xfrm>
            <a:prstGeom prst="rect">
              <a:avLst/>
            </a:prstGeom>
            <a:ln>
              <a:solidFill>
                <a:schemeClr val="tx1"/>
              </a:solidFill>
            </a:ln>
          </p:spPr>
        </p:pic>
        <p:pic>
          <p:nvPicPr>
            <p:cNvPr id="13" name="Picture 12" descr="A green and white cover&#10;&#10;Description automatically generated">
              <a:extLst>
                <a:ext uri="{FF2B5EF4-FFF2-40B4-BE49-F238E27FC236}">
                  <a16:creationId xmlns:a16="http://schemas.microsoft.com/office/drawing/2014/main" id="{16639389-CA80-47C2-9C1C-75A5F597D4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88475" y="1182061"/>
              <a:ext cx="2665294" cy="3784915"/>
            </a:xfrm>
            <a:prstGeom prst="rect">
              <a:avLst/>
            </a:prstGeom>
            <a:ln>
              <a:solidFill>
                <a:schemeClr val="tx1"/>
              </a:solidFill>
            </a:ln>
          </p:spPr>
        </p:pic>
        <p:pic>
          <p:nvPicPr>
            <p:cNvPr id="14" name="Picture 13" descr="A white cover with black text&#10;&#10;Description automatically generated">
              <a:extLst>
                <a:ext uri="{FF2B5EF4-FFF2-40B4-BE49-F238E27FC236}">
                  <a16:creationId xmlns:a16="http://schemas.microsoft.com/office/drawing/2014/main" id="{A04AECE9-FD52-B90D-421D-ED05A7123C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9693" y="1588618"/>
              <a:ext cx="2650445" cy="3766933"/>
            </a:xfrm>
            <a:prstGeom prst="rect">
              <a:avLst/>
            </a:prstGeom>
            <a:ln>
              <a:solidFill>
                <a:schemeClr val="tx1"/>
              </a:solidFill>
            </a:ln>
          </p:spPr>
        </p:pic>
      </p:grpSp>
      <p:pic>
        <p:nvPicPr>
          <p:cNvPr id="15" name="Picture 14" descr="A white paper with black text&#10;&#10;Description automatically generated">
            <a:extLst>
              <a:ext uri="{FF2B5EF4-FFF2-40B4-BE49-F238E27FC236}">
                <a16:creationId xmlns:a16="http://schemas.microsoft.com/office/drawing/2014/main" id="{91460D25-5AC2-1637-36BE-7AB8307EBB2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20354" y="2841072"/>
            <a:ext cx="1586095" cy="2210541"/>
          </a:xfrm>
          <a:prstGeom prst="rect">
            <a:avLst/>
          </a:prstGeom>
          <a:ln>
            <a:solidFill>
              <a:schemeClr val="tx1"/>
            </a:solidFill>
          </a:ln>
        </p:spPr>
      </p:pic>
      <p:pic>
        <p:nvPicPr>
          <p:cNvPr id="16" name="Picture 15" descr="A white paper with black text&#10;&#10;Description automatically generated">
            <a:extLst>
              <a:ext uri="{FF2B5EF4-FFF2-40B4-BE49-F238E27FC236}">
                <a16:creationId xmlns:a16="http://schemas.microsoft.com/office/drawing/2014/main" id="{407C1524-61AA-6820-FDC3-CA431C12E10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195894" y="1759363"/>
            <a:ext cx="1652356" cy="2340642"/>
          </a:xfrm>
          <a:prstGeom prst="rect">
            <a:avLst/>
          </a:prstGeom>
          <a:ln>
            <a:solidFill>
              <a:schemeClr val="tx1"/>
            </a:solidFill>
          </a:ln>
        </p:spPr>
      </p:pic>
      <p:pic>
        <p:nvPicPr>
          <p:cNvPr id="17" name="Picture 2" descr="Scottish Housing Regulator appoints new team of volunteer tenant advisors | Scottish  Housing News">
            <a:extLst>
              <a:ext uri="{FF2B5EF4-FFF2-40B4-BE49-F238E27FC236}">
                <a16:creationId xmlns:a16="http://schemas.microsoft.com/office/drawing/2014/main" id="{1E099326-E212-A35F-B599-0C7C41A3BD5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89743" y="4532734"/>
            <a:ext cx="2169551" cy="6300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1">
            <a:extLst>
              <a:ext uri="{FF2B5EF4-FFF2-40B4-BE49-F238E27FC236}">
                <a16:creationId xmlns:a16="http://schemas.microsoft.com/office/drawing/2014/main" id="{FB2B4B14-256C-FBB5-693C-B2245F341476}"/>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Tree>
    <p:extLst>
      <p:ext uri="{BB962C8B-B14F-4D97-AF65-F5344CB8AC3E}">
        <p14:creationId xmlns:p14="http://schemas.microsoft.com/office/powerpoint/2010/main" val="315308188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2"/>
                                        </p:tgtEl>
                                        <p:attrNameLst>
                                          <p:attrName>ppt_x</p:attrName>
                                          <p:attrName>ppt_y</p:attrName>
                                        </p:attrNameLst>
                                      </p:cBhvr>
                                      <p:rCtr x="85900" y="2300"/>
                                    </p:animMotion>
                                  </p:childTnLst>
                                </p:cTn>
                              </p:par>
                              <p:par>
                                <p:cTn id="10" presetID="42" presetClass="entr" presetSubtype="0" fill="hold" nodeType="withEffect">
                                  <p:stCondLst>
                                    <p:cond delay="25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anim calcmode="lin" valueType="num">
                                      <p:cBhvr>
                                        <p:cTn id="13" dur="500" fill="hold"/>
                                        <p:tgtEl>
                                          <p:spTgt spid="15"/>
                                        </p:tgtEl>
                                        <p:attrNameLst>
                                          <p:attrName>ppt_x</p:attrName>
                                        </p:attrNameLst>
                                      </p:cBhvr>
                                      <p:tavLst>
                                        <p:tav tm="0">
                                          <p:val>
                                            <p:strVal val="#ppt_x"/>
                                          </p:val>
                                        </p:tav>
                                        <p:tav tm="100000">
                                          <p:val>
                                            <p:strVal val="#ppt_x"/>
                                          </p:val>
                                        </p:tav>
                                      </p:tavLst>
                                    </p:anim>
                                    <p:anim calcmode="lin" valueType="num">
                                      <p:cBhvr>
                                        <p:cTn id="14" dur="500" fill="hold"/>
                                        <p:tgtEl>
                                          <p:spTgt spid="1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5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anim calcmode="lin" valueType="num">
                                      <p:cBhvr>
                                        <p:cTn id="18" dur="500" fill="hold"/>
                                        <p:tgtEl>
                                          <p:spTgt spid="16"/>
                                        </p:tgtEl>
                                        <p:attrNameLst>
                                          <p:attrName>ppt_x</p:attrName>
                                        </p:attrNameLst>
                                      </p:cBhvr>
                                      <p:tavLst>
                                        <p:tav tm="0">
                                          <p:val>
                                            <p:strVal val="#ppt_x"/>
                                          </p:val>
                                        </p:tav>
                                        <p:tav tm="100000">
                                          <p:val>
                                            <p:strVal val="#ppt_x"/>
                                          </p:val>
                                        </p:tav>
                                      </p:tavLst>
                                    </p:anim>
                                    <p:anim calcmode="lin" valueType="num">
                                      <p:cBhvr>
                                        <p:cTn id="19" dur="500" fill="hold"/>
                                        <p:tgtEl>
                                          <p:spTgt spid="16"/>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80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anim calcmode="lin" valueType="num">
                                      <p:cBhvr>
                                        <p:cTn id="23" dur="500" fill="hold"/>
                                        <p:tgtEl>
                                          <p:spTgt spid="17"/>
                                        </p:tgtEl>
                                        <p:attrNameLst>
                                          <p:attrName>ppt_x</p:attrName>
                                        </p:attrNameLst>
                                      </p:cBhvr>
                                      <p:tavLst>
                                        <p:tav tm="0">
                                          <p:val>
                                            <p:strVal val="#ppt_x"/>
                                          </p:val>
                                        </p:tav>
                                        <p:tav tm="100000">
                                          <p:val>
                                            <p:strVal val="#ppt_x"/>
                                          </p:val>
                                        </p:tav>
                                      </p:tavLst>
                                    </p:anim>
                                    <p:anim calcmode="lin" valueType="num">
                                      <p:cBhvr>
                                        <p:cTn id="24" dur="5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3882B-3282-7CA2-CFF8-98889FDD8B85}"/>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DA5E3830-E400-04DA-E98E-5D49BF35E001}"/>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What’s changed with HHSRS 2?</a:t>
            </a:r>
          </a:p>
        </p:txBody>
      </p:sp>
      <p:pic>
        <p:nvPicPr>
          <p:cNvPr id="65" name="Picture 64" descr="Text&#10;&#10;Description automatically generated with low confidence">
            <a:extLst>
              <a:ext uri="{FF2B5EF4-FFF2-40B4-BE49-F238E27FC236}">
                <a16:creationId xmlns:a16="http://schemas.microsoft.com/office/drawing/2014/main" id="{857BF857-AA29-5DFF-988F-6B1BF7FB57BF}"/>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8EAA4C8A-0A97-30BF-FBAB-0A456A8863A3}"/>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4D8AA4CC-5E0A-A83F-1689-3C4A84E3090D}"/>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36BF4396-2DC8-4DB6-01E5-801AC9987069}"/>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84D37195-6CF9-690C-7E48-F3A65649116D}"/>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C04FC9A4-448B-85C3-FCE6-0F6FB6B03C61}"/>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01FB8624-DA6E-097D-B723-170D082B002C}"/>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F932C859-1AFB-2256-74E8-4E515AC746ED}"/>
              </a:ext>
            </a:extLst>
          </p:cNvPr>
          <p:cNvSpPr txBox="1"/>
          <p:nvPr/>
        </p:nvSpPr>
        <p:spPr>
          <a:xfrm>
            <a:off x="260466" y="1753417"/>
            <a:ext cx="8641556" cy="3798476"/>
          </a:xfrm>
          <a:prstGeom prst="rect">
            <a:avLst/>
          </a:prstGeom>
          <a:noFill/>
        </p:spPr>
        <p:txBody>
          <a:bodyPr wrap="square">
            <a:spAutoFit/>
          </a:bodyPr>
          <a:lstStyle/>
          <a:p>
            <a:pPr>
              <a:spcAft>
                <a:spcPts val="450"/>
              </a:spcAft>
              <a:defRPr/>
            </a:pPr>
            <a:r>
              <a:rPr lang="en-US" sz="1200" dirty="0">
                <a:solidFill>
                  <a:prstClr val="black">
                    <a:lumMod val="85000"/>
                    <a:lumOff val="15000"/>
                  </a:prstClr>
                </a:solidFill>
                <a:latin typeface="Gotham Light" pitchFamily="50" charset="0"/>
                <a:cs typeface="Gotham Light" pitchFamily="50" charset="0"/>
              </a:rPr>
              <a:t>Came into force on 23rd June 2026</a:t>
            </a:r>
          </a:p>
          <a:p>
            <a:pPr>
              <a:spcAft>
                <a:spcPts val="450"/>
              </a:spcAft>
              <a:defRPr/>
            </a:pPr>
            <a:r>
              <a:rPr lang="en-US" sz="1200" dirty="0">
                <a:solidFill>
                  <a:prstClr val="black">
                    <a:lumMod val="85000"/>
                    <a:lumOff val="15000"/>
                  </a:prstClr>
                </a:solidFill>
                <a:latin typeface="Gotham Light" pitchFamily="50" charset="0"/>
                <a:cs typeface="Gotham Light" pitchFamily="50" charset="0"/>
              </a:rPr>
              <a:t>Core changes:</a:t>
            </a:r>
          </a:p>
          <a:p>
            <a:pPr>
              <a:spcAft>
                <a:spcPts val="450"/>
              </a:spcAft>
              <a:defRPr/>
            </a:pPr>
            <a:r>
              <a:rPr lang="en-US" sz="1200" dirty="0">
                <a:solidFill>
                  <a:prstClr val="black">
                    <a:lumMod val="85000"/>
                    <a:lumOff val="15000"/>
                  </a:prstClr>
                </a:solidFill>
                <a:latin typeface="Gotham Bold" pitchFamily="50" charset="0"/>
                <a:cs typeface="Gotham Bold" pitchFamily="50" charset="0"/>
              </a:rPr>
              <a:t>Fewer hazards</a:t>
            </a:r>
          </a:p>
          <a:p>
            <a:pPr marL="257175" indent="-257175">
              <a:spcAft>
                <a:spcPts val="450"/>
              </a:spcAft>
              <a:buFont typeface="Arial" panose="020B0604020202020204" pitchFamily="34" charset="0"/>
              <a:buChar char="•"/>
              <a:defRPr/>
            </a:pPr>
            <a:r>
              <a:rPr lang="en-US" sz="1200" dirty="0">
                <a:solidFill>
                  <a:prstClr val="black">
                    <a:lumMod val="85000"/>
                    <a:lumOff val="15000"/>
                  </a:prstClr>
                </a:solidFill>
                <a:latin typeface="Gotham Light" pitchFamily="50" charset="0"/>
                <a:cs typeface="Gotham Light" pitchFamily="50" charset="0"/>
              </a:rPr>
              <a:t>29 consolidated into 21, with closely related hazards merged (e.g. Fire + Explosions, multiple air pollutants combined, domestic hygiene categories merged).</a:t>
            </a:r>
          </a:p>
          <a:p>
            <a:pPr>
              <a:spcAft>
                <a:spcPts val="450"/>
              </a:spcAft>
              <a:defRPr/>
            </a:pPr>
            <a:r>
              <a:rPr lang="en-US" sz="1200" dirty="0">
                <a:solidFill>
                  <a:prstClr val="black">
                    <a:lumMod val="85000"/>
                    <a:lumOff val="15000"/>
                  </a:prstClr>
                </a:solidFill>
                <a:latin typeface="Gotham Bold" pitchFamily="50" charset="0"/>
                <a:cs typeface="Gotham Bold" pitchFamily="50" charset="0"/>
              </a:rPr>
              <a:t>Simpler scoring </a:t>
            </a:r>
          </a:p>
          <a:p>
            <a:pPr marL="257175" indent="-257175">
              <a:spcAft>
                <a:spcPts val="450"/>
              </a:spcAft>
              <a:buFont typeface="Arial" panose="020B0604020202020204" pitchFamily="34" charset="0"/>
              <a:buChar char="•"/>
              <a:defRPr/>
            </a:pPr>
            <a:r>
              <a:rPr lang="en-US" sz="1200" dirty="0">
                <a:solidFill>
                  <a:prstClr val="black">
                    <a:lumMod val="85000"/>
                    <a:lumOff val="15000"/>
                  </a:prstClr>
                </a:solidFill>
                <a:latin typeface="Gotham Light" pitchFamily="50" charset="0"/>
                <a:cs typeface="Gotham Light" pitchFamily="50" charset="0"/>
              </a:rPr>
              <a:t>The old A–J letter banding system is replaced with three clear, intuitive risk bands</a:t>
            </a:r>
          </a:p>
          <a:p>
            <a:pPr marL="257175" indent="-257175">
              <a:spcAft>
                <a:spcPts val="450"/>
              </a:spcAft>
              <a:buFont typeface="Arial" panose="020B0604020202020204" pitchFamily="34" charset="0"/>
              <a:buChar char="•"/>
              <a:defRPr/>
            </a:pPr>
            <a:r>
              <a:rPr lang="en-US" sz="1200" dirty="0">
                <a:solidFill>
                  <a:prstClr val="black">
                    <a:lumMod val="85000"/>
                    <a:lumOff val="15000"/>
                  </a:prstClr>
                </a:solidFill>
                <a:latin typeface="Gotham Light" pitchFamily="50" charset="0"/>
                <a:cs typeface="Gotham Light" pitchFamily="50" charset="0"/>
              </a:rPr>
              <a:t>Likelihood and harm outcome scoring bars are also redesigned with plain-language labels replacing the previous numerical-only scale</a:t>
            </a:r>
          </a:p>
          <a:p>
            <a:pPr>
              <a:spcAft>
                <a:spcPts val="450"/>
              </a:spcAft>
              <a:defRPr/>
            </a:pPr>
            <a:r>
              <a:rPr lang="en-US" sz="1200" dirty="0">
                <a:solidFill>
                  <a:prstClr val="black">
                    <a:lumMod val="85000"/>
                    <a:lumOff val="15000"/>
                  </a:prstClr>
                </a:solidFill>
                <a:latin typeface="Gotham Bold" pitchFamily="50" charset="0"/>
                <a:cs typeface="Gotham Bold" pitchFamily="50" charset="0"/>
              </a:rPr>
              <a:t>Baseline Indicators</a:t>
            </a:r>
          </a:p>
          <a:p>
            <a:pPr marL="257175" indent="-257175">
              <a:spcAft>
                <a:spcPts val="450"/>
              </a:spcAft>
              <a:buFont typeface="Arial" panose="020B0604020202020204" pitchFamily="34" charset="0"/>
              <a:buChar char="•"/>
              <a:defRPr/>
            </a:pPr>
            <a:r>
              <a:rPr lang="en-US" sz="1200" dirty="0">
                <a:solidFill>
                  <a:prstClr val="black">
                    <a:lumMod val="85000"/>
                    <a:lumOff val="15000"/>
                  </a:prstClr>
                </a:solidFill>
                <a:latin typeface="Gotham Light" pitchFamily="50" charset="0"/>
                <a:cs typeface="Gotham Light" pitchFamily="50" charset="0"/>
              </a:rPr>
              <a:t>A new set of property-specific reference points (replacing informal minimum standards) embedded throughout the assessment process e.g. heating, ventilation, fire safety</a:t>
            </a:r>
          </a:p>
          <a:p>
            <a:pPr marL="257175" indent="-257175">
              <a:spcAft>
                <a:spcPts val="450"/>
              </a:spcAft>
              <a:buFont typeface="Arial" panose="020B0604020202020204" pitchFamily="34" charset="0"/>
              <a:buChar char="•"/>
              <a:defRPr/>
            </a:pPr>
            <a:r>
              <a:rPr lang="en-US" sz="1200" dirty="0">
                <a:solidFill>
                  <a:prstClr val="black">
                    <a:lumMod val="85000"/>
                    <a:lumOff val="15000"/>
                  </a:prstClr>
                </a:solidFill>
                <a:latin typeface="Gotham Light" pitchFamily="50" charset="0"/>
                <a:cs typeface="Gotham Light" pitchFamily="50" charset="0"/>
              </a:rPr>
              <a:t>Anything falling below a baseline indicator may be treated as a deficiency.</a:t>
            </a:r>
          </a:p>
          <a:p>
            <a:pPr>
              <a:spcAft>
                <a:spcPts val="450"/>
              </a:spcAft>
              <a:defRPr/>
            </a:pPr>
            <a:r>
              <a:rPr lang="en-US" sz="1200" dirty="0">
                <a:solidFill>
                  <a:prstClr val="black">
                    <a:lumMod val="85000"/>
                    <a:lumOff val="15000"/>
                  </a:prstClr>
                </a:solidFill>
                <a:latin typeface="Gotham Bold" pitchFamily="50" charset="0"/>
                <a:cs typeface="Gotham Bold" pitchFamily="50" charset="0"/>
              </a:rPr>
              <a:t>Better guidance</a:t>
            </a:r>
          </a:p>
          <a:p>
            <a:pPr marL="257175" indent="-257175">
              <a:spcAft>
                <a:spcPts val="450"/>
              </a:spcAft>
              <a:buFont typeface="Arial" panose="020B0604020202020204" pitchFamily="34" charset="0"/>
              <a:buChar char="•"/>
              <a:defRPr/>
            </a:pPr>
            <a:r>
              <a:rPr lang="en-US" sz="1200" dirty="0">
                <a:solidFill>
                  <a:prstClr val="black">
                    <a:lumMod val="85000"/>
                    <a:lumOff val="15000"/>
                  </a:prstClr>
                </a:solidFill>
                <a:latin typeface="Gotham Light" pitchFamily="50" charset="0"/>
                <a:cs typeface="Gotham Light" pitchFamily="50" charset="0"/>
              </a:rPr>
              <a:t>Updated operating guidance, a new supplementary fire safety guide, and an expanded library of </a:t>
            </a:r>
            <a:r>
              <a:rPr lang="en-US" sz="1200" dirty="0" err="1">
                <a:solidFill>
                  <a:prstClr val="black">
                    <a:lumMod val="85000"/>
                    <a:lumOff val="15000"/>
                  </a:prstClr>
                </a:solidFill>
                <a:latin typeface="Gotham Light" pitchFamily="50" charset="0"/>
                <a:cs typeface="Gotham Light" pitchFamily="50" charset="0"/>
              </a:rPr>
              <a:t>modernised</a:t>
            </a:r>
            <a:r>
              <a:rPr lang="en-US" sz="1200" dirty="0">
                <a:solidFill>
                  <a:prstClr val="black">
                    <a:lumMod val="85000"/>
                    <a:lumOff val="15000"/>
                  </a:prstClr>
                </a:solidFill>
                <a:latin typeface="Gotham Light" pitchFamily="50" charset="0"/>
                <a:cs typeface="Gotham Light" pitchFamily="50" charset="0"/>
              </a:rPr>
              <a:t> case studies replacing outdated worked examples</a:t>
            </a:r>
            <a:r>
              <a:rPr lang="en-US" sz="1500" dirty="0">
                <a:solidFill>
                  <a:prstClr val="black">
                    <a:lumMod val="85000"/>
                    <a:lumOff val="15000"/>
                  </a:prstClr>
                </a:solidFill>
                <a:latin typeface="Gotham Light" pitchFamily="50" charset="0"/>
                <a:cs typeface="Gotham Light" pitchFamily="50" charset="0"/>
              </a:rPr>
              <a:t>.</a:t>
            </a:r>
          </a:p>
        </p:txBody>
      </p:sp>
    </p:spTree>
    <p:custDataLst>
      <p:tags r:id="rId1"/>
    </p:custDataLst>
    <p:extLst>
      <p:ext uri="{BB962C8B-B14F-4D97-AF65-F5344CB8AC3E}">
        <p14:creationId xmlns:p14="http://schemas.microsoft.com/office/powerpoint/2010/main" val="14396333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86D40110-2303-314E-A715-16D0E95630A6}"/>
              </a:ext>
            </a:extLst>
          </p:cNvPr>
          <p:cNvGraphicFramePr>
            <a:graphicFrameLocks noGrp="1"/>
          </p:cNvGraphicFramePr>
          <p:nvPr/>
        </p:nvGraphicFramePr>
        <p:xfrm>
          <a:off x="247784" y="1517428"/>
          <a:ext cx="4238625" cy="4248147"/>
        </p:xfrm>
        <a:graphic>
          <a:graphicData uri="http://schemas.openxmlformats.org/drawingml/2006/table">
            <a:tbl>
              <a:tblPr/>
              <a:tblGrid>
                <a:gridCol w="2667000">
                  <a:extLst>
                    <a:ext uri="{9D8B030D-6E8A-4147-A177-3AD203B41FA5}">
                      <a16:colId xmlns:a16="http://schemas.microsoft.com/office/drawing/2014/main" val="4285103585"/>
                    </a:ext>
                  </a:extLst>
                </a:gridCol>
                <a:gridCol w="1571625">
                  <a:extLst>
                    <a:ext uri="{9D8B030D-6E8A-4147-A177-3AD203B41FA5}">
                      <a16:colId xmlns:a16="http://schemas.microsoft.com/office/drawing/2014/main" val="890279521"/>
                    </a:ext>
                  </a:extLst>
                </a:gridCol>
              </a:tblGrid>
              <a:tr h="249891">
                <a:tc>
                  <a:txBody>
                    <a:bodyPr/>
                    <a:lstStyle/>
                    <a:p>
                      <a:pPr algn="l"/>
                      <a:r>
                        <a:rPr lang="en-US" sz="900" b="0" i="0" dirty="0">
                          <a:solidFill>
                            <a:srgbClr val="FFFFFF"/>
                          </a:solidFill>
                          <a:latin typeface="Gotham Medium" pitchFamily="2" charset="0"/>
                          <a:cs typeface="Gotham Medium" pitchFamily="2" charset="0"/>
                        </a:rPr>
                        <a:t>Old</a:t>
                      </a:r>
                    </a:p>
                  </a:txBody>
                  <a:tcPr marL="68580" marR="68580" marT="29696" marB="29696" anchor="ctr">
                    <a:lnL w="0"/>
                    <a:lnR w="0"/>
                    <a:lnT w="0"/>
                    <a:lnB w="0"/>
                    <a:lnTlToBr w="0"/>
                    <a:lnBlToTr w="0"/>
                    <a:solidFill>
                      <a:srgbClr val="2563C7"/>
                    </a:solidFill>
                  </a:tcPr>
                </a:tc>
                <a:tc>
                  <a:txBody>
                    <a:bodyPr/>
                    <a:lstStyle/>
                    <a:p>
                      <a:pPr algn="l"/>
                      <a:r>
                        <a:rPr lang="en-US" sz="900" b="0" i="0" dirty="0">
                          <a:solidFill>
                            <a:srgbClr val="FFFFFF"/>
                          </a:solidFill>
                          <a:latin typeface="Gotham Medium" pitchFamily="2" charset="0"/>
                          <a:cs typeface="Gotham Medium" pitchFamily="2" charset="0"/>
                        </a:rPr>
                        <a:t>New</a:t>
                      </a:r>
                    </a:p>
                  </a:txBody>
                  <a:tcPr marL="68580" marR="68580" marT="29696" marB="29696" anchor="ctr">
                    <a:lnL w="0"/>
                    <a:lnR w="0"/>
                    <a:lnT w="0"/>
                    <a:lnB w="0"/>
                    <a:lnTlToBr w="0"/>
                    <a:lnBlToTr w="0"/>
                    <a:solidFill>
                      <a:srgbClr val="2563C7"/>
                    </a:solidFill>
                  </a:tcPr>
                </a:tc>
                <a:extLst>
                  <a:ext uri="{0D108BD9-81ED-4DB2-BD59-A6C34878D82A}">
                    <a16:rowId xmlns:a16="http://schemas.microsoft.com/office/drawing/2014/main" val="845181447"/>
                  </a:ext>
                </a:extLst>
              </a:tr>
              <a:tr h="249891">
                <a:tc>
                  <a:txBody>
                    <a:bodyPr/>
                    <a:lstStyle/>
                    <a:p>
                      <a:pPr algn="l"/>
                      <a:r>
                        <a:rPr lang="en-US" sz="800" b="0" i="0" dirty="0">
                          <a:solidFill>
                            <a:srgbClr val="1A1A1A"/>
                          </a:solidFill>
                          <a:latin typeface="Gotham Light" pitchFamily="2" charset="0"/>
                          <a:cs typeface="Gotham Light" pitchFamily="2" charset="0"/>
                        </a:rPr>
                        <a:t>Damp and </a:t>
                      </a:r>
                      <a:r>
                        <a:rPr lang="en-US" sz="800" b="0" i="0" dirty="0" err="1">
                          <a:solidFill>
                            <a:srgbClr val="1A1A1A"/>
                          </a:solidFill>
                          <a:latin typeface="Gotham Light" pitchFamily="2" charset="0"/>
                          <a:cs typeface="Gotham Light" pitchFamily="2" charset="0"/>
                        </a:rPr>
                        <a:t>mould</a:t>
                      </a:r>
                      <a:r>
                        <a:rPr lang="en-US" sz="800" b="0" i="0" dirty="0">
                          <a:solidFill>
                            <a:srgbClr val="1A1A1A"/>
                          </a:solidFill>
                          <a:latin typeface="Gotham Light" pitchFamily="2" charset="0"/>
                          <a:cs typeface="Gotham Light" pitchFamily="2" charset="0"/>
                        </a:rPr>
                        <a:t> growth</a:t>
                      </a:r>
                    </a:p>
                  </a:txBody>
                  <a:tcPr marL="68580" marR="68580" marT="29696" marB="2969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Damp and </a:t>
                      </a:r>
                      <a:r>
                        <a:rPr lang="en-US" sz="800" b="0" i="0" dirty="0" err="1">
                          <a:solidFill>
                            <a:srgbClr val="1A1A1A"/>
                          </a:solidFill>
                          <a:latin typeface="Gotham Medium" pitchFamily="2" charset="0"/>
                          <a:cs typeface="Gotham Medium" pitchFamily="2" charset="0"/>
                        </a:rPr>
                        <a:t>mould</a:t>
                      </a:r>
                      <a:r>
                        <a:rPr lang="en-US" sz="800" b="0" i="0" dirty="0">
                          <a:solidFill>
                            <a:srgbClr val="1A1A1A"/>
                          </a:solidFill>
                          <a:latin typeface="Gotham Medium" pitchFamily="2" charset="0"/>
                          <a:cs typeface="Gotham Medium" pitchFamily="2" charset="0"/>
                        </a:rPr>
                        <a:t> growth</a:t>
                      </a:r>
                    </a:p>
                  </a:txBody>
                  <a:tcPr marL="68580" marR="68580" marT="29696" marB="29696" anchor="ctr">
                    <a:lnL w="0"/>
                    <a:lnR w="0"/>
                    <a:lnT w="0"/>
                    <a:lnB w="0"/>
                    <a:lnTlToBr w="0"/>
                    <a:lnBlToTr w="0"/>
                    <a:solidFill>
                      <a:srgbClr val="FFFFFF"/>
                    </a:solidFill>
                  </a:tcPr>
                </a:tc>
                <a:extLst>
                  <a:ext uri="{0D108BD9-81ED-4DB2-BD59-A6C34878D82A}">
                    <a16:rowId xmlns:a16="http://schemas.microsoft.com/office/drawing/2014/main" val="4068205093"/>
                  </a:ext>
                </a:extLst>
              </a:tr>
              <a:tr h="249891">
                <a:tc>
                  <a:txBody>
                    <a:bodyPr/>
                    <a:lstStyle/>
                    <a:p>
                      <a:pPr algn="l"/>
                      <a:r>
                        <a:rPr lang="en-US" sz="800" b="0" i="0" dirty="0">
                          <a:solidFill>
                            <a:srgbClr val="1A1A1A"/>
                          </a:solidFill>
                          <a:latin typeface="Gotham Light" pitchFamily="2" charset="0"/>
                          <a:cs typeface="Gotham Light" pitchFamily="2" charset="0"/>
                        </a:rPr>
                        <a:t>Excess cold</a:t>
                      </a:r>
                    </a:p>
                  </a:txBody>
                  <a:tcPr marL="68580" marR="68580" marT="29696" marB="2969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Excess cold</a:t>
                      </a:r>
                    </a:p>
                  </a:txBody>
                  <a:tcPr marL="68580" marR="68580" marT="29696" marB="29696" anchor="ctr">
                    <a:lnL w="0"/>
                    <a:lnR w="0"/>
                    <a:lnT w="0"/>
                    <a:lnB w="0"/>
                    <a:lnTlToBr w="0"/>
                    <a:lnBlToTr w="0"/>
                    <a:solidFill>
                      <a:srgbClr val="F2F4F8"/>
                    </a:solidFill>
                  </a:tcPr>
                </a:tc>
                <a:extLst>
                  <a:ext uri="{0D108BD9-81ED-4DB2-BD59-A6C34878D82A}">
                    <a16:rowId xmlns:a16="http://schemas.microsoft.com/office/drawing/2014/main" val="3020560104"/>
                  </a:ext>
                </a:extLst>
              </a:tr>
              <a:tr h="249891">
                <a:tc>
                  <a:txBody>
                    <a:bodyPr/>
                    <a:lstStyle/>
                    <a:p>
                      <a:pPr algn="l"/>
                      <a:r>
                        <a:rPr lang="en-US" sz="800" b="0" i="0" dirty="0">
                          <a:solidFill>
                            <a:srgbClr val="1A1A1A"/>
                          </a:solidFill>
                          <a:latin typeface="Gotham Light" pitchFamily="2" charset="0"/>
                          <a:cs typeface="Gotham Light" pitchFamily="2" charset="0"/>
                        </a:rPr>
                        <a:t>Excess heat</a:t>
                      </a:r>
                    </a:p>
                  </a:txBody>
                  <a:tcPr marL="68580" marR="68580" marT="29696" marB="2969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Excess heat</a:t>
                      </a:r>
                    </a:p>
                  </a:txBody>
                  <a:tcPr marL="68580" marR="68580" marT="29696" marB="29696" anchor="ctr">
                    <a:lnL w="0"/>
                    <a:lnR w="0"/>
                    <a:lnT w="0"/>
                    <a:lnB w="0"/>
                    <a:lnTlToBr w="0"/>
                    <a:lnBlToTr w="0"/>
                    <a:solidFill>
                      <a:srgbClr val="FFFFFF"/>
                    </a:solidFill>
                  </a:tcPr>
                </a:tc>
                <a:extLst>
                  <a:ext uri="{0D108BD9-81ED-4DB2-BD59-A6C34878D82A}">
                    <a16:rowId xmlns:a16="http://schemas.microsoft.com/office/drawing/2014/main" val="4230677213"/>
                  </a:ext>
                </a:extLst>
              </a:tr>
              <a:tr h="249891">
                <a:tc>
                  <a:txBody>
                    <a:bodyPr/>
                    <a:lstStyle/>
                    <a:p>
                      <a:pPr algn="l"/>
                      <a:r>
                        <a:rPr lang="en-US" sz="800" b="0" i="0">
                          <a:solidFill>
                            <a:srgbClr val="1A1A1A"/>
                          </a:solidFill>
                          <a:latin typeface="Gotham Light" pitchFamily="2" charset="0"/>
                          <a:cs typeface="Gotham Light" pitchFamily="2" charset="0"/>
                        </a:rPr>
                        <a:t>Asbestos (and MMF)</a:t>
                      </a:r>
                    </a:p>
                  </a:txBody>
                  <a:tcPr marL="68580" marR="68580" marT="29696" marB="2969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Asbestos and MMF</a:t>
                      </a:r>
                    </a:p>
                  </a:txBody>
                  <a:tcPr marL="68580" marR="68580" marT="29696" marB="29696" anchor="ctr">
                    <a:lnL w="0"/>
                    <a:lnR w="0"/>
                    <a:lnT w="0"/>
                    <a:lnB w="0"/>
                    <a:lnTlToBr w="0"/>
                    <a:lnBlToTr w="0"/>
                    <a:solidFill>
                      <a:srgbClr val="F2F4F8"/>
                    </a:solidFill>
                  </a:tcPr>
                </a:tc>
                <a:extLst>
                  <a:ext uri="{0D108BD9-81ED-4DB2-BD59-A6C34878D82A}">
                    <a16:rowId xmlns:a16="http://schemas.microsoft.com/office/drawing/2014/main" val="675253209"/>
                  </a:ext>
                </a:extLst>
              </a:tr>
              <a:tr h="249891">
                <a:tc>
                  <a:txBody>
                    <a:bodyPr/>
                    <a:lstStyle/>
                    <a:p>
                      <a:pPr algn="l"/>
                      <a:r>
                        <a:rPr lang="en-US" sz="800" b="0" i="0">
                          <a:solidFill>
                            <a:srgbClr val="1A1A1A"/>
                          </a:solidFill>
                          <a:latin typeface="Gotham Light" pitchFamily="2" charset="0"/>
                          <a:cs typeface="Gotham Light" pitchFamily="2" charset="0"/>
                        </a:rPr>
                        <a:t>Biocides</a:t>
                      </a:r>
                    </a:p>
                  </a:txBody>
                  <a:tcPr marL="68580" marR="68580" marT="29696" marB="29696" anchor="ctr">
                    <a:lnL w="0"/>
                    <a:lnR w="0"/>
                    <a:lnT w="0"/>
                    <a:lnB w="0"/>
                    <a:lnTlToBr w="0"/>
                    <a:lnBlToTr w="0"/>
                    <a:solidFill>
                      <a:srgbClr val="FFFFFF"/>
                    </a:solidFill>
                  </a:tcPr>
                </a:tc>
                <a:tc rowSpan="6">
                  <a:txBody>
                    <a:bodyPr/>
                    <a:lstStyle/>
                    <a:p>
                      <a:pPr algn="l"/>
                      <a:r>
                        <a:rPr lang="en-US" sz="800" b="0" i="0" dirty="0">
                          <a:solidFill>
                            <a:srgbClr val="1A1A1A"/>
                          </a:solidFill>
                          <a:latin typeface="Gotham Medium" pitchFamily="2" charset="0"/>
                          <a:cs typeface="Gotham Medium" pitchFamily="2" charset="0"/>
                        </a:rPr>
                        <a:t>Indoor air pollutants</a:t>
                      </a:r>
                    </a:p>
                  </a:txBody>
                  <a:tcPr marL="68580" marR="68580" marT="29696" marB="29696" anchor="ctr">
                    <a:lnL w="0"/>
                    <a:lnR w="0"/>
                    <a:lnT w="0"/>
                    <a:lnB w="0"/>
                    <a:lnTlToBr w="0"/>
                    <a:lnBlToTr w="0"/>
                    <a:solidFill>
                      <a:srgbClr val="FFFFFF"/>
                    </a:solidFill>
                  </a:tcPr>
                </a:tc>
                <a:extLst>
                  <a:ext uri="{0D108BD9-81ED-4DB2-BD59-A6C34878D82A}">
                    <a16:rowId xmlns:a16="http://schemas.microsoft.com/office/drawing/2014/main" val="3327754202"/>
                  </a:ext>
                </a:extLst>
              </a:tr>
              <a:tr h="249891">
                <a:tc>
                  <a:txBody>
                    <a:bodyPr/>
                    <a:lstStyle/>
                    <a:p>
                      <a:pPr algn="l"/>
                      <a:r>
                        <a:rPr lang="en-US" sz="800" b="0" i="0" dirty="0">
                          <a:solidFill>
                            <a:srgbClr val="1A1A1A"/>
                          </a:solidFill>
                          <a:latin typeface="Gotham Light" pitchFamily="2" charset="0"/>
                          <a:cs typeface="Gotham Light" pitchFamily="2" charset="0"/>
                        </a:rPr>
                        <a:t>Carbon monoxide</a:t>
                      </a:r>
                    </a:p>
                  </a:txBody>
                  <a:tcPr marL="68580" marR="68580" marT="29696" marB="29696" anchor="ctr">
                    <a:lnL w="0"/>
                    <a:lnR w="0"/>
                    <a:lnT w="0"/>
                    <a:lnB w="0"/>
                    <a:lnTlToBr w="0"/>
                    <a:lnBlToTr w="0"/>
                    <a:solidFill>
                      <a:srgbClr val="F2F4F8"/>
                    </a:solidFill>
                  </a:tcPr>
                </a:tc>
                <a:tc vMerge="1">
                  <a:txBody>
                    <a:bodyPr/>
                    <a:lstStyle/>
                    <a:p>
                      <a:pPr algn="l"/>
                      <a:endParaRPr lang="en-US" sz="1100" b="1">
                        <a:solidFill>
                          <a:srgbClr val="1A1A1A"/>
                        </a:solidFill>
                      </a:endParaRPr>
                    </a:p>
                  </a:txBody>
                  <a:tcPr marT="39594" marB="39594" anchor="ctr">
                    <a:lnL w="0"/>
                    <a:lnR w="0"/>
                    <a:lnT w="0"/>
                    <a:lnB w="0"/>
                    <a:lnTlToBr w="0"/>
                    <a:lnBlToTr w="0"/>
                    <a:solidFill>
                      <a:srgbClr val="F2F4F8"/>
                    </a:solidFill>
                  </a:tcPr>
                </a:tc>
                <a:extLst>
                  <a:ext uri="{0D108BD9-81ED-4DB2-BD59-A6C34878D82A}">
                    <a16:rowId xmlns:a16="http://schemas.microsoft.com/office/drawing/2014/main" val="912623532"/>
                  </a:ext>
                </a:extLst>
              </a:tr>
              <a:tr h="249891">
                <a:tc>
                  <a:txBody>
                    <a:bodyPr/>
                    <a:lstStyle/>
                    <a:p>
                      <a:pPr algn="l"/>
                      <a:r>
                        <a:rPr lang="en-US" sz="800" b="0" i="0" dirty="0">
                          <a:solidFill>
                            <a:srgbClr val="1A1A1A"/>
                          </a:solidFill>
                          <a:latin typeface="Gotham Light" pitchFamily="2" charset="0"/>
                          <a:cs typeface="Gotham Light" pitchFamily="2" charset="0"/>
                        </a:rPr>
                        <a:t>Nitrogen dioxide</a:t>
                      </a:r>
                    </a:p>
                  </a:txBody>
                  <a:tcPr marL="68580" marR="68580" marT="29696" marB="29696" anchor="ctr">
                    <a:lnL w="0"/>
                    <a:lnR w="0"/>
                    <a:lnT w="0"/>
                    <a:lnB w="0"/>
                    <a:lnTlToBr w="0"/>
                    <a:lnBlToTr w="0"/>
                    <a:solidFill>
                      <a:srgbClr val="FFFFFF"/>
                    </a:solidFill>
                  </a:tcPr>
                </a:tc>
                <a:tc vMerge="1">
                  <a:txBody>
                    <a:bodyPr/>
                    <a:lstStyle/>
                    <a:p>
                      <a:pPr algn="l"/>
                      <a:endParaRPr lang="en-US" sz="1100" b="1">
                        <a:solidFill>
                          <a:srgbClr val="1A1A1A"/>
                        </a:solidFill>
                      </a:endParaRPr>
                    </a:p>
                  </a:txBody>
                  <a:tcPr marT="39594" marB="39594" anchor="ctr">
                    <a:lnL w="0"/>
                    <a:lnR w="0"/>
                    <a:lnT w="0"/>
                    <a:lnB w="0"/>
                    <a:lnTlToBr w="0"/>
                    <a:lnBlToTr w="0"/>
                    <a:solidFill>
                      <a:srgbClr val="FFFFFF"/>
                    </a:solidFill>
                  </a:tcPr>
                </a:tc>
                <a:extLst>
                  <a:ext uri="{0D108BD9-81ED-4DB2-BD59-A6C34878D82A}">
                    <a16:rowId xmlns:a16="http://schemas.microsoft.com/office/drawing/2014/main" val="964304044"/>
                  </a:ext>
                </a:extLst>
              </a:tr>
              <a:tr h="249891">
                <a:tc>
                  <a:txBody>
                    <a:bodyPr/>
                    <a:lstStyle/>
                    <a:p>
                      <a:pPr algn="l"/>
                      <a:r>
                        <a:rPr lang="en-US" sz="800" b="0" i="0" dirty="0">
                          <a:solidFill>
                            <a:srgbClr val="1A1A1A"/>
                          </a:solidFill>
                          <a:latin typeface="Gotham Light" pitchFamily="2" charset="0"/>
                          <a:cs typeface="Gotham Light" pitchFamily="2" charset="0"/>
                        </a:rPr>
                        <a:t>Sulphur dioxide</a:t>
                      </a:r>
                    </a:p>
                  </a:txBody>
                  <a:tcPr marL="68580" marR="68580" marT="29696" marB="29696" anchor="ctr">
                    <a:lnL w="0"/>
                    <a:lnR w="0"/>
                    <a:lnT w="0"/>
                    <a:lnB w="0"/>
                    <a:lnTlToBr w="0"/>
                    <a:lnBlToTr w="0"/>
                    <a:solidFill>
                      <a:srgbClr val="F2F4F8"/>
                    </a:solidFill>
                  </a:tcPr>
                </a:tc>
                <a:tc vMerge="1">
                  <a:txBody>
                    <a:bodyPr/>
                    <a:lstStyle/>
                    <a:p>
                      <a:pPr algn="l"/>
                      <a:endParaRPr lang="en-US" sz="1100" b="1">
                        <a:solidFill>
                          <a:srgbClr val="1A1A1A"/>
                        </a:solidFill>
                      </a:endParaRPr>
                    </a:p>
                  </a:txBody>
                  <a:tcPr marT="39594" marB="39594" anchor="ctr">
                    <a:lnL w="0"/>
                    <a:lnR w="0"/>
                    <a:lnT w="0"/>
                    <a:lnB w="0"/>
                    <a:lnTlToBr w="0"/>
                    <a:lnBlToTr w="0"/>
                    <a:solidFill>
                      <a:srgbClr val="F2F4F8"/>
                    </a:solidFill>
                  </a:tcPr>
                </a:tc>
                <a:extLst>
                  <a:ext uri="{0D108BD9-81ED-4DB2-BD59-A6C34878D82A}">
                    <a16:rowId xmlns:a16="http://schemas.microsoft.com/office/drawing/2014/main" val="405032953"/>
                  </a:ext>
                </a:extLst>
              </a:tr>
              <a:tr h="249891">
                <a:tc>
                  <a:txBody>
                    <a:bodyPr/>
                    <a:lstStyle/>
                    <a:p>
                      <a:pPr algn="l"/>
                      <a:r>
                        <a:rPr lang="en-US" sz="800" b="0" i="0">
                          <a:solidFill>
                            <a:srgbClr val="1A1A1A"/>
                          </a:solidFill>
                          <a:latin typeface="Gotham Light" pitchFamily="2" charset="0"/>
                          <a:cs typeface="Gotham Light" pitchFamily="2" charset="0"/>
                        </a:rPr>
                        <a:t>Uncombusted fuel gas</a:t>
                      </a:r>
                    </a:p>
                  </a:txBody>
                  <a:tcPr marL="68580" marR="68580" marT="29696" marB="29696" anchor="ctr">
                    <a:lnL w="0"/>
                    <a:lnR w="0"/>
                    <a:lnT w="0"/>
                    <a:lnB w="0"/>
                    <a:lnTlToBr w="0"/>
                    <a:lnBlToTr w="0"/>
                    <a:solidFill>
                      <a:srgbClr val="FFFFFF"/>
                    </a:solidFill>
                  </a:tcPr>
                </a:tc>
                <a:tc vMerge="1">
                  <a:txBody>
                    <a:bodyPr/>
                    <a:lstStyle/>
                    <a:p>
                      <a:pPr algn="l"/>
                      <a:endParaRPr lang="en-US" sz="1100" b="1">
                        <a:solidFill>
                          <a:srgbClr val="1A1A1A"/>
                        </a:solidFill>
                      </a:endParaRPr>
                    </a:p>
                  </a:txBody>
                  <a:tcPr marT="39594" marB="39594" anchor="ctr">
                    <a:lnL w="0"/>
                    <a:lnR w="0"/>
                    <a:lnT w="0"/>
                    <a:lnB w="0"/>
                    <a:lnTlToBr w="0"/>
                    <a:lnBlToTr w="0"/>
                    <a:solidFill>
                      <a:srgbClr val="FFFFFF"/>
                    </a:solidFill>
                  </a:tcPr>
                </a:tc>
                <a:extLst>
                  <a:ext uri="{0D108BD9-81ED-4DB2-BD59-A6C34878D82A}">
                    <a16:rowId xmlns:a16="http://schemas.microsoft.com/office/drawing/2014/main" val="1313884208"/>
                  </a:ext>
                </a:extLst>
              </a:tr>
              <a:tr h="249891">
                <a:tc>
                  <a:txBody>
                    <a:bodyPr/>
                    <a:lstStyle/>
                    <a:p>
                      <a:pPr algn="l"/>
                      <a:r>
                        <a:rPr lang="en-US" sz="800" b="0" i="0">
                          <a:solidFill>
                            <a:srgbClr val="1A1A1A"/>
                          </a:solidFill>
                          <a:latin typeface="Gotham Light" pitchFamily="2" charset="0"/>
                          <a:cs typeface="Gotham Light" pitchFamily="2" charset="0"/>
                        </a:rPr>
                        <a:t>Volatile organic compounds</a:t>
                      </a:r>
                    </a:p>
                  </a:txBody>
                  <a:tcPr marL="68580" marR="68580" marT="29696" marB="29696" anchor="ctr">
                    <a:lnL w="0"/>
                    <a:lnR w="0"/>
                    <a:lnT w="0"/>
                    <a:lnB w="0"/>
                    <a:lnTlToBr w="0"/>
                    <a:lnBlToTr w="0"/>
                    <a:solidFill>
                      <a:srgbClr val="F2F4F8"/>
                    </a:solidFill>
                  </a:tcPr>
                </a:tc>
                <a:tc vMerge="1">
                  <a:txBody>
                    <a:bodyPr/>
                    <a:lstStyle/>
                    <a:p>
                      <a:pPr algn="l"/>
                      <a:endParaRPr lang="en-US" sz="1100" b="1">
                        <a:solidFill>
                          <a:srgbClr val="1A1A1A"/>
                        </a:solidFill>
                      </a:endParaRPr>
                    </a:p>
                  </a:txBody>
                  <a:tcPr marT="39594" marB="39594" anchor="ctr">
                    <a:lnL w="0"/>
                    <a:lnR w="0"/>
                    <a:lnT w="0"/>
                    <a:lnB w="0"/>
                    <a:lnTlToBr w="0"/>
                    <a:lnBlToTr w="0"/>
                    <a:solidFill>
                      <a:srgbClr val="F2F4F8"/>
                    </a:solidFill>
                  </a:tcPr>
                </a:tc>
                <a:extLst>
                  <a:ext uri="{0D108BD9-81ED-4DB2-BD59-A6C34878D82A}">
                    <a16:rowId xmlns:a16="http://schemas.microsoft.com/office/drawing/2014/main" val="4058090932"/>
                  </a:ext>
                </a:extLst>
              </a:tr>
              <a:tr h="249891">
                <a:tc>
                  <a:txBody>
                    <a:bodyPr/>
                    <a:lstStyle/>
                    <a:p>
                      <a:pPr algn="l"/>
                      <a:r>
                        <a:rPr lang="en-US" sz="800" b="0" i="0">
                          <a:solidFill>
                            <a:srgbClr val="1A1A1A"/>
                          </a:solidFill>
                          <a:latin typeface="Gotham Light" pitchFamily="2" charset="0"/>
                          <a:cs typeface="Gotham Light" pitchFamily="2" charset="0"/>
                        </a:rPr>
                        <a:t>Lead</a:t>
                      </a:r>
                    </a:p>
                  </a:txBody>
                  <a:tcPr marL="68580" marR="68580" marT="29696" marB="2969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Lead</a:t>
                      </a:r>
                    </a:p>
                  </a:txBody>
                  <a:tcPr marL="68580" marR="68580" marT="29696" marB="29696" anchor="ctr">
                    <a:lnL w="0"/>
                    <a:lnR w="0"/>
                    <a:lnT w="0"/>
                    <a:lnB w="0"/>
                    <a:lnTlToBr w="0"/>
                    <a:lnBlToTr w="0"/>
                    <a:solidFill>
                      <a:srgbClr val="FFFFFF"/>
                    </a:solidFill>
                  </a:tcPr>
                </a:tc>
                <a:extLst>
                  <a:ext uri="{0D108BD9-81ED-4DB2-BD59-A6C34878D82A}">
                    <a16:rowId xmlns:a16="http://schemas.microsoft.com/office/drawing/2014/main" val="875407689"/>
                  </a:ext>
                </a:extLst>
              </a:tr>
              <a:tr h="249891">
                <a:tc>
                  <a:txBody>
                    <a:bodyPr/>
                    <a:lstStyle/>
                    <a:p>
                      <a:pPr algn="l"/>
                      <a:r>
                        <a:rPr lang="en-US" sz="800" b="0" i="0">
                          <a:solidFill>
                            <a:srgbClr val="1A1A1A"/>
                          </a:solidFill>
                          <a:latin typeface="Gotham Light" pitchFamily="2" charset="0"/>
                          <a:cs typeface="Gotham Light" pitchFamily="2" charset="0"/>
                        </a:rPr>
                        <a:t>Radiation</a:t>
                      </a:r>
                    </a:p>
                  </a:txBody>
                  <a:tcPr marL="68580" marR="68580" marT="29696" marB="2969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Radiation</a:t>
                      </a:r>
                    </a:p>
                  </a:txBody>
                  <a:tcPr marL="68580" marR="68580" marT="29696" marB="29696" anchor="ctr">
                    <a:lnL w="0"/>
                    <a:lnR w="0"/>
                    <a:lnT w="0"/>
                    <a:lnB w="0"/>
                    <a:lnTlToBr w="0"/>
                    <a:lnBlToTr w="0"/>
                    <a:solidFill>
                      <a:srgbClr val="F2F4F8"/>
                    </a:solidFill>
                  </a:tcPr>
                </a:tc>
                <a:extLst>
                  <a:ext uri="{0D108BD9-81ED-4DB2-BD59-A6C34878D82A}">
                    <a16:rowId xmlns:a16="http://schemas.microsoft.com/office/drawing/2014/main" val="3565989672"/>
                  </a:ext>
                </a:extLst>
              </a:tr>
              <a:tr h="249891">
                <a:tc>
                  <a:txBody>
                    <a:bodyPr/>
                    <a:lstStyle/>
                    <a:p>
                      <a:pPr algn="l"/>
                      <a:r>
                        <a:rPr lang="en-US" sz="800" b="0" i="0">
                          <a:solidFill>
                            <a:srgbClr val="1A1A1A"/>
                          </a:solidFill>
                          <a:latin typeface="Gotham Light" pitchFamily="2" charset="0"/>
                          <a:cs typeface="Gotham Light" pitchFamily="2" charset="0"/>
                        </a:rPr>
                        <a:t>Crowding and space</a:t>
                      </a:r>
                    </a:p>
                  </a:txBody>
                  <a:tcPr marL="68580" marR="68580" marT="29696" marB="2969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Crowding and space</a:t>
                      </a:r>
                    </a:p>
                  </a:txBody>
                  <a:tcPr marL="68580" marR="68580" marT="29696" marB="29696" anchor="ctr">
                    <a:lnL w="0"/>
                    <a:lnR w="0"/>
                    <a:lnT w="0"/>
                    <a:lnB w="0"/>
                    <a:lnTlToBr w="0"/>
                    <a:lnBlToTr w="0"/>
                    <a:solidFill>
                      <a:srgbClr val="FFFFFF"/>
                    </a:solidFill>
                  </a:tcPr>
                </a:tc>
                <a:extLst>
                  <a:ext uri="{0D108BD9-81ED-4DB2-BD59-A6C34878D82A}">
                    <a16:rowId xmlns:a16="http://schemas.microsoft.com/office/drawing/2014/main" val="3798765472"/>
                  </a:ext>
                </a:extLst>
              </a:tr>
              <a:tr h="249891">
                <a:tc>
                  <a:txBody>
                    <a:bodyPr/>
                    <a:lstStyle/>
                    <a:p>
                      <a:pPr algn="l"/>
                      <a:r>
                        <a:rPr lang="en-US" sz="800" b="0" i="0">
                          <a:solidFill>
                            <a:srgbClr val="1A1A1A"/>
                          </a:solidFill>
                          <a:latin typeface="Gotham Light" pitchFamily="2" charset="0"/>
                          <a:cs typeface="Gotham Light" pitchFamily="2" charset="0"/>
                        </a:rPr>
                        <a:t>Entry by intruders</a:t>
                      </a:r>
                    </a:p>
                  </a:txBody>
                  <a:tcPr marL="68580" marR="68580" marT="29696" marB="2969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Entry by intruders</a:t>
                      </a:r>
                    </a:p>
                  </a:txBody>
                  <a:tcPr marL="68580" marR="68580" marT="29696" marB="29696" anchor="ctr">
                    <a:lnL w="0"/>
                    <a:lnR w="0"/>
                    <a:lnT w="0"/>
                    <a:lnB w="0"/>
                    <a:lnTlToBr w="0"/>
                    <a:lnBlToTr w="0"/>
                    <a:solidFill>
                      <a:srgbClr val="F2F4F8"/>
                    </a:solidFill>
                  </a:tcPr>
                </a:tc>
                <a:extLst>
                  <a:ext uri="{0D108BD9-81ED-4DB2-BD59-A6C34878D82A}">
                    <a16:rowId xmlns:a16="http://schemas.microsoft.com/office/drawing/2014/main" val="3337409525"/>
                  </a:ext>
                </a:extLst>
              </a:tr>
              <a:tr h="249891">
                <a:tc>
                  <a:txBody>
                    <a:bodyPr/>
                    <a:lstStyle/>
                    <a:p>
                      <a:pPr algn="l"/>
                      <a:r>
                        <a:rPr lang="en-US" sz="800" b="0" i="0">
                          <a:solidFill>
                            <a:srgbClr val="1A1A1A"/>
                          </a:solidFill>
                          <a:latin typeface="Gotham Light" pitchFamily="2" charset="0"/>
                          <a:cs typeface="Gotham Light" pitchFamily="2" charset="0"/>
                        </a:rPr>
                        <a:t>Lighting and obstructed views</a:t>
                      </a:r>
                    </a:p>
                  </a:txBody>
                  <a:tcPr marL="68580" marR="68580" marT="29696" marB="2969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Lighting</a:t>
                      </a:r>
                    </a:p>
                  </a:txBody>
                  <a:tcPr marL="68580" marR="68580" marT="29696" marB="29696" anchor="ctr">
                    <a:lnL w="0"/>
                    <a:lnR w="0"/>
                    <a:lnT w="0"/>
                    <a:lnB w="0"/>
                    <a:lnTlToBr w="0"/>
                    <a:lnBlToTr w="0"/>
                    <a:solidFill>
                      <a:srgbClr val="FFFFFF"/>
                    </a:solidFill>
                  </a:tcPr>
                </a:tc>
                <a:extLst>
                  <a:ext uri="{0D108BD9-81ED-4DB2-BD59-A6C34878D82A}">
                    <a16:rowId xmlns:a16="http://schemas.microsoft.com/office/drawing/2014/main" val="2157374005"/>
                  </a:ext>
                </a:extLst>
              </a:tr>
              <a:tr h="249891">
                <a:tc>
                  <a:txBody>
                    <a:bodyPr/>
                    <a:lstStyle/>
                    <a:p>
                      <a:pPr algn="l"/>
                      <a:r>
                        <a:rPr lang="en-US" sz="800" b="0" i="0">
                          <a:solidFill>
                            <a:srgbClr val="1A1A1A"/>
                          </a:solidFill>
                          <a:latin typeface="Gotham Light" pitchFamily="2" charset="0"/>
                          <a:cs typeface="Gotham Light" pitchFamily="2" charset="0"/>
                        </a:rPr>
                        <a:t>Noise</a:t>
                      </a:r>
                    </a:p>
                  </a:txBody>
                  <a:tcPr marL="68580" marR="68580" marT="29696" marB="2969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Noise</a:t>
                      </a:r>
                    </a:p>
                  </a:txBody>
                  <a:tcPr marL="68580" marR="68580" marT="29696" marB="29696" anchor="ctr">
                    <a:lnL w="0"/>
                    <a:lnR w="0"/>
                    <a:lnT w="0"/>
                    <a:lnB w="0"/>
                    <a:lnTlToBr w="0"/>
                    <a:lnBlToTr w="0"/>
                    <a:solidFill>
                      <a:srgbClr val="F2F4F8"/>
                    </a:solidFill>
                  </a:tcPr>
                </a:tc>
                <a:extLst>
                  <a:ext uri="{0D108BD9-81ED-4DB2-BD59-A6C34878D82A}">
                    <a16:rowId xmlns:a16="http://schemas.microsoft.com/office/drawing/2014/main" val="3597774127"/>
                  </a:ext>
                </a:extLst>
              </a:tr>
            </a:tbl>
          </a:graphicData>
        </a:graphic>
      </p:graphicFrame>
      <p:graphicFrame>
        <p:nvGraphicFramePr>
          <p:cNvPr id="9" name="Table 8">
            <a:extLst>
              <a:ext uri="{FF2B5EF4-FFF2-40B4-BE49-F238E27FC236}">
                <a16:creationId xmlns:a16="http://schemas.microsoft.com/office/drawing/2014/main" id="{F31A0C6D-71F7-1348-BF29-37293C3BD860}"/>
              </a:ext>
            </a:extLst>
          </p:cNvPr>
          <p:cNvGraphicFramePr>
            <a:graphicFrameLocks noGrp="1"/>
          </p:cNvGraphicFramePr>
          <p:nvPr/>
        </p:nvGraphicFramePr>
        <p:xfrm>
          <a:off x="4676909" y="1517428"/>
          <a:ext cx="4238625" cy="4061457"/>
        </p:xfrm>
        <a:graphic>
          <a:graphicData uri="http://schemas.openxmlformats.org/drawingml/2006/table">
            <a:tbl>
              <a:tblPr/>
              <a:tblGrid>
                <a:gridCol w="2667000">
                  <a:extLst>
                    <a:ext uri="{9D8B030D-6E8A-4147-A177-3AD203B41FA5}">
                      <a16:colId xmlns:a16="http://schemas.microsoft.com/office/drawing/2014/main" val="2341183140"/>
                    </a:ext>
                  </a:extLst>
                </a:gridCol>
                <a:gridCol w="1571625">
                  <a:extLst>
                    <a:ext uri="{9D8B030D-6E8A-4147-A177-3AD203B41FA5}">
                      <a16:colId xmlns:a16="http://schemas.microsoft.com/office/drawing/2014/main" val="3624650465"/>
                    </a:ext>
                  </a:extLst>
                </a:gridCol>
              </a:tblGrid>
              <a:tr h="250031">
                <a:tc>
                  <a:txBody>
                    <a:bodyPr/>
                    <a:lstStyle/>
                    <a:p>
                      <a:pPr algn="l"/>
                      <a:r>
                        <a:rPr lang="en-US" sz="900" b="0" i="0" dirty="0">
                          <a:solidFill>
                            <a:srgbClr val="FFFFFF"/>
                          </a:solidFill>
                          <a:latin typeface="Gotham Medium" pitchFamily="2" charset="0"/>
                          <a:cs typeface="Gotham Medium" pitchFamily="2" charset="0"/>
                        </a:rPr>
                        <a:t>Old</a:t>
                      </a:r>
                    </a:p>
                  </a:txBody>
                  <a:tcPr marL="68580" marR="68580" marT="29766" marB="29766" anchor="ctr">
                    <a:lnL w="0"/>
                    <a:lnR w="0"/>
                    <a:lnT w="0"/>
                    <a:lnB w="0"/>
                    <a:lnTlToBr w="0"/>
                    <a:lnBlToTr w="0"/>
                    <a:solidFill>
                      <a:srgbClr val="2563C7"/>
                    </a:solidFill>
                  </a:tcPr>
                </a:tc>
                <a:tc>
                  <a:txBody>
                    <a:bodyPr/>
                    <a:lstStyle/>
                    <a:p>
                      <a:pPr algn="l"/>
                      <a:r>
                        <a:rPr lang="en-US" sz="900" b="0" i="0" dirty="0">
                          <a:solidFill>
                            <a:srgbClr val="FFFFFF"/>
                          </a:solidFill>
                          <a:latin typeface="Gotham Medium" pitchFamily="2" charset="0"/>
                          <a:cs typeface="Gotham Medium" pitchFamily="2" charset="0"/>
                        </a:rPr>
                        <a:t>New</a:t>
                      </a:r>
                    </a:p>
                  </a:txBody>
                  <a:tcPr marL="68580" marR="68580" marT="29766" marB="29766" anchor="ctr">
                    <a:lnL w="0"/>
                    <a:lnR w="0"/>
                    <a:lnT w="0"/>
                    <a:lnB w="0"/>
                    <a:lnTlToBr w="0"/>
                    <a:lnBlToTr w="0"/>
                    <a:solidFill>
                      <a:srgbClr val="2563C7"/>
                    </a:solidFill>
                  </a:tcPr>
                </a:tc>
                <a:extLst>
                  <a:ext uri="{0D108BD9-81ED-4DB2-BD59-A6C34878D82A}">
                    <a16:rowId xmlns:a16="http://schemas.microsoft.com/office/drawing/2014/main" val="2650655720"/>
                  </a:ext>
                </a:extLst>
              </a:tr>
              <a:tr h="250031">
                <a:tc>
                  <a:txBody>
                    <a:bodyPr/>
                    <a:lstStyle/>
                    <a:p>
                      <a:pPr algn="l"/>
                      <a:r>
                        <a:rPr lang="en-US" sz="800" b="0" i="0" dirty="0">
                          <a:solidFill>
                            <a:srgbClr val="1A1A1A"/>
                          </a:solidFill>
                          <a:latin typeface="Gotham Light" pitchFamily="2" charset="0"/>
                          <a:cs typeface="Gotham Light" pitchFamily="2" charset="0"/>
                        </a:rPr>
                        <a:t>Domestic hygiene, pests and refuse</a:t>
                      </a:r>
                    </a:p>
                  </a:txBody>
                  <a:tcPr marL="68580" marR="68580" marT="29766" marB="29766" anchor="ctr">
                    <a:lnL w="0"/>
                    <a:lnR w="0"/>
                    <a:lnT w="0"/>
                    <a:lnB w="0"/>
                    <a:lnTlToBr w="0"/>
                    <a:lnBlToTr w="0"/>
                    <a:solidFill>
                      <a:srgbClr val="FFFFFF"/>
                    </a:solidFill>
                  </a:tcPr>
                </a:tc>
                <a:tc rowSpan="3">
                  <a:txBody>
                    <a:bodyPr/>
                    <a:lstStyle/>
                    <a:p>
                      <a:pPr algn="l"/>
                      <a:r>
                        <a:rPr lang="en-US" sz="800" b="0" i="0" dirty="0">
                          <a:solidFill>
                            <a:srgbClr val="1A1A1A"/>
                          </a:solidFill>
                          <a:latin typeface="Gotham Medium" pitchFamily="2" charset="0"/>
                          <a:cs typeface="Gotham Medium" pitchFamily="2" charset="0"/>
                        </a:rPr>
                        <a:t>Domestic hygiene</a:t>
                      </a:r>
                    </a:p>
                  </a:txBody>
                  <a:tcPr marL="68580" marR="68580" marT="29766" marB="29766" anchor="ctr">
                    <a:lnL w="0"/>
                    <a:lnR w="0"/>
                    <a:lnT w="0"/>
                    <a:lnB w="0"/>
                    <a:lnTlToBr w="0"/>
                    <a:lnBlToTr w="0"/>
                    <a:solidFill>
                      <a:srgbClr val="FFFFFF"/>
                    </a:solidFill>
                  </a:tcPr>
                </a:tc>
                <a:extLst>
                  <a:ext uri="{0D108BD9-81ED-4DB2-BD59-A6C34878D82A}">
                    <a16:rowId xmlns:a16="http://schemas.microsoft.com/office/drawing/2014/main" val="575725333"/>
                  </a:ext>
                </a:extLst>
              </a:tr>
              <a:tr h="250031">
                <a:tc>
                  <a:txBody>
                    <a:bodyPr/>
                    <a:lstStyle/>
                    <a:p>
                      <a:pPr algn="l"/>
                      <a:r>
                        <a:rPr lang="en-US" sz="800" b="0" i="0" dirty="0">
                          <a:solidFill>
                            <a:srgbClr val="1A1A1A"/>
                          </a:solidFill>
                          <a:latin typeface="Gotham Light" pitchFamily="2" charset="0"/>
                          <a:cs typeface="Gotham Light" pitchFamily="2" charset="0"/>
                        </a:rPr>
                        <a:t>Food safety</a:t>
                      </a:r>
                    </a:p>
                  </a:txBody>
                  <a:tcPr marL="68580" marR="68580" marT="29766" marB="29766" anchor="ctr">
                    <a:lnL w="0"/>
                    <a:lnR w="0"/>
                    <a:lnT w="0"/>
                    <a:lnB w="0"/>
                    <a:lnTlToBr w="0"/>
                    <a:lnBlToTr w="0"/>
                    <a:solidFill>
                      <a:srgbClr val="F2F4F8"/>
                    </a:solidFill>
                  </a:tcPr>
                </a:tc>
                <a:tc vMerge="1">
                  <a:txBody>
                    <a:bodyPr/>
                    <a:lstStyle/>
                    <a:p>
                      <a:pPr algn="l"/>
                      <a:endParaRPr lang="en-US" sz="1100" b="1">
                        <a:solidFill>
                          <a:srgbClr val="1A1A1A"/>
                        </a:solidFill>
                      </a:endParaRPr>
                    </a:p>
                  </a:txBody>
                  <a:tcPr marT="39688" marB="39688" anchor="ctr">
                    <a:lnL w="0"/>
                    <a:lnR w="0"/>
                    <a:lnT w="0"/>
                    <a:lnB w="0"/>
                    <a:lnTlToBr w="0"/>
                    <a:lnBlToTr w="0"/>
                    <a:solidFill>
                      <a:srgbClr val="F2F4F8"/>
                    </a:solidFill>
                  </a:tcPr>
                </a:tc>
                <a:extLst>
                  <a:ext uri="{0D108BD9-81ED-4DB2-BD59-A6C34878D82A}">
                    <a16:rowId xmlns:a16="http://schemas.microsoft.com/office/drawing/2014/main" val="3148185790"/>
                  </a:ext>
                </a:extLst>
              </a:tr>
              <a:tr h="250031">
                <a:tc>
                  <a:txBody>
                    <a:bodyPr/>
                    <a:lstStyle/>
                    <a:p>
                      <a:pPr algn="l"/>
                      <a:r>
                        <a:rPr lang="en-US" sz="800" b="0" i="0" dirty="0">
                          <a:solidFill>
                            <a:srgbClr val="1A1A1A"/>
                          </a:solidFill>
                          <a:latin typeface="Gotham Light" pitchFamily="2" charset="0"/>
                          <a:cs typeface="Gotham Light" pitchFamily="2" charset="0"/>
                        </a:rPr>
                        <a:t>Personal hygiene, sanitation and drainage</a:t>
                      </a:r>
                    </a:p>
                  </a:txBody>
                  <a:tcPr marL="68580" marR="68580" marT="29766" marB="29766" anchor="ctr">
                    <a:lnL w="0"/>
                    <a:lnR w="0"/>
                    <a:lnT w="0"/>
                    <a:lnB w="0"/>
                    <a:lnTlToBr w="0"/>
                    <a:lnBlToTr w="0"/>
                    <a:solidFill>
                      <a:srgbClr val="FFFFFF"/>
                    </a:solidFill>
                  </a:tcPr>
                </a:tc>
                <a:tc vMerge="1">
                  <a:txBody>
                    <a:bodyPr/>
                    <a:lstStyle/>
                    <a:p>
                      <a:pPr algn="l"/>
                      <a:endParaRPr lang="en-US" sz="1100" b="1">
                        <a:solidFill>
                          <a:srgbClr val="1A1A1A"/>
                        </a:solidFill>
                      </a:endParaRPr>
                    </a:p>
                  </a:txBody>
                  <a:tcPr marT="39688" marB="39688" anchor="ctr">
                    <a:lnL w="0"/>
                    <a:lnR w="0"/>
                    <a:lnT w="0"/>
                    <a:lnB w="0"/>
                    <a:lnTlToBr w="0"/>
                    <a:lnBlToTr w="0"/>
                    <a:solidFill>
                      <a:srgbClr val="FFFFFF"/>
                    </a:solidFill>
                  </a:tcPr>
                </a:tc>
                <a:extLst>
                  <a:ext uri="{0D108BD9-81ED-4DB2-BD59-A6C34878D82A}">
                    <a16:rowId xmlns:a16="http://schemas.microsoft.com/office/drawing/2014/main" val="1438225581"/>
                  </a:ext>
                </a:extLst>
              </a:tr>
              <a:tr h="250031">
                <a:tc>
                  <a:txBody>
                    <a:bodyPr/>
                    <a:lstStyle/>
                    <a:p>
                      <a:pPr algn="l"/>
                      <a:r>
                        <a:rPr lang="en-US" sz="800" b="0" i="0" dirty="0">
                          <a:solidFill>
                            <a:srgbClr val="1A1A1A"/>
                          </a:solidFill>
                          <a:latin typeface="Gotham Light" pitchFamily="2" charset="0"/>
                          <a:cs typeface="Gotham Light" pitchFamily="2" charset="0"/>
                        </a:rPr>
                        <a:t>Water supply</a:t>
                      </a:r>
                    </a:p>
                  </a:txBody>
                  <a:tcPr marL="68580" marR="68580" marT="29766" marB="2976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Water supply</a:t>
                      </a:r>
                    </a:p>
                  </a:txBody>
                  <a:tcPr marL="68580" marR="68580" marT="29766" marB="29766" anchor="ctr">
                    <a:lnL w="0"/>
                    <a:lnR w="0"/>
                    <a:lnT w="0"/>
                    <a:lnB w="0"/>
                    <a:lnTlToBr w="0"/>
                    <a:lnBlToTr w="0"/>
                    <a:solidFill>
                      <a:srgbClr val="F2F4F8"/>
                    </a:solidFill>
                  </a:tcPr>
                </a:tc>
                <a:extLst>
                  <a:ext uri="{0D108BD9-81ED-4DB2-BD59-A6C34878D82A}">
                    <a16:rowId xmlns:a16="http://schemas.microsoft.com/office/drawing/2014/main" val="3111107257"/>
                  </a:ext>
                </a:extLst>
              </a:tr>
              <a:tr h="250031">
                <a:tc>
                  <a:txBody>
                    <a:bodyPr/>
                    <a:lstStyle/>
                    <a:p>
                      <a:pPr algn="l"/>
                      <a:r>
                        <a:rPr lang="en-US" sz="800" b="0" i="0" dirty="0">
                          <a:solidFill>
                            <a:srgbClr val="1A1A1A"/>
                          </a:solidFill>
                          <a:latin typeface="Gotham Light" pitchFamily="2" charset="0"/>
                          <a:cs typeface="Gotham Light" pitchFamily="2" charset="0"/>
                        </a:rPr>
                        <a:t>Falls associated with baths, etc.</a:t>
                      </a:r>
                    </a:p>
                  </a:txBody>
                  <a:tcPr marL="68580" marR="68580" marT="29766" marB="29766" anchor="ctr">
                    <a:lnL w="0"/>
                    <a:lnR w="0"/>
                    <a:lnT w="0"/>
                    <a:lnB w="0"/>
                    <a:lnTlToBr w="0"/>
                    <a:lnBlToTr w="0"/>
                    <a:solidFill>
                      <a:srgbClr val="FFFFFF"/>
                    </a:solidFill>
                  </a:tcPr>
                </a:tc>
                <a:tc rowSpan="2">
                  <a:txBody>
                    <a:bodyPr/>
                    <a:lstStyle/>
                    <a:p>
                      <a:pPr algn="l"/>
                      <a:r>
                        <a:rPr lang="en-US" sz="800" b="0" i="0" dirty="0">
                          <a:solidFill>
                            <a:srgbClr val="1A1A1A"/>
                          </a:solidFill>
                          <a:latin typeface="Gotham Medium" pitchFamily="2" charset="0"/>
                          <a:cs typeface="Gotham Medium" pitchFamily="2" charset="0"/>
                        </a:rPr>
                        <a:t>Falls on the level</a:t>
                      </a:r>
                    </a:p>
                  </a:txBody>
                  <a:tcPr marL="68580" marR="68580" marT="29766" marB="29766" anchor="ctr">
                    <a:lnL w="0"/>
                    <a:lnR w="0"/>
                    <a:lnT w="0"/>
                    <a:lnB w="0"/>
                    <a:lnTlToBr w="0"/>
                    <a:lnBlToTr w="0"/>
                    <a:solidFill>
                      <a:srgbClr val="FFFFFF"/>
                    </a:solidFill>
                  </a:tcPr>
                </a:tc>
                <a:extLst>
                  <a:ext uri="{0D108BD9-81ED-4DB2-BD59-A6C34878D82A}">
                    <a16:rowId xmlns:a16="http://schemas.microsoft.com/office/drawing/2014/main" val="828752930"/>
                  </a:ext>
                </a:extLst>
              </a:tr>
              <a:tr h="250031">
                <a:tc>
                  <a:txBody>
                    <a:bodyPr/>
                    <a:lstStyle/>
                    <a:p>
                      <a:pPr algn="l"/>
                      <a:r>
                        <a:rPr lang="en-US" sz="800" b="0" i="0" dirty="0">
                          <a:solidFill>
                            <a:srgbClr val="1A1A1A"/>
                          </a:solidFill>
                          <a:latin typeface="Gotham Light" pitchFamily="2" charset="0"/>
                          <a:cs typeface="Gotham Light" pitchFamily="2" charset="0"/>
                        </a:rPr>
                        <a:t>Falling on level surfaces, etc.</a:t>
                      </a:r>
                    </a:p>
                  </a:txBody>
                  <a:tcPr marL="68580" marR="68580" marT="29766" marB="29766" anchor="ctr">
                    <a:lnL w="0"/>
                    <a:lnR w="0"/>
                    <a:lnT w="0"/>
                    <a:lnB w="0"/>
                    <a:lnTlToBr w="0"/>
                    <a:lnBlToTr w="0"/>
                    <a:solidFill>
                      <a:srgbClr val="F2F4F8"/>
                    </a:solidFill>
                  </a:tcPr>
                </a:tc>
                <a:tc vMerge="1">
                  <a:txBody>
                    <a:bodyPr/>
                    <a:lstStyle/>
                    <a:p>
                      <a:pPr algn="l"/>
                      <a:endParaRPr lang="en-US" sz="1100" b="1">
                        <a:solidFill>
                          <a:srgbClr val="1A1A1A"/>
                        </a:solidFill>
                      </a:endParaRPr>
                    </a:p>
                  </a:txBody>
                  <a:tcPr marT="39688" marB="39688" anchor="ctr">
                    <a:lnL w="0"/>
                    <a:lnR w="0"/>
                    <a:lnT w="0"/>
                    <a:lnB w="0"/>
                    <a:lnTlToBr w="0"/>
                    <a:lnBlToTr w="0"/>
                    <a:solidFill>
                      <a:srgbClr val="F2F4F8"/>
                    </a:solidFill>
                  </a:tcPr>
                </a:tc>
                <a:extLst>
                  <a:ext uri="{0D108BD9-81ED-4DB2-BD59-A6C34878D82A}">
                    <a16:rowId xmlns:a16="http://schemas.microsoft.com/office/drawing/2014/main" val="3069606875"/>
                  </a:ext>
                </a:extLst>
              </a:tr>
              <a:tr h="250031">
                <a:tc>
                  <a:txBody>
                    <a:bodyPr/>
                    <a:lstStyle/>
                    <a:p>
                      <a:pPr algn="l"/>
                      <a:r>
                        <a:rPr lang="en-US" sz="800" b="0" i="0" dirty="0">
                          <a:solidFill>
                            <a:srgbClr val="1A1A1A"/>
                          </a:solidFill>
                          <a:latin typeface="Gotham Light" pitchFamily="2" charset="0"/>
                          <a:cs typeface="Gotham Light" pitchFamily="2" charset="0"/>
                        </a:rPr>
                        <a:t>Falling on stairs, etc.</a:t>
                      </a:r>
                    </a:p>
                  </a:txBody>
                  <a:tcPr marL="68580" marR="68580" marT="29766" marB="2976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Falling on stairs etc.</a:t>
                      </a:r>
                    </a:p>
                  </a:txBody>
                  <a:tcPr marL="68580" marR="68580" marT="29766" marB="29766" anchor="ctr">
                    <a:lnL w="0"/>
                    <a:lnR w="0"/>
                    <a:lnT w="0"/>
                    <a:lnB w="0"/>
                    <a:lnTlToBr w="0"/>
                    <a:lnBlToTr w="0"/>
                    <a:solidFill>
                      <a:srgbClr val="FFFFFF"/>
                    </a:solidFill>
                  </a:tcPr>
                </a:tc>
                <a:extLst>
                  <a:ext uri="{0D108BD9-81ED-4DB2-BD59-A6C34878D82A}">
                    <a16:rowId xmlns:a16="http://schemas.microsoft.com/office/drawing/2014/main" val="3466537574"/>
                  </a:ext>
                </a:extLst>
              </a:tr>
              <a:tr h="250031">
                <a:tc>
                  <a:txBody>
                    <a:bodyPr/>
                    <a:lstStyle/>
                    <a:p>
                      <a:pPr algn="l"/>
                      <a:r>
                        <a:rPr lang="en-US" sz="800" b="0" i="0" dirty="0">
                          <a:solidFill>
                            <a:srgbClr val="1A1A1A"/>
                          </a:solidFill>
                          <a:latin typeface="Gotham Light" pitchFamily="2" charset="0"/>
                          <a:cs typeface="Gotham Light" pitchFamily="2" charset="0"/>
                        </a:rPr>
                        <a:t>Falling between levels</a:t>
                      </a:r>
                    </a:p>
                  </a:txBody>
                  <a:tcPr marL="68580" marR="68580" marT="29766" marB="2976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Falls between levels</a:t>
                      </a:r>
                    </a:p>
                  </a:txBody>
                  <a:tcPr marL="68580" marR="68580" marT="29766" marB="29766" anchor="ctr">
                    <a:lnL w="0"/>
                    <a:lnR w="0"/>
                    <a:lnT w="0"/>
                    <a:lnB w="0"/>
                    <a:lnTlToBr w="0"/>
                    <a:lnBlToTr w="0"/>
                    <a:solidFill>
                      <a:srgbClr val="F2F4F8"/>
                    </a:solidFill>
                  </a:tcPr>
                </a:tc>
                <a:extLst>
                  <a:ext uri="{0D108BD9-81ED-4DB2-BD59-A6C34878D82A}">
                    <a16:rowId xmlns:a16="http://schemas.microsoft.com/office/drawing/2014/main" val="3802770955"/>
                  </a:ext>
                </a:extLst>
              </a:tr>
              <a:tr h="250031">
                <a:tc>
                  <a:txBody>
                    <a:bodyPr/>
                    <a:lstStyle/>
                    <a:p>
                      <a:pPr algn="l"/>
                      <a:r>
                        <a:rPr lang="en-US" sz="800" b="0" i="0" dirty="0">
                          <a:solidFill>
                            <a:srgbClr val="1A1A1A"/>
                          </a:solidFill>
                          <a:latin typeface="Gotham Light" pitchFamily="2" charset="0"/>
                          <a:cs typeface="Gotham Light" pitchFamily="2" charset="0"/>
                        </a:rPr>
                        <a:t>Electrical hazards</a:t>
                      </a:r>
                    </a:p>
                  </a:txBody>
                  <a:tcPr marL="68580" marR="68580" marT="29766" marB="2976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Electrical hazards</a:t>
                      </a:r>
                    </a:p>
                  </a:txBody>
                  <a:tcPr marL="68580" marR="68580" marT="29766" marB="29766" anchor="ctr">
                    <a:lnL w="0"/>
                    <a:lnR w="0"/>
                    <a:lnT w="0"/>
                    <a:lnB w="0"/>
                    <a:lnTlToBr w="0"/>
                    <a:lnBlToTr w="0"/>
                    <a:solidFill>
                      <a:srgbClr val="FFFFFF"/>
                    </a:solidFill>
                  </a:tcPr>
                </a:tc>
                <a:extLst>
                  <a:ext uri="{0D108BD9-81ED-4DB2-BD59-A6C34878D82A}">
                    <a16:rowId xmlns:a16="http://schemas.microsoft.com/office/drawing/2014/main" val="3608912662"/>
                  </a:ext>
                </a:extLst>
              </a:tr>
              <a:tr h="250031">
                <a:tc>
                  <a:txBody>
                    <a:bodyPr/>
                    <a:lstStyle/>
                    <a:p>
                      <a:pPr algn="l"/>
                      <a:r>
                        <a:rPr lang="en-US" sz="800" b="0" i="0" dirty="0">
                          <a:solidFill>
                            <a:srgbClr val="1A1A1A"/>
                          </a:solidFill>
                          <a:latin typeface="Gotham Light" pitchFamily="2" charset="0"/>
                          <a:cs typeface="Gotham Light" pitchFamily="2" charset="0"/>
                        </a:rPr>
                        <a:t>Fire</a:t>
                      </a:r>
                    </a:p>
                  </a:txBody>
                  <a:tcPr marL="68580" marR="68580" marT="29766" marB="29766" anchor="ctr">
                    <a:lnL w="0"/>
                    <a:lnR w="0"/>
                    <a:lnT w="0"/>
                    <a:lnB w="0"/>
                    <a:lnTlToBr w="0"/>
                    <a:lnBlToTr w="0"/>
                    <a:solidFill>
                      <a:srgbClr val="F2F4F8"/>
                    </a:solidFill>
                  </a:tcPr>
                </a:tc>
                <a:tc rowSpan="2">
                  <a:txBody>
                    <a:bodyPr/>
                    <a:lstStyle/>
                    <a:p>
                      <a:pPr algn="l"/>
                      <a:r>
                        <a:rPr lang="en-US" sz="800" b="0" i="0" dirty="0">
                          <a:solidFill>
                            <a:srgbClr val="1A1A1A"/>
                          </a:solidFill>
                          <a:latin typeface="Gotham Medium" pitchFamily="2" charset="0"/>
                          <a:cs typeface="Gotham Medium" pitchFamily="2" charset="0"/>
                        </a:rPr>
                        <a:t>Fire and explosions</a:t>
                      </a:r>
                    </a:p>
                  </a:txBody>
                  <a:tcPr marL="68580" marR="68580" marT="29766" marB="29766" anchor="ctr">
                    <a:lnL w="0"/>
                    <a:lnR w="0"/>
                    <a:lnT w="0"/>
                    <a:lnB w="0"/>
                    <a:lnTlToBr w="0"/>
                    <a:lnBlToTr w="0"/>
                    <a:solidFill>
                      <a:srgbClr val="F2F4F8"/>
                    </a:solidFill>
                  </a:tcPr>
                </a:tc>
                <a:extLst>
                  <a:ext uri="{0D108BD9-81ED-4DB2-BD59-A6C34878D82A}">
                    <a16:rowId xmlns:a16="http://schemas.microsoft.com/office/drawing/2014/main" val="562883459"/>
                  </a:ext>
                </a:extLst>
              </a:tr>
              <a:tr h="250031">
                <a:tc>
                  <a:txBody>
                    <a:bodyPr/>
                    <a:lstStyle/>
                    <a:p>
                      <a:pPr algn="l"/>
                      <a:r>
                        <a:rPr lang="en-US" sz="800" b="0" i="0" dirty="0">
                          <a:solidFill>
                            <a:srgbClr val="1A1A1A"/>
                          </a:solidFill>
                          <a:latin typeface="Gotham Light" pitchFamily="2" charset="0"/>
                          <a:cs typeface="Gotham Light" pitchFamily="2" charset="0"/>
                        </a:rPr>
                        <a:t>Explosions</a:t>
                      </a:r>
                    </a:p>
                  </a:txBody>
                  <a:tcPr marL="68580" marR="68580" marT="29766" marB="29766" anchor="ctr">
                    <a:lnL w="0"/>
                    <a:lnR w="0"/>
                    <a:lnT w="0"/>
                    <a:lnB w="0"/>
                    <a:lnTlToBr w="0"/>
                    <a:lnBlToTr w="0"/>
                    <a:solidFill>
                      <a:srgbClr val="FFFFFF"/>
                    </a:solidFill>
                  </a:tcPr>
                </a:tc>
                <a:tc vMerge="1">
                  <a:txBody>
                    <a:bodyPr/>
                    <a:lstStyle/>
                    <a:p>
                      <a:pPr algn="l"/>
                      <a:endParaRPr lang="en-US" sz="1100" b="1">
                        <a:solidFill>
                          <a:srgbClr val="1A1A1A"/>
                        </a:solidFill>
                      </a:endParaRPr>
                    </a:p>
                  </a:txBody>
                  <a:tcPr marT="39688" marB="39688" anchor="ctr">
                    <a:lnL w="0"/>
                    <a:lnR w="0"/>
                    <a:lnT w="0"/>
                    <a:lnB w="0"/>
                    <a:lnTlToBr w="0"/>
                    <a:lnBlToTr w="0"/>
                    <a:solidFill>
                      <a:srgbClr val="FFFFFF"/>
                    </a:solidFill>
                  </a:tcPr>
                </a:tc>
                <a:extLst>
                  <a:ext uri="{0D108BD9-81ED-4DB2-BD59-A6C34878D82A}">
                    <a16:rowId xmlns:a16="http://schemas.microsoft.com/office/drawing/2014/main" val="3580751351"/>
                  </a:ext>
                </a:extLst>
              </a:tr>
              <a:tr h="250031">
                <a:tc>
                  <a:txBody>
                    <a:bodyPr/>
                    <a:lstStyle/>
                    <a:p>
                      <a:pPr algn="l"/>
                      <a:r>
                        <a:rPr lang="en-US" sz="800" b="0" i="0" dirty="0">
                          <a:solidFill>
                            <a:srgbClr val="1A1A1A"/>
                          </a:solidFill>
                          <a:latin typeface="Gotham Light" pitchFamily="2" charset="0"/>
                          <a:cs typeface="Gotham Light" pitchFamily="2" charset="0"/>
                        </a:rPr>
                        <a:t>Flames, hot surfaces etc.</a:t>
                      </a:r>
                    </a:p>
                  </a:txBody>
                  <a:tcPr marL="68580" marR="68580" marT="29766" marB="29766" anchor="ctr">
                    <a:lnL w="0"/>
                    <a:lnR w="0"/>
                    <a:lnT w="0"/>
                    <a:lnB w="0"/>
                    <a:lnTlToBr w="0"/>
                    <a:lnBlToTr w="0"/>
                    <a:solidFill>
                      <a:srgbClr val="F2F4F8"/>
                    </a:solidFill>
                  </a:tcPr>
                </a:tc>
                <a:tc>
                  <a:txBody>
                    <a:bodyPr/>
                    <a:lstStyle/>
                    <a:p>
                      <a:pPr algn="l"/>
                      <a:r>
                        <a:rPr lang="en-US" sz="800" b="0" i="0" dirty="0">
                          <a:solidFill>
                            <a:srgbClr val="1A1A1A"/>
                          </a:solidFill>
                          <a:latin typeface="Gotham Medium" pitchFamily="2" charset="0"/>
                          <a:cs typeface="Gotham Medium" pitchFamily="2" charset="0"/>
                        </a:rPr>
                        <a:t>Flames, hot surfaces, etc.</a:t>
                      </a:r>
                    </a:p>
                  </a:txBody>
                  <a:tcPr marL="68580" marR="68580" marT="29766" marB="29766" anchor="ctr">
                    <a:lnL w="0"/>
                    <a:lnR w="0"/>
                    <a:lnT w="0"/>
                    <a:lnB w="0"/>
                    <a:lnTlToBr w="0"/>
                    <a:lnBlToTr w="0"/>
                    <a:solidFill>
                      <a:srgbClr val="F2F4F8"/>
                    </a:solidFill>
                  </a:tcPr>
                </a:tc>
                <a:extLst>
                  <a:ext uri="{0D108BD9-81ED-4DB2-BD59-A6C34878D82A}">
                    <a16:rowId xmlns:a16="http://schemas.microsoft.com/office/drawing/2014/main" val="1738163905"/>
                  </a:ext>
                </a:extLst>
              </a:tr>
              <a:tr h="250031">
                <a:tc>
                  <a:txBody>
                    <a:bodyPr/>
                    <a:lstStyle/>
                    <a:p>
                      <a:pPr algn="l"/>
                      <a:r>
                        <a:rPr lang="en-US" sz="800" b="0" i="0" dirty="0">
                          <a:solidFill>
                            <a:srgbClr val="1A1A1A"/>
                          </a:solidFill>
                          <a:latin typeface="Gotham Light" pitchFamily="2" charset="0"/>
                          <a:cs typeface="Gotham Light" pitchFamily="2" charset="0"/>
                        </a:rPr>
                        <a:t>Collision and entrapment</a:t>
                      </a:r>
                    </a:p>
                  </a:txBody>
                  <a:tcPr marL="68580" marR="68580" marT="29766" marB="29766" anchor="ctr">
                    <a:lnL w="0"/>
                    <a:lnR w="0"/>
                    <a:lnT w="0"/>
                    <a:lnB w="0"/>
                    <a:lnTlToBr w="0"/>
                    <a:lnBlToTr w="0"/>
                    <a:solidFill>
                      <a:srgbClr val="FFFFFF"/>
                    </a:solidFill>
                  </a:tcPr>
                </a:tc>
                <a:tc rowSpan="2">
                  <a:txBody>
                    <a:bodyPr/>
                    <a:lstStyle/>
                    <a:p>
                      <a:pPr algn="l"/>
                      <a:r>
                        <a:rPr lang="en-US" sz="800" b="0" i="0" dirty="0">
                          <a:solidFill>
                            <a:srgbClr val="1A1A1A"/>
                          </a:solidFill>
                          <a:latin typeface="Gotham Medium" pitchFamily="2" charset="0"/>
                          <a:cs typeface="Gotham Medium" pitchFamily="2" charset="0"/>
                        </a:rPr>
                        <a:t>Collisions, entrapment
and ergonomics</a:t>
                      </a:r>
                    </a:p>
                  </a:txBody>
                  <a:tcPr marL="68580" marR="68580" marT="29766" marB="29766" anchor="ctr">
                    <a:lnL w="0"/>
                    <a:lnR w="0"/>
                    <a:lnT w="0"/>
                    <a:lnB w="0"/>
                    <a:lnTlToBr w="0"/>
                    <a:lnBlToTr w="0"/>
                    <a:solidFill>
                      <a:srgbClr val="FFFFFF"/>
                    </a:solidFill>
                  </a:tcPr>
                </a:tc>
                <a:extLst>
                  <a:ext uri="{0D108BD9-81ED-4DB2-BD59-A6C34878D82A}">
                    <a16:rowId xmlns:a16="http://schemas.microsoft.com/office/drawing/2014/main" val="3473926471"/>
                  </a:ext>
                </a:extLst>
              </a:tr>
              <a:tr h="250031">
                <a:tc>
                  <a:txBody>
                    <a:bodyPr/>
                    <a:lstStyle/>
                    <a:p>
                      <a:pPr algn="l"/>
                      <a:r>
                        <a:rPr lang="en-US" sz="800" b="0" i="0" dirty="0">
                          <a:solidFill>
                            <a:srgbClr val="1A1A1A"/>
                          </a:solidFill>
                          <a:latin typeface="Gotham Light" pitchFamily="2" charset="0"/>
                          <a:cs typeface="Gotham Light" pitchFamily="2" charset="0"/>
                        </a:rPr>
                        <a:t>Position and operability of amenities, etc.</a:t>
                      </a:r>
                    </a:p>
                  </a:txBody>
                  <a:tcPr marL="68580" marR="68580" marT="29766" marB="29766" anchor="ctr">
                    <a:lnL w="0"/>
                    <a:lnR w="0"/>
                    <a:lnT w="0"/>
                    <a:lnB w="0"/>
                    <a:lnTlToBr w="0"/>
                    <a:lnBlToTr w="0"/>
                    <a:solidFill>
                      <a:srgbClr val="F2F4F8"/>
                    </a:solidFill>
                  </a:tcPr>
                </a:tc>
                <a:tc vMerge="1">
                  <a:txBody>
                    <a:bodyPr/>
                    <a:lstStyle/>
                    <a:p>
                      <a:pPr algn="l"/>
                      <a:endParaRPr lang="en-US" sz="1100" b="1">
                        <a:solidFill>
                          <a:srgbClr val="1A1A1A"/>
                        </a:solidFill>
                      </a:endParaRPr>
                    </a:p>
                  </a:txBody>
                  <a:tcPr marT="39688" marB="39688" anchor="ctr">
                    <a:lnL w="0"/>
                    <a:lnR w="0"/>
                    <a:lnT w="0"/>
                    <a:lnB w="0"/>
                    <a:lnTlToBr w="0"/>
                    <a:lnBlToTr w="0"/>
                    <a:solidFill>
                      <a:srgbClr val="F2F4F8"/>
                    </a:solidFill>
                  </a:tcPr>
                </a:tc>
                <a:extLst>
                  <a:ext uri="{0D108BD9-81ED-4DB2-BD59-A6C34878D82A}">
                    <a16:rowId xmlns:a16="http://schemas.microsoft.com/office/drawing/2014/main" val="268708217"/>
                  </a:ext>
                </a:extLst>
              </a:tr>
              <a:tr h="310992">
                <a:tc>
                  <a:txBody>
                    <a:bodyPr/>
                    <a:lstStyle/>
                    <a:p>
                      <a:pPr algn="l"/>
                      <a:r>
                        <a:rPr lang="en-US" sz="800" b="0" i="0" dirty="0">
                          <a:solidFill>
                            <a:srgbClr val="1A1A1A"/>
                          </a:solidFill>
                          <a:latin typeface="Gotham Light" pitchFamily="2" charset="0"/>
                          <a:cs typeface="Gotham Light" pitchFamily="2" charset="0"/>
                        </a:rPr>
                        <a:t>Structural collapse and falling elements</a:t>
                      </a:r>
                    </a:p>
                  </a:txBody>
                  <a:tcPr marL="68580" marR="68580" marT="29766" marB="29766" anchor="ctr">
                    <a:lnL w="0"/>
                    <a:lnR w="0"/>
                    <a:lnT w="0"/>
                    <a:lnB w="0"/>
                    <a:lnTlToBr w="0"/>
                    <a:lnBlToTr w="0"/>
                    <a:solidFill>
                      <a:srgbClr val="FFFFFF"/>
                    </a:solidFill>
                  </a:tcPr>
                </a:tc>
                <a:tc>
                  <a:txBody>
                    <a:bodyPr/>
                    <a:lstStyle/>
                    <a:p>
                      <a:pPr algn="l"/>
                      <a:r>
                        <a:rPr lang="en-US" sz="800" b="0" i="0" dirty="0">
                          <a:solidFill>
                            <a:srgbClr val="1A1A1A"/>
                          </a:solidFill>
                          <a:latin typeface="Gotham Medium" pitchFamily="2" charset="0"/>
                          <a:cs typeface="Gotham Medium" pitchFamily="2" charset="0"/>
                        </a:rPr>
                        <a:t>Structural collapse and
falling elements</a:t>
                      </a:r>
                    </a:p>
                  </a:txBody>
                  <a:tcPr marL="68580" marR="68580" marT="29766" marB="29766" anchor="ctr">
                    <a:lnL w="0"/>
                    <a:lnR w="0"/>
                    <a:lnT w="0"/>
                    <a:lnB w="0"/>
                    <a:lnTlToBr w="0"/>
                    <a:lnBlToTr w="0"/>
                    <a:solidFill>
                      <a:srgbClr val="FFFFFF"/>
                    </a:solidFill>
                  </a:tcPr>
                </a:tc>
                <a:extLst>
                  <a:ext uri="{0D108BD9-81ED-4DB2-BD59-A6C34878D82A}">
                    <a16:rowId xmlns:a16="http://schemas.microsoft.com/office/drawing/2014/main" val="26202935"/>
                  </a:ext>
                </a:extLst>
              </a:tr>
            </a:tbl>
          </a:graphicData>
        </a:graphic>
      </p:graphicFrame>
      <p:sp>
        <p:nvSpPr>
          <p:cNvPr id="10" name="Title 3">
            <a:extLst>
              <a:ext uri="{FF2B5EF4-FFF2-40B4-BE49-F238E27FC236}">
                <a16:creationId xmlns:a16="http://schemas.microsoft.com/office/drawing/2014/main" id="{E7AC0A36-8283-A611-47B5-83D0F77B6E71}"/>
              </a:ext>
            </a:extLst>
          </p:cNvPr>
          <p:cNvSpPr>
            <a:spLocks noGrp="1"/>
          </p:cNvSpPr>
          <p:nvPr>
            <p:ph type="title"/>
          </p:nvPr>
        </p:nvSpPr>
        <p:spPr>
          <a:xfrm>
            <a:off x="247784" y="986971"/>
            <a:ext cx="7886700" cy="530457"/>
          </a:xfrm>
        </p:spPr>
        <p:txBody>
          <a:bodyPr>
            <a:normAutofit/>
          </a:bodyPr>
          <a:lstStyle/>
          <a:p>
            <a:r>
              <a:rPr lang="en-GB" sz="2100" b="1" dirty="0"/>
              <a:t>Updated Hazards</a:t>
            </a:r>
            <a:endParaRPr lang="en-US" sz="2100" dirty="0"/>
          </a:p>
        </p:txBody>
      </p:sp>
    </p:spTree>
    <p:extLst>
      <p:ext uri="{BB962C8B-B14F-4D97-AF65-F5344CB8AC3E}">
        <p14:creationId xmlns:p14="http://schemas.microsoft.com/office/powerpoint/2010/main" val="222061647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903FB0-E791-4E86-0806-B1EEFA8D818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8FF4671-2565-12AD-2525-75FA0F38A25B}"/>
              </a:ext>
            </a:extLst>
          </p:cNvPr>
          <p:cNvPicPr>
            <a:picLocks noChangeAspect="1"/>
          </p:cNvPicPr>
          <p:nvPr/>
        </p:nvPicPr>
        <p:blipFill>
          <a:blip r:embed="rId3"/>
          <a:stretch>
            <a:fillRect/>
          </a:stretch>
        </p:blipFill>
        <p:spPr>
          <a:xfrm>
            <a:off x="628651" y="1901353"/>
            <a:ext cx="7553459" cy="3825554"/>
          </a:xfrm>
          <a:prstGeom prst="rect">
            <a:avLst/>
          </a:prstGeom>
        </p:spPr>
      </p:pic>
      <p:sp>
        <p:nvSpPr>
          <p:cNvPr id="62" name="TextBox 61">
            <a:extLst>
              <a:ext uri="{FF2B5EF4-FFF2-40B4-BE49-F238E27FC236}">
                <a16:creationId xmlns:a16="http://schemas.microsoft.com/office/drawing/2014/main" id="{CD2F0924-B302-8849-79B1-623D3A6F5FF0}"/>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Changes to banding of scores</a:t>
            </a:r>
          </a:p>
        </p:txBody>
      </p:sp>
      <p:pic>
        <p:nvPicPr>
          <p:cNvPr id="65" name="Picture 64" descr="Text&#10;&#10;Description automatically generated with low confidence">
            <a:extLst>
              <a:ext uri="{FF2B5EF4-FFF2-40B4-BE49-F238E27FC236}">
                <a16:creationId xmlns:a16="http://schemas.microsoft.com/office/drawing/2014/main" id="{FF947CF6-EEBF-B6B2-87AA-41C54469AF2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9545B60F-656D-A579-B5FE-987D0E00B8EB}"/>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9CAF4871-5D40-B67F-2FA8-432FB2BAA8E6}"/>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9A924870-12D0-BA2C-1686-8527C710EC42}"/>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683A0DC2-42AD-32B9-0709-944FB351316C}"/>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69B927AC-47AF-8E43-E207-E1E0105A1722}"/>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3FF280A3-A62D-FF15-63DA-D3D0E0F5A0AE}"/>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Tree>
    <p:custDataLst>
      <p:tags r:id="rId1"/>
    </p:custDataLst>
    <p:extLst>
      <p:ext uri="{BB962C8B-B14F-4D97-AF65-F5344CB8AC3E}">
        <p14:creationId xmlns:p14="http://schemas.microsoft.com/office/powerpoint/2010/main" val="19436928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64DAB-8736-896A-E1A1-213DB3CC121D}"/>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0D9C9C5B-8762-0DA0-ACD2-B36E23A162CC}"/>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Baseline indicators</a:t>
            </a:r>
          </a:p>
        </p:txBody>
      </p:sp>
      <p:pic>
        <p:nvPicPr>
          <p:cNvPr id="65" name="Picture 64" descr="Text&#10;&#10;Description automatically generated with low confidence">
            <a:extLst>
              <a:ext uri="{FF2B5EF4-FFF2-40B4-BE49-F238E27FC236}">
                <a16:creationId xmlns:a16="http://schemas.microsoft.com/office/drawing/2014/main" id="{F465AA12-680D-AB8A-E7DF-660616E7C994}"/>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626CEC8C-ABC3-DB96-8CFD-C0A812406E09}"/>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8DB65075-D9B3-F661-1417-8B44B3796583}"/>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42F033F5-B070-3796-4D8B-53DA4CA2CF59}"/>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20DBB9BC-580A-C41B-C2DB-407189BB97E0}"/>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EC1E3B0E-BAA6-E8F2-699D-491C3A74361D}"/>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C463A0EF-104B-3E2D-FD28-4F3878C392C2}"/>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A4D67A1C-1297-28E2-11A6-CE9C78B98499}"/>
              </a:ext>
            </a:extLst>
          </p:cNvPr>
          <p:cNvSpPr txBox="1"/>
          <p:nvPr/>
        </p:nvSpPr>
        <p:spPr>
          <a:xfrm>
            <a:off x="260466" y="1753417"/>
            <a:ext cx="8350135" cy="1015663"/>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Bold" pitchFamily="50" charset="0"/>
                <a:cs typeface="Gotham Bold" pitchFamily="50" charset="0"/>
              </a:rPr>
              <a:t>Heating</a:t>
            </a:r>
            <a:r>
              <a:rPr lang="en-US" sz="1500" dirty="0">
                <a:solidFill>
                  <a:prstClr val="black">
                    <a:lumMod val="85000"/>
                    <a:lumOff val="15000"/>
                  </a:prstClr>
                </a:solidFill>
                <a:latin typeface="Gotham Light" pitchFamily="50" charset="0"/>
                <a:cs typeface="Gotham Light" pitchFamily="50" charset="0"/>
              </a:rPr>
              <a:t>. Every dwelling shall have a properly installed heating system in good and safe working condition that is capable of safely and adequately heating all habitable rooms, bathrooms and WC rooms. The system must be capable of heating the main living area to 21°C and the remaining habitable rooms to a temperature of 18°C when the external temperature is minus 1°C.</a:t>
            </a:r>
          </a:p>
        </p:txBody>
      </p:sp>
    </p:spTree>
    <p:custDataLst>
      <p:tags r:id="rId1"/>
    </p:custDataLst>
    <p:extLst>
      <p:ext uri="{BB962C8B-B14F-4D97-AF65-F5344CB8AC3E}">
        <p14:creationId xmlns:p14="http://schemas.microsoft.com/office/powerpoint/2010/main" val="38058256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0C12AF-1DEF-942F-C9CD-6A5D0367361F}"/>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00E47E42-5824-04EF-67E9-42A063A2F301}"/>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Baseline indicators</a:t>
            </a:r>
          </a:p>
        </p:txBody>
      </p:sp>
      <p:pic>
        <p:nvPicPr>
          <p:cNvPr id="65" name="Picture 64" descr="Text&#10;&#10;Description automatically generated with low confidence">
            <a:extLst>
              <a:ext uri="{FF2B5EF4-FFF2-40B4-BE49-F238E27FC236}">
                <a16:creationId xmlns:a16="http://schemas.microsoft.com/office/drawing/2014/main" id="{24B78A22-1307-7B7B-1100-923BAA010FA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A91FBE4C-EE2D-6186-A4E0-4924577DEDBF}"/>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877EBA75-185F-ECD3-3EAB-155947F1B43B}"/>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C83D3191-F7C4-7462-9251-B5D12C8251CA}"/>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6C53B7F8-7CF1-F977-DC39-E33C2A280651}"/>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AEBE2D44-E357-9F6E-7FD8-60A17FD4055F}"/>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C859715C-AEA0-4B5A-C810-1E48360ADC2D}"/>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F253B881-DCFF-CEF7-BAB9-211947255007}"/>
              </a:ext>
            </a:extLst>
          </p:cNvPr>
          <p:cNvSpPr txBox="1"/>
          <p:nvPr/>
        </p:nvSpPr>
        <p:spPr>
          <a:xfrm>
            <a:off x="260466" y="1753417"/>
            <a:ext cx="8350135" cy="1605568"/>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Bold" pitchFamily="50" charset="0"/>
                <a:cs typeface="Gotham Bold" pitchFamily="50" charset="0"/>
              </a:rPr>
              <a:t>Smoke and heat detectors. </a:t>
            </a:r>
            <a:r>
              <a:rPr lang="en-US" sz="1500" dirty="0">
                <a:solidFill>
                  <a:prstClr val="black">
                    <a:lumMod val="85000"/>
                    <a:lumOff val="15000"/>
                  </a:prstClr>
                </a:solidFill>
                <a:cs typeface="Gotham Bold" pitchFamily="50" charset="0"/>
              </a:rPr>
              <a:t>“There should be sufficient, properly designed and appropriately sited smoke and heat detectors with alarms in every dwelling. These should be properly maintained and regularly tested”.</a:t>
            </a:r>
          </a:p>
          <a:p>
            <a:pPr marL="257175" indent="-257175">
              <a:spcAft>
                <a:spcPts val="450"/>
              </a:spcAft>
              <a:buFont typeface="Arial" panose="020B0604020202020204" pitchFamily="34" charset="0"/>
              <a:buChar char="•"/>
              <a:defRPr/>
            </a:pPr>
            <a:endParaRPr lang="en-US" sz="1500" dirty="0">
              <a:solidFill>
                <a:prstClr val="black">
                  <a:lumMod val="85000"/>
                  <a:lumOff val="15000"/>
                </a:prstClr>
              </a:solidFill>
              <a:cs typeface="Gotham Bold" pitchFamily="50" charset="0"/>
            </a:endParaRP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Bold" pitchFamily="50" charset="0"/>
                <a:cs typeface="Gotham Bold" pitchFamily="50" charset="0"/>
              </a:rPr>
              <a:t>Damp. </a:t>
            </a:r>
            <a:r>
              <a:rPr lang="en-US" sz="1500" dirty="0">
                <a:solidFill>
                  <a:prstClr val="black">
                    <a:lumMod val="85000"/>
                    <a:lumOff val="15000"/>
                  </a:prstClr>
                </a:solidFill>
                <a:cs typeface="Gotham Bold" pitchFamily="50" charset="0"/>
              </a:rPr>
              <a:t>No single room in any of the property shall have an observable level of damp or </a:t>
            </a:r>
            <a:r>
              <a:rPr lang="en-US" sz="1500" dirty="0" err="1">
                <a:solidFill>
                  <a:prstClr val="black">
                    <a:lumMod val="85000"/>
                    <a:lumOff val="15000"/>
                  </a:prstClr>
                </a:solidFill>
                <a:cs typeface="Gotham Bold" pitchFamily="50" charset="0"/>
              </a:rPr>
              <a:t>mould</a:t>
            </a:r>
            <a:r>
              <a:rPr lang="en-US" sz="1500" dirty="0">
                <a:solidFill>
                  <a:prstClr val="black">
                    <a:lumMod val="85000"/>
                    <a:lumOff val="15000"/>
                  </a:prstClr>
                </a:solidFill>
                <a:cs typeface="Gotham Bold" pitchFamily="50" charset="0"/>
              </a:rPr>
              <a:t> growth or deterioration of internal finishes that exceeds 5% of the wall and/or ceiling surface.</a:t>
            </a:r>
          </a:p>
        </p:txBody>
      </p:sp>
    </p:spTree>
    <p:custDataLst>
      <p:tags r:id="rId1"/>
    </p:custDataLst>
    <p:extLst>
      <p:ext uri="{BB962C8B-B14F-4D97-AF65-F5344CB8AC3E}">
        <p14:creationId xmlns:p14="http://schemas.microsoft.com/office/powerpoint/2010/main" val="12439604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DD1D1-C32F-7769-C83C-3CB670C1AB30}"/>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1AB6652B-445B-78C7-1997-7AB509113309}"/>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New Decent Homes Standard</a:t>
            </a:r>
          </a:p>
        </p:txBody>
      </p:sp>
      <p:pic>
        <p:nvPicPr>
          <p:cNvPr id="65" name="Picture 64" descr="Text&#10;&#10;Description automatically generated with low confidence">
            <a:extLst>
              <a:ext uri="{FF2B5EF4-FFF2-40B4-BE49-F238E27FC236}">
                <a16:creationId xmlns:a16="http://schemas.microsoft.com/office/drawing/2014/main" id="{8491BEE5-45DE-EA8A-40A0-CA225F5C6218}"/>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9864ED6D-F39B-DEE6-5D3C-7A9FA0284160}"/>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C15574FE-BFFC-C624-72E9-C60DEA492A2E}"/>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F98563F4-877C-9A3D-0646-4A45F1CD11CC}"/>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B15E0A83-C10D-DEFC-3318-856EC5066C60}"/>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F6CBFEB5-2EA4-9222-2E4D-261CCE80EF75}"/>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D4197EFF-5E2A-A411-6D6A-E1A66C8FC66E}"/>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F8AB7522-8EE6-7096-EBC4-64F9C51FD94A}"/>
              </a:ext>
            </a:extLst>
          </p:cNvPr>
          <p:cNvSpPr txBox="1"/>
          <p:nvPr/>
        </p:nvSpPr>
        <p:spPr>
          <a:xfrm>
            <a:off x="260466" y="1753417"/>
            <a:ext cx="8350135" cy="1502976"/>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free from the most dangerous hazards </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reasonable state of repair </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reasonable facilities </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effective insulation / heating / thermal comfort </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free from damp and </a:t>
            </a:r>
            <a:r>
              <a:rPr lang="en-US" sz="1500" dirty="0" err="1">
                <a:solidFill>
                  <a:prstClr val="black">
                    <a:lumMod val="85000"/>
                    <a:lumOff val="15000"/>
                  </a:prstClr>
                </a:solidFill>
                <a:cs typeface="Gotham Bold" pitchFamily="50" charset="0"/>
              </a:rPr>
              <a:t>mould</a:t>
            </a:r>
            <a:endParaRPr lang="en-US" sz="1500" dirty="0">
              <a:solidFill>
                <a:prstClr val="black">
                  <a:lumMod val="85000"/>
                  <a:lumOff val="15000"/>
                </a:prstClr>
              </a:solidFill>
              <a:cs typeface="Gotham Bold" pitchFamily="50" charset="0"/>
            </a:endParaRPr>
          </a:p>
        </p:txBody>
      </p:sp>
    </p:spTree>
    <p:custDataLst>
      <p:tags r:id="rId1"/>
    </p:custDataLst>
    <p:extLst>
      <p:ext uri="{BB962C8B-B14F-4D97-AF65-F5344CB8AC3E}">
        <p14:creationId xmlns:p14="http://schemas.microsoft.com/office/powerpoint/2010/main" val="36464795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3D256-74E9-8D2E-E25C-9D8F0FE24D7F}"/>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58D5171F-2EDA-3B08-424B-F4E219B77334}"/>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Demands on Social Landlords</a:t>
            </a:r>
          </a:p>
        </p:txBody>
      </p:sp>
      <p:pic>
        <p:nvPicPr>
          <p:cNvPr id="65" name="Picture 64" descr="Text&#10;&#10;Description automatically generated with low confidence">
            <a:extLst>
              <a:ext uri="{FF2B5EF4-FFF2-40B4-BE49-F238E27FC236}">
                <a16:creationId xmlns:a16="http://schemas.microsoft.com/office/drawing/2014/main" id="{D98C31B9-8C0F-8164-C688-A135C15D5ED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4BDFE552-FF09-3E8C-B605-670D94757A01}"/>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24B85101-8F87-BF2F-BCA4-A8CF3FF6B459}"/>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AF185611-C3D1-86BF-63AB-E113D09ED974}"/>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53D7A01D-C67D-7373-3911-7B8425D5A3BD}"/>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37F73900-86FE-8BA6-C5F4-12117E6F94C3}"/>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6FBBEFD2-C199-A424-8A42-199689E541A3}"/>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F7FBCBFA-239D-BF2C-52DA-50A396EC4D29}"/>
              </a:ext>
            </a:extLst>
          </p:cNvPr>
          <p:cNvSpPr txBox="1"/>
          <p:nvPr/>
        </p:nvSpPr>
        <p:spPr>
          <a:xfrm>
            <a:off x="260466" y="1753417"/>
            <a:ext cx="8350135" cy="1502976"/>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Be proactive</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Understand the state of your whole portfolio</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Know when you need to act</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Fix first time</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Ensure good communication with tenants and their satisfaction</a:t>
            </a:r>
          </a:p>
        </p:txBody>
      </p:sp>
    </p:spTree>
    <p:custDataLst>
      <p:tags r:id="rId1"/>
    </p:custDataLst>
    <p:extLst>
      <p:ext uri="{BB962C8B-B14F-4D97-AF65-F5344CB8AC3E}">
        <p14:creationId xmlns:p14="http://schemas.microsoft.com/office/powerpoint/2010/main" val="34044953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F1344-E1AE-9CA4-4EF3-91D7246AA6B7}"/>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727D2703-AADC-5A30-4B8C-7F33A38FD04B}"/>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Impact of Awaab’s law on processes </a:t>
            </a:r>
          </a:p>
        </p:txBody>
      </p:sp>
      <p:pic>
        <p:nvPicPr>
          <p:cNvPr id="65" name="Picture 64" descr="Text&#10;&#10;Description automatically generated with low confidence">
            <a:extLst>
              <a:ext uri="{FF2B5EF4-FFF2-40B4-BE49-F238E27FC236}">
                <a16:creationId xmlns:a16="http://schemas.microsoft.com/office/drawing/2014/main" id="{B9A18D0B-C90D-362C-66C9-139B6FF90EA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CCC835D7-9DD3-64C3-2069-DA945D469E89}"/>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277746AA-824F-B9DA-0F6E-A177160408EE}"/>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7763DE27-FDD4-369C-1365-AA5F40F4D8FC}"/>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CE613F9C-BA81-3051-D5E8-58FE2148BE1B}"/>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D0C5932E-8D0F-FC7F-A2E3-5865A2025DFA}"/>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64797D83-B3A1-E30B-3F8A-FF3658587974}"/>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7A778457-63A5-6F6F-8CAB-406D3C01406A}"/>
              </a:ext>
            </a:extLst>
          </p:cNvPr>
          <p:cNvSpPr txBox="1"/>
          <p:nvPr/>
        </p:nvSpPr>
        <p:spPr>
          <a:xfrm>
            <a:off x="260466" y="1753417"/>
            <a:ext cx="8350135" cy="323165"/>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cs typeface="Gotham Bold" pitchFamily="50" charset="0"/>
              </a:rPr>
              <a:t>Where data and smart homes would be helpful</a:t>
            </a:r>
          </a:p>
        </p:txBody>
      </p:sp>
    </p:spTree>
    <p:custDataLst>
      <p:tags r:id="rId1"/>
    </p:custDataLst>
    <p:extLst>
      <p:ext uri="{BB962C8B-B14F-4D97-AF65-F5344CB8AC3E}">
        <p14:creationId xmlns:p14="http://schemas.microsoft.com/office/powerpoint/2010/main" val="16599592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BB306-59E4-FB99-E0AA-2E48B45C0694}"/>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67E56C64-7F48-95CB-0DCB-1133A49F40CA}"/>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Awareness</a:t>
            </a:r>
          </a:p>
        </p:txBody>
      </p:sp>
      <p:pic>
        <p:nvPicPr>
          <p:cNvPr id="65" name="Picture 64" descr="Text&#10;&#10;Description automatically generated with low confidence">
            <a:extLst>
              <a:ext uri="{FF2B5EF4-FFF2-40B4-BE49-F238E27FC236}">
                <a16:creationId xmlns:a16="http://schemas.microsoft.com/office/drawing/2014/main" id="{8BEB42D7-2873-44EA-9CAB-36D882B21054}"/>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EF3403AE-7B32-1C16-46CE-427BE9B024E3}"/>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11A15B9C-74B4-DABB-DA81-96BC98AB8D1C}"/>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F48C36DF-BEEB-E06A-C440-2C4E57979D8E}"/>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74E32614-4ABF-ADFA-A122-B562E81210A7}"/>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84D73457-A172-E932-EEED-D4A86F13B572}"/>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46DBDFAC-6E29-5BCC-1566-9FB09134BED0}"/>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05EFCC84-9C8F-3AA9-327E-26D9C39FDEC0}"/>
              </a:ext>
            </a:extLst>
          </p:cNvPr>
          <p:cNvSpPr txBox="1"/>
          <p:nvPr/>
        </p:nvSpPr>
        <p:spPr>
          <a:xfrm>
            <a:off x="260466" y="1753417"/>
            <a:ext cx="8350135" cy="323165"/>
          </a:xfrm>
          <a:prstGeom prst="rect">
            <a:avLst/>
          </a:prstGeom>
          <a:noFill/>
        </p:spPr>
        <p:txBody>
          <a:bodyPr wrap="square">
            <a:spAutoFit/>
          </a:bodyPr>
          <a:lstStyle/>
          <a:p>
            <a:pPr>
              <a:spcAft>
                <a:spcPts val="450"/>
              </a:spcAft>
              <a:defRPr/>
            </a:pPr>
            <a:r>
              <a:rPr lang="en-US" sz="1500" dirty="0">
                <a:solidFill>
                  <a:prstClr val="black">
                    <a:lumMod val="85000"/>
                    <a:lumOff val="15000"/>
                  </a:prstClr>
                </a:solidFill>
                <a:cs typeface="Gotham Bold" pitchFamily="50" charset="0"/>
              </a:rPr>
              <a:t>How residents report damp and </a:t>
            </a:r>
            <a:r>
              <a:rPr lang="en-US" sz="1500" dirty="0" err="1">
                <a:solidFill>
                  <a:prstClr val="black">
                    <a:lumMod val="85000"/>
                    <a:lumOff val="15000"/>
                  </a:prstClr>
                </a:solidFill>
                <a:cs typeface="Gotham Bold" pitchFamily="50" charset="0"/>
              </a:rPr>
              <a:t>mould</a:t>
            </a:r>
            <a:r>
              <a:rPr lang="en-US" sz="1500" dirty="0">
                <a:solidFill>
                  <a:prstClr val="black">
                    <a:lumMod val="85000"/>
                    <a:lumOff val="15000"/>
                  </a:prstClr>
                </a:solidFill>
                <a:cs typeface="Gotham Bold" pitchFamily="50" charset="0"/>
              </a:rPr>
              <a:t>, and the challenges this creates for landlords</a:t>
            </a:r>
          </a:p>
        </p:txBody>
      </p:sp>
      <p:pic>
        <p:nvPicPr>
          <p:cNvPr id="2" name="Picture 1">
            <a:extLst>
              <a:ext uri="{FF2B5EF4-FFF2-40B4-BE49-F238E27FC236}">
                <a16:creationId xmlns:a16="http://schemas.microsoft.com/office/drawing/2014/main" id="{E245F792-4CEC-6ACF-E8BD-520B4DEB87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5569" y="2439834"/>
            <a:ext cx="8181080" cy="2420932"/>
          </a:xfrm>
          <a:prstGeom prst="rect">
            <a:avLst/>
          </a:prstGeom>
        </p:spPr>
      </p:pic>
    </p:spTree>
    <p:custDataLst>
      <p:tags r:id="rId1"/>
    </p:custDataLst>
    <p:extLst>
      <p:ext uri="{BB962C8B-B14F-4D97-AF65-F5344CB8AC3E}">
        <p14:creationId xmlns:p14="http://schemas.microsoft.com/office/powerpoint/2010/main" val="4418365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4EEA0-9018-B5DF-058B-C909EBA338A4}"/>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70C65996-F90A-1A01-18B0-7BC7E7C8A9F0}"/>
              </a:ext>
            </a:extLst>
          </p:cNvPr>
          <p:cNvSpPr txBox="1"/>
          <p:nvPr/>
        </p:nvSpPr>
        <p:spPr>
          <a:xfrm>
            <a:off x="178222" y="1100743"/>
            <a:ext cx="7693238" cy="507831"/>
          </a:xfrm>
          <a:prstGeom prst="rect">
            <a:avLst/>
          </a:prstGeom>
          <a:noFill/>
        </p:spPr>
        <p:txBody>
          <a:bodyPr wrap="square" anchor="ctr" anchorCtr="0">
            <a:spAutoFit/>
          </a:bodyPr>
          <a:lstStyle/>
          <a:p>
            <a:pPr defTabSz="685800">
              <a:defRPr/>
            </a:pPr>
            <a:r>
              <a:rPr lang="en-US" sz="2700" dirty="0">
                <a:solidFill>
                  <a:prstClr val="black"/>
                </a:solidFill>
                <a:latin typeface="Gotham Bold" pitchFamily="50" charset="0"/>
                <a:cs typeface="Gotham Bold" pitchFamily="50" charset="0"/>
              </a:rPr>
              <a:t>Triage</a:t>
            </a:r>
          </a:p>
        </p:txBody>
      </p:sp>
      <p:pic>
        <p:nvPicPr>
          <p:cNvPr id="65" name="Picture 64" descr="Text&#10;&#10;Description automatically generated with low confidence">
            <a:extLst>
              <a:ext uri="{FF2B5EF4-FFF2-40B4-BE49-F238E27FC236}">
                <a16:creationId xmlns:a16="http://schemas.microsoft.com/office/drawing/2014/main" id="{AF80A231-54FF-6A4E-1892-EDA3863599F8}"/>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247E004A-7CBA-C961-F57F-CDF722F7288C}"/>
              </a:ext>
            </a:extLst>
          </p:cNvPr>
          <p:cNvCxnSpPr>
            <a:cxnSpLocks/>
          </p:cNvCxnSpPr>
          <p:nvPr/>
        </p:nvCxnSpPr>
        <p:spPr>
          <a:xfrm>
            <a:off x="251222" y="1597032"/>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407F5118-C8B1-5F43-1EA7-0DDD19E6DDDB}"/>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53F8019D-3553-C711-ED56-FED8B2164213}"/>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10872C01-8515-8F89-99F7-DE0529EC1368}"/>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69875323-9E75-DC2A-A7A5-4438D81C414D}"/>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9FDF0135-4203-F540-8F8E-81D2481A0CE8}"/>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661181C9-5B22-9E26-76DD-76EB32CA1C19}"/>
              </a:ext>
            </a:extLst>
          </p:cNvPr>
          <p:cNvSpPr txBox="1"/>
          <p:nvPr/>
        </p:nvSpPr>
        <p:spPr>
          <a:xfrm>
            <a:off x="260466" y="1753417"/>
            <a:ext cx="8350135" cy="553998"/>
          </a:xfrm>
          <a:prstGeom prst="rect">
            <a:avLst/>
          </a:prstGeom>
          <a:noFill/>
        </p:spPr>
        <p:txBody>
          <a:bodyPr wrap="square">
            <a:spAutoFit/>
          </a:bodyPr>
          <a:lstStyle/>
          <a:p>
            <a:pPr>
              <a:spcAft>
                <a:spcPts val="450"/>
              </a:spcAft>
              <a:defRPr/>
            </a:pPr>
            <a:r>
              <a:rPr lang="en-US" sz="1500" dirty="0">
                <a:solidFill>
                  <a:prstClr val="black">
                    <a:lumMod val="85000"/>
                    <a:lumOff val="15000"/>
                  </a:prstClr>
                </a:solidFill>
                <a:cs typeface="Gotham Bold" pitchFamily="50" charset="0"/>
              </a:rPr>
              <a:t>Getting triage right is one of the highest-leverage points in the journey. Getting it wrong compounds every stage that follows.</a:t>
            </a:r>
          </a:p>
        </p:txBody>
      </p:sp>
      <p:pic>
        <p:nvPicPr>
          <p:cNvPr id="2" name="Picture 1">
            <a:extLst>
              <a:ext uri="{FF2B5EF4-FFF2-40B4-BE49-F238E27FC236}">
                <a16:creationId xmlns:a16="http://schemas.microsoft.com/office/drawing/2014/main" id="{7A587B0A-B8A8-EDBB-335C-0D47309B73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5569" y="2439833"/>
            <a:ext cx="8036367" cy="2514782"/>
          </a:xfrm>
          <a:prstGeom prst="rect">
            <a:avLst/>
          </a:prstGeom>
        </p:spPr>
      </p:pic>
    </p:spTree>
    <p:custDataLst>
      <p:tags r:id="rId1"/>
    </p:custDataLst>
    <p:extLst>
      <p:ext uri="{BB962C8B-B14F-4D97-AF65-F5344CB8AC3E}">
        <p14:creationId xmlns:p14="http://schemas.microsoft.com/office/powerpoint/2010/main" val="23067912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E0A58-2CFF-085E-9778-A5A5C152A5BF}"/>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384BF743-6B30-578A-A1E2-81312C5B5E9D}"/>
              </a:ext>
            </a:extLst>
          </p:cNvPr>
          <p:cNvSpPr txBox="1"/>
          <p:nvPr/>
        </p:nvSpPr>
        <p:spPr>
          <a:xfrm>
            <a:off x="178222" y="1100743"/>
            <a:ext cx="7693238" cy="507831"/>
          </a:xfrm>
          <a:prstGeom prst="rect">
            <a:avLst/>
          </a:prstGeom>
          <a:noFill/>
        </p:spPr>
        <p:txBody>
          <a:bodyPr wrap="square" anchor="ctr" anchorCtr="0">
            <a:spAutoFit/>
          </a:bodyPr>
          <a:lstStyle/>
          <a:p>
            <a:pPr defTabSz="685800">
              <a:defRPr/>
            </a:pPr>
            <a:r>
              <a:rPr lang="en-US" sz="2700" dirty="0">
                <a:solidFill>
                  <a:prstClr val="black"/>
                </a:solidFill>
                <a:latin typeface="Gotham Bold" pitchFamily="50" charset="0"/>
                <a:cs typeface="Gotham Bold" pitchFamily="50" charset="0"/>
              </a:rPr>
              <a:t>Investigation</a:t>
            </a:r>
          </a:p>
        </p:txBody>
      </p:sp>
      <p:pic>
        <p:nvPicPr>
          <p:cNvPr id="65" name="Picture 64" descr="Text&#10;&#10;Description automatically generated with low confidence">
            <a:extLst>
              <a:ext uri="{FF2B5EF4-FFF2-40B4-BE49-F238E27FC236}">
                <a16:creationId xmlns:a16="http://schemas.microsoft.com/office/drawing/2014/main" id="{B60E2418-CD11-7B24-BF2A-7703925BE289}"/>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316B45D0-ECE4-C018-103C-9E97CF30884A}"/>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B1624C19-9E77-3663-1A9E-1CC290EBCE71}"/>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B2327FD2-B1C8-1937-EC4F-CEADF9D4B347}"/>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CF7FD712-DD66-06E7-FA01-A5FB84755BD1}"/>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E0AAFA3F-12CC-122F-2F75-2BB58CD3625B}"/>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9750B12F-C857-57F7-E17F-43FCC339BD64}"/>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D1856890-088F-956A-6A09-8DD1FAF438EE}"/>
              </a:ext>
            </a:extLst>
          </p:cNvPr>
          <p:cNvSpPr txBox="1"/>
          <p:nvPr/>
        </p:nvSpPr>
        <p:spPr>
          <a:xfrm>
            <a:off x="260466" y="1753417"/>
            <a:ext cx="8350135" cy="553998"/>
          </a:xfrm>
          <a:prstGeom prst="rect">
            <a:avLst/>
          </a:prstGeom>
          <a:noFill/>
        </p:spPr>
        <p:txBody>
          <a:bodyPr wrap="square">
            <a:spAutoFit/>
          </a:bodyPr>
          <a:lstStyle/>
          <a:p>
            <a:pPr>
              <a:spcAft>
                <a:spcPts val="450"/>
              </a:spcAft>
              <a:defRPr/>
            </a:pPr>
            <a:r>
              <a:rPr lang="en-US" sz="1500" dirty="0">
                <a:solidFill>
                  <a:prstClr val="black">
                    <a:lumMod val="85000"/>
                    <a:lumOff val="15000"/>
                  </a:prstClr>
                </a:solidFill>
                <a:cs typeface="Gotham Bold" pitchFamily="50" charset="0"/>
              </a:rPr>
              <a:t>The inspection is where the root cause should be established. In </a:t>
            </a:r>
            <a:r>
              <a:rPr lang="en-US" sz="1500" dirty="0" err="1">
                <a:solidFill>
                  <a:prstClr val="black">
                    <a:lumMod val="85000"/>
                    <a:lumOff val="15000"/>
                  </a:prstClr>
                </a:solidFill>
                <a:cs typeface="Gotham Bold" pitchFamily="50" charset="0"/>
              </a:rPr>
              <a:t>practise</a:t>
            </a:r>
            <a:r>
              <a:rPr lang="en-US" sz="1500" dirty="0">
                <a:solidFill>
                  <a:prstClr val="black">
                    <a:lumMod val="85000"/>
                    <a:lumOff val="15000"/>
                  </a:prstClr>
                </a:solidFill>
                <a:cs typeface="Gotham Bold" pitchFamily="50" charset="0"/>
              </a:rPr>
              <a:t>, it’s one of the most pressured and admin-heavy points</a:t>
            </a:r>
          </a:p>
        </p:txBody>
      </p:sp>
      <p:pic>
        <p:nvPicPr>
          <p:cNvPr id="7" name="Picture 6">
            <a:extLst>
              <a:ext uri="{FF2B5EF4-FFF2-40B4-BE49-F238E27FC236}">
                <a16:creationId xmlns:a16="http://schemas.microsoft.com/office/drawing/2014/main" id="{91D8DCA8-33C8-6C59-C55B-D4844261572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5569" y="2594729"/>
            <a:ext cx="8036367" cy="2204990"/>
          </a:xfrm>
          <a:prstGeom prst="rect">
            <a:avLst/>
          </a:prstGeom>
        </p:spPr>
      </p:pic>
    </p:spTree>
    <p:custDataLst>
      <p:tags r:id="rId1"/>
    </p:custDataLst>
    <p:extLst>
      <p:ext uri="{BB962C8B-B14F-4D97-AF65-F5344CB8AC3E}">
        <p14:creationId xmlns:p14="http://schemas.microsoft.com/office/powerpoint/2010/main" val="6397900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AC89A-8A4E-E1DA-4C0B-6A6275F4D8B9}"/>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2BED47FB-16B8-3CDD-A955-D6DC6C7242F7}"/>
              </a:ext>
            </a:extLst>
          </p:cNvPr>
          <p:cNvSpPr txBox="1"/>
          <p:nvPr/>
        </p:nvSpPr>
        <p:spPr>
          <a:xfrm>
            <a:off x="178222" y="1100743"/>
            <a:ext cx="7693238" cy="507831"/>
          </a:xfrm>
          <a:prstGeom prst="rect">
            <a:avLst/>
          </a:prstGeom>
          <a:noFill/>
        </p:spPr>
        <p:txBody>
          <a:bodyPr wrap="square" anchor="ctr" anchorCtr="0">
            <a:spAutoFit/>
          </a:bodyPr>
          <a:lstStyle/>
          <a:p>
            <a:pPr defTabSz="685800">
              <a:defRPr/>
            </a:pPr>
            <a:r>
              <a:rPr lang="en-US" sz="2700" dirty="0">
                <a:solidFill>
                  <a:prstClr val="black"/>
                </a:solidFill>
                <a:latin typeface="Gotham Bold" pitchFamily="50" charset="0"/>
                <a:cs typeface="Gotham Bold" pitchFamily="50" charset="0"/>
              </a:rPr>
              <a:t>Co-ordination &amp; Booking repairs</a:t>
            </a:r>
          </a:p>
        </p:txBody>
      </p:sp>
      <p:pic>
        <p:nvPicPr>
          <p:cNvPr id="65" name="Picture 64" descr="Text&#10;&#10;Description automatically generated with low confidence">
            <a:extLst>
              <a:ext uri="{FF2B5EF4-FFF2-40B4-BE49-F238E27FC236}">
                <a16:creationId xmlns:a16="http://schemas.microsoft.com/office/drawing/2014/main" id="{5886129D-5E6B-D0A3-6361-B0AB57C3B9ED}"/>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B0F3220E-D82E-618D-0BA2-A211CB0A1A9A}"/>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A58D3A3E-631D-4D9D-DC97-4AC7153AA11A}"/>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B421CC06-EA70-B647-81BB-8727E701BDC9}"/>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4D433551-95F0-54DF-E8C4-BDB1C8965307}"/>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6EB97CDC-EE27-1ADF-3213-EEAE38DC61A6}"/>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CC85F6CD-E768-3076-B368-720789510238}"/>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DEEB2A10-0957-5E88-8E67-FBCA655B5DC1}"/>
              </a:ext>
            </a:extLst>
          </p:cNvPr>
          <p:cNvSpPr txBox="1"/>
          <p:nvPr/>
        </p:nvSpPr>
        <p:spPr>
          <a:xfrm>
            <a:off x="260466" y="1753417"/>
            <a:ext cx="8350135" cy="323165"/>
          </a:xfrm>
          <a:prstGeom prst="rect">
            <a:avLst/>
          </a:prstGeom>
          <a:noFill/>
        </p:spPr>
        <p:txBody>
          <a:bodyPr wrap="square">
            <a:spAutoFit/>
          </a:bodyPr>
          <a:lstStyle/>
          <a:p>
            <a:pPr>
              <a:spcAft>
                <a:spcPts val="450"/>
              </a:spcAft>
              <a:defRPr/>
            </a:pPr>
            <a:r>
              <a:rPr lang="en-US" sz="1500" dirty="0">
                <a:solidFill>
                  <a:prstClr val="black">
                    <a:lumMod val="85000"/>
                    <a:lumOff val="15000"/>
                  </a:prstClr>
                </a:solidFill>
                <a:cs typeface="Gotham Bold" pitchFamily="50" charset="0"/>
              </a:rPr>
              <a:t>This is where most manual effort accumulates, and where cases most commonly stall</a:t>
            </a:r>
          </a:p>
        </p:txBody>
      </p:sp>
      <p:pic>
        <p:nvPicPr>
          <p:cNvPr id="2" name="Picture 1">
            <a:extLst>
              <a:ext uri="{FF2B5EF4-FFF2-40B4-BE49-F238E27FC236}">
                <a16:creationId xmlns:a16="http://schemas.microsoft.com/office/drawing/2014/main" id="{24132F6E-4DCF-C7D8-9A91-FFE705BCD9A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5569" y="2749625"/>
            <a:ext cx="5739972" cy="2204990"/>
          </a:xfrm>
          <a:prstGeom prst="rect">
            <a:avLst/>
          </a:prstGeom>
        </p:spPr>
      </p:pic>
    </p:spTree>
    <p:custDataLst>
      <p:tags r:id="rId1"/>
    </p:custDataLst>
    <p:extLst>
      <p:ext uri="{BB962C8B-B14F-4D97-AF65-F5344CB8AC3E}">
        <p14:creationId xmlns:p14="http://schemas.microsoft.com/office/powerpoint/2010/main" val="20193795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F77BC-48D0-13D9-0BE7-6436FFABBC09}"/>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595F976A-B5AF-E783-6A67-0C861ABBFF78}"/>
              </a:ext>
            </a:extLst>
          </p:cNvPr>
          <p:cNvSpPr txBox="1"/>
          <p:nvPr/>
        </p:nvSpPr>
        <p:spPr>
          <a:xfrm>
            <a:off x="178222" y="1100743"/>
            <a:ext cx="7693238" cy="507831"/>
          </a:xfrm>
          <a:prstGeom prst="rect">
            <a:avLst/>
          </a:prstGeom>
          <a:noFill/>
        </p:spPr>
        <p:txBody>
          <a:bodyPr wrap="square" anchor="ctr" anchorCtr="0">
            <a:spAutoFit/>
          </a:bodyPr>
          <a:lstStyle/>
          <a:p>
            <a:pPr defTabSz="685800">
              <a:defRPr/>
            </a:pPr>
            <a:r>
              <a:rPr lang="en-US" sz="2700" dirty="0">
                <a:solidFill>
                  <a:prstClr val="black"/>
                </a:solidFill>
                <a:latin typeface="Gotham Bold" pitchFamily="50" charset="0"/>
                <a:cs typeface="Gotham Bold" pitchFamily="50" charset="0"/>
              </a:rPr>
              <a:t>Repairs</a:t>
            </a:r>
          </a:p>
        </p:txBody>
      </p:sp>
      <p:pic>
        <p:nvPicPr>
          <p:cNvPr id="65" name="Picture 64" descr="Text&#10;&#10;Description automatically generated with low confidence">
            <a:extLst>
              <a:ext uri="{FF2B5EF4-FFF2-40B4-BE49-F238E27FC236}">
                <a16:creationId xmlns:a16="http://schemas.microsoft.com/office/drawing/2014/main" id="{EAE74BFA-6489-6C07-A038-9ADF2BD98C4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F104A427-9E61-5A8E-FEC3-FDF5E1C5F182}"/>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9AABD769-EBB5-61A5-2015-0345CFF41F78}"/>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E79E5E43-7E68-1A53-5874-FEF564B308C9}"/>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14D5BF71-FE93-CE18-B9BB-5EC3C7E23DA0}"/>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89B4E5B3-1580-1A13-7AE1-A60B1539DC99}"/>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57401529-D9FA-1BB4-78F5-F1CF5F285489}"/>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4A58F388-EE43-3527-2B8F-3F81883CAD95}"/>
              </a:ext>
            </a:extLst>
          </p:cNvPr>
          <p:cNvSpPr txBox="1"/>
          <p:nvPr/>
        </p:nvSpPr>
        <p:spPr>
          <a:xfrm>
            <a:off x="260466" y="1753417"/>
            <a:ext cx="8350135" cy="553998"/>
          </a:xfrm>
          <a:prstGeom prst="rect">
            <a:avLst/>
          </a:prstGeom>
          <a:noFill/>
        </p:spPr>
        <p:txBody>
          <a:bodyPr wrap="square">
            <a:spAutoFit/>
          </a:bodyPr>
          <a:lstStyle/>
          <a:p>
            <a:pPr>
              <a:spcAft>
                <a:spcPts val="450"/>
              </a:spcAft>
              <a:defRPr/>
            </a:pPr>
            <a:r>
              <a:rPr lang="en-US" sz="1500" dirty="0">
                <a:solidFill>
                  <a:prstClr val="black">
                    <a:lumMod val="85000"/>
                    <a:lumOff val="15000"/>
                  </a:prstClr>
                </a:solidFill>
                <a:cs typeface="Gotham Bold" pitchFamily="50" charset="0"/>
              </a:rPr>
              <a:t>The intervention stage is where Awaab’s Law timelines are felt, and where fear of non-compliance can drive decisions</a:t>
            </a:r>
          </a:p>
        </p:txBody>
      </p:sp>
      <p:pic>
        <p:nvPicPr>
          <p:cNvPr id="2" name="Picture 1">
            <a:extLst>
              <a:ext uri="{FF2B5EF4-FFF2-40B4-BE49-F238E27FC236}">
                <a16:creationId xmlns:a16="http://schemas.microsoft.com/office/drawing/2014/main" id="{97CD140F-6D38-3D54-9EE7-E6A04E53BF1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5569" y="2563920"/>
            <a:ext cx="8038960" cy="2296846"/>
          </a:xfrm>
          <a:prstGeom prst="rect">
            <a:avLst/>
          </a:prstGeom>
        </p:spPr>
      </p:pic>
    </p:spTree>
    <p:custDataLst>
      <p:tags r:id="rId1"/>
    </p:custDataLst>
    <p:extLst>
      <p:ext uri="{BB962C8B-B14F-4D97-AF65-F5344CB8AC3E}">
        <p14:creationId xmlns:p14="http://schemas.microsoft.com/office/powerpoint/2010/main" val="34982306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C7D2F-E330-C56B-2B72-05C03F8D35D3}"/>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20866D12-7A48-D267-5C89-CED04A4FD6A3}"/>
              </a:ext>
            </a:extLst>
          </p:cNvPr>
          <p:cNvSpPr txBox="1"/>
          <p:nvPr/>
        </p:nvSpPr>
        <p:spPr>
          <a:xfrm>
            <a:off x="178222" y="1100743"/>
            <a:ext cx="7693238" cy="507831"/>
          </a:xfrm>
          <a:prstGeom prst="rect">
            <a:avLst/>
          </a:prstGeom>
          <a:noFill/>
        </p:spPr>
        <p:txBody>
          <a:bodyPr wrap="square" anchor="ctr" anchorCtr="0">
            <a:spAutoFit/>
          </a:bodyPr>
          <a:lstStyle/>
          <a:p>
            <a:pPr defTabSz="685800">
              <a:defRPr/>
            </a:pPr>
            <a:r>
              <a:rPr lang="en-US" sz="2700" dirty="0">
                <a:solidFill>
                  <a:prstClr val="black"/>
                </a:solidFill>
                <a:latin typeface="Gotham Bold" pitchFamily="50" charset="0"/>
                <a:cs typeface="Gotham Bold" pitchFamily="50" charset="0"/>
              </a:rPr>
              <a:t>How to close a case?</a:t>
            </a:r>
          </a:p>
        </p:txBody>
      </p:sp>
      <p:pic>
        <p:nvPicPr>
          <p:cNvPr id="65" name="Picture 64" descr="Text&#10;&#10;Description automatically generated with low confidence">
            <a:extLst>
              <a:ext uri="{FF2B5EF4-FFF2-40B4-BE49-F238E27FC236}">
                <a16:creationId xmlns:a16="http://schemas.microsoft.com/office/drawing/2014/main" id="{EC41E122-1C6B-CB1D-EA5E-E37BC00891A8}"/>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9B265385-9761-B368-7DFE-A79EB699E1A2}"/>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7924C5ED-A5BE-C462-16FC-98D625ECC937}"/>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9AE2EE86-ADE1-D137-1423-3BDF9F144BA1}"/>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65CE267E-BDDB-7A9C-E836-EA60C90D3ACF}"/>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32098355-7CEE-C4C8-67D1-D34F2F8B39CB}"/>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3AAC5AE7-1FCA-92F8-F665-707C30F34293}"/>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D1512412-5DEB-B3E0-248C-3D236E37582C}"/>
              </a:ext>
            </a:extLst>
          </p:cNvPr>
          <p:cNvSpPr txBox="1"/>
          <p:nvPr/>
        </p:nvSpPr>
        <p:spPr>
          <a:xfrm>
            <a:off x="260466" y="1753417"/>
            <a:ext cx="8350135" cy="553998"/>
          </a:xfrm>
          <a:prstGeom prst="rect">
            <a:avLst/>
          </a:prstGeom>
          <a:noFill/>
        </p:spPr>
        <p:txBody>
          <a:bodyPr wrap="square">
            <a:spAutoFit/>
          </a:bodyPr>
          <a:lstStyle/>
          <a:p>
            <a:pPr>
              <a:spcAft>
                <a:spcPts val="450"/>
              </a:spcAft>
              <a:defRPr/>
            </a:pPr>
            <a:r>
              <a:rPr lang="en-US" sz="1500" dirty="0">
                <a:solidFill>
                  <a:prstClr val="black">
                    <a:lumMod val="85000"/>
                    <a:lumOff val="15000"/>
                  </a:prstClr>
                </a:solidFill>
                <a:cs typeface="Gotham Bold" pitchFamily="50" charset="0"/>
              </a:rPr>
              <a:t>This was one question across all six </a:t>
            </a:r>
            <a:r>
              <a:rPr lang="en-US" sz="1500" dirty="0" err="1">
                <a:solidFill>
                  <a:prstClr val="black">
                    <a:lumMod val="85000"/>
                    <a:lumOff val="15000"/>
                  </a:prstClr>
                </a:solidFill>
                <a:cs typeface="Gotham Bold" pitchFamily="50" charset="0"/>
              </a:rPr>
              <a:t>organisations</a:t>
            </a:r>
            <a:r>
              <a:rPr lang="en-US" sz="1500" dirty="0">
                <a:solidFill>
                  <a:prstClr val="black">
                    <a:lumMod val="85000"/>
                    <a:lumOff val="15000"/>
                  </a:prstClr>
                </a:solidFill>
                <a:cs typeface="Gotham Bold" pitchFamily="50" charset="0"/>
              </a:rPr>
              <a:t>, that nobody could answer clearly. No consistent policy that anyone could repeat. No verification that the root cause had been fixed.</a:t>
            </a:r>
          </a:p>
        </p:txBody>
      </p:sp>
      <p:pic>
        <p:nvPicPr>
          <p:cNvPr id="2" name="Picture 1">
            <a:extLst>
              <a:ext uri="{FF2B5EF4-FFF2-40B4-BE49-F238E27FC236}">
                <a16:creationId xmlns:a16="http://schemas.microsoft.com/office/drawing/2014/main" id="{55A4EFF8-FE04-448C-F29E-307F80049A0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5569" y="2909473"/>
            <a:ext cx="8038961" cy="1766626"/>
          </a:xfrm>
          <a:prstGeom prst="rect">
            <a:avLst/>
          </a:prstGeom>
        </p:spPr>
      </p:pic>
    </p:spTree>
    <p:custDataLst>
      <p:tags r:id="rId1"/>
    </p:custDataLst>
    <p:extLst>
      <p:ext uri="{BB962C8B-B14F-4D97-AF65-F5344CB8AC3E}">
        <p14:creationId xmlns:p14="http://schemas.microsoft.com/office/powerpoint/2010/main" val="2016241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EEAC9-BCBE-8B2A-5AC8-3EF606B24D92}"/>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25F76319-4508-38E8-EBE8-990937EE4EEF}"/>
              </a:ext>
            </a:extLst>
          </p:cNvPr>
          <p:cNvSpPr txBox="1"/>
          <p:nvPr/>
        </p:nvSpPr>
        <p:spPr>
          <a:xfrm>
            <a:off x="178222" y="1100743"/>
            <a:ext cx="7693238" cy="507831"/>
          </a:xfrm>
          <a:prstGeom prst="rect">
            <a:avLst/>
          </a:prstGeom>
          <a:noFill/>
        </p:spPr>
        <p:txBody>
          <a:bodyPr wrap="square" anchor="ctr" anchorCtr="0">
            <a:spAutoFit/>
          </a:bodyPr>
          <a:lstStyle/>
          <a:p>
            <a:pPr defTabSz="685800">
              <a:defRPr/>
            </a:pPr>
            <a:r>
              <a:rPr lang="en-US" sz="2700" dirty="0">
                <a:solidFill>
                  <a:prstClr val="black"/>
                </a:solidFill>
                <a:latin typeface="Gotham Bold" pitchFamily="50" charset="0"/>
                <a:cs typeface="Gotham Bold" pitchFamily="50" charset="0"/>
              </a:rPr>
              <a:t>The closing gap</a:t>
            </a:r>
          </a:p>
        </p:txBody>
      </p:sp>
      <p:pic>
        <p:nvPicPr>
          <p:cNvPr id="65" name="Picture 64" descr="Text&#10;&#10;Description automatically generated with low confidence">
            <a:extLst>
              <a:ext uri="{FF2B5EF4-FFF2-40B4-BE49-F238E27FC236}">
                <a16:creationId xmlns:a16="http://schemas.microsoft.com/office/drawing/2014/main" id="{04D9CDF8-BD46-3A8B-FAE5-EEF540F184B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FD92181B-79B1-1EB7-5411-D529BE3A8E97}"/>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A97921F7-CF1E-AC2F-DE18-B8812625CDB0}"/>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481A95FA-CC87-A126-B1FD-5CA4847F9B5D}"/>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603409A2-4A44-051D-32D6-28AA4D4D298C}"/>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917E1D7D-E991-F248-5A77-F4F18A992E9C}"/>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EDC4E93E-8A20-2372-0808-6EA3803DE4E1}"/>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D34BE302-1139-6713-55A4-163F0CE7B5D5}"/>
              </a:ext>
            </a:extLst>
          </p:cNvPr>
          <p:cNvSpPr txBox="1"/>
          <p:nvPr/>
        </p:nvSpPr>
        <p:spPr>
          <a:xfrm>
            <a:off x="260466" y="1753417"/>
            <a:ext cx="8350135" cy="553998"/>
          </a:xfrm>
          <a:prstGeom prst="rect">
            <a:avLst/>
          </a:prstGeom>
          <a:noFill/>
        </p:spPr>
        <p:txBody>
          <a:bodyPr wrap="square">
            <a:spAutoFit/>
          </a:bodyPr>
          <a:lstStyle/>
          <a:p>
            <a:pPr>
              <a:spcAft>
                <a:spcPts val="450"/>
              </a:spcAft>
              <a:defRPr/>
            </a:pPr>
            <a:r>
              <a:rPr lang="en-US" sz="1500" dirty="0">
                <a:solidFill>
                  <a:prstClr val="black">
                    <a:lumMod val="85000"/>
                    <a:lumOff val="15000"/>
                  </a:prstClr>
                </a:solidFill>
                <a:cs typeface="Gotham Bold" pitchFamily="50" charset="0"/>
              </a:rPr>
              <a:t>Even where closure processes exist, they rely on self-reported resident satisfaction. Nobody is </a:t>
            </a:r>
            <a:r>
              <a:rPr lang="en-US" sz="1500" dirty="0" err="1">
                <a:solidFill>
                  <a:prstClr val="black">
                    <a:lumMod val="85000"/>
                    <a:lumOff val="15000"/>
                  </a:prstClr>
                </a:solidFill>
                <a:cs typeface="Gotham Bold" pitchFamily="50" charset="0"/>
              </a:rPr>
              <a:t>indepedntly</a:t>
            </a:r>
            <a:r>
              <a:rPr lang="en-US" sz="1500" dirty="0">
                <a:solidFill>
                  <a:prstClr val="black">
                    <a:lumMod val="85000"/>
                    <a:lumOff val="15000"/>
                  </a:prstClr>
                </a:solidFill>
                <a:cs typeface="Gotham Bold" pitchFamily="50" charset="0"/>
              </a:rPr>
              <a:t> verifying whether conditions have actually improved.</a:t>
            </a:r>
          </a:p>
        </p:txBody>
      </p:sp>
      <p:pic>
        <p:nvPicPr>
          <p:cNvPr id="2" name="Picture 1">
            <a:extLst>
              <a:ext uri="{FF2B5EF4-FFF2-40B4-BE49-F238E27FC236}">
                <a16:creationId xmlns:a16="http://schemas.microsoft.com/office/drawing/2014/main" id="{43EAAFAC-A633-0E62-626F-08F130E716E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5569" y="2759893"/>
            <a:ext cx="7615431" cy="1001576"/>
          </a:xfrm>
          <a:prstGeom prst="rect">
            <a:avLst/>
          </a:prstGeom>
        </p:spPr>
      </p:pic>
      <p:sp>
        <p:nvSpPr>
          <p:cNvPr id="7" name="TextBox 6">
            <a:extLst>
              <a:ext uri="{FF2B5EF4-FFF2-40B4-BE49-F238E27FC236}">
                <a16:creationId xmlns:a16="http://schemas.microsoft.com/office/drawing/2014/main" id="{D5A49693-A118-89AC-8192-73A2D1DB2191}"/>
              </a:ext>
            </a:extLst>
          </p:cNvPr>
          <p:cNvSpPr txBox="1"/>
          <p:nvPr/>
        </p:nvSpPr>
        <p:spPr>
          <a:xfrm>
            <a:off x="262281" y="4022423"/>
            <a:ext cx="4949942" cy="300082"/>
          </a:xfrm>
          <a:prstGeom prst="rect">
            <a:avLst/>
          </a:prstGeom>
          <a:noFill/>
        </p:spPr>
        <p:txBody>
          <a:bodyPr wrap="square" lIns="68580" tIns="34290" rIns="68580" bIns="34290" anchor="t">
            <a:spAutoFit/>
          </a:bodyPr>
          <a:lstStyle/>
          <a:p>
            <a:pPr>
              <a:spcAft>
                <a:spcPts val="450"/>
              </a:spcAft>
              <a:defRPr/>
            </a:pPr>
            <a:r>
              <a:rPr lang="en-GB" sz="1500" noProof="1">
                <a:solidFill>
                  <a:srgbClr val="262626"/>
                </a:solidFill>
                <a:latin typeface="Gotham Medium" pitchFamily="2" charset="0"/>
                <a:cs typeface="Gotham Medium" pitchFamily="2" charset="0"/>
              </a:rPr>
              <a:t>This is where sensor data becomes powerful</a:t>
            </a:r>
          </a:p>
        </p:txBody>
      </p:sp>
      <p:sp>
        <p:nvSpPr>
          <p:cNvPr id="8" name="TextBox 7">
            <a:extLst>
              <a:ext uri="{FF2B5EF4-FFF2-40B4-BE49-F238E27FC236}">
                <a16:creationId xmlns:a16="http://schemas.microsoft.com/office/drawing/2014/main" id="{BE08693F-1770-6513-8138-D32330E100E8}"/>
              </a:ext>
            </a:extLst>
          </p:cNvPr>
          <p:cNvSpPr txBox="1"/>
          <p:nvPr/>
        </p:nvSpPr>
        <p:spPr>
          <a:xfrm>
            <a:off x="262280" y="4375567"/>
            <a:ext cx="7967322" cy="530915"/>
          </a:xfrm>
          <a:prstGeom prst="rect">
            <a:avLst/>
          </a:prstGeom>
          <a:noFill/>
        </p:spPr>
        <p:txBody>
          <a:bodyPr wrap="square" lIns="68580" tIns="34290" rIns="68580" bIns="34290" anchor="t">
            <a:spAutoFit/>
          </a:bodyPr>
          <a:lstStyle/>
          <a:p>
            <a:pPr>
              <a:spcAft>
                <a:spcPts val="450"/>
              </a:spcAft>
              <a:defRPr/>
            </a:pPr>
            <a:r>
              <a:rPr lang="en-GB" sz="1500" noProof="1">
                <a:solidFill>
                  <a:srgbClr val="262626"/>
                </a:solidFill>
                <a:cs typeface="Gotham Light" pitchFamily="50" charset="0"/>
              </a:rPr>
              <a:t>Humidity and temperature readings don’t lie. They provide an objective measure of whether conditions have improved.</a:t>
            </a:r>
          </a:p>
        </p:txBody>
      </p:sp>
    </p:spTree>
    <p:custDataLst>
      <p:tags r:id="rId1"/>
    </p:custDataLst>
    <p:extLst>
      <p:ext uri="{BB962C8B-B14F-4D97-AF65-F5344CB8AC3E}">
        <p14:creationId xmlns:p14="http://schemas.microsoft.com/office/powerpoint/2010/main" val="24714961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44DC-64CB-E05D-AA74-6EDE223BC8BC}"/>
              </a:ext>
            </a:extLst>
          </p:cNvPr>
          <p:cNvSpPr>
            <a:spLocks noGrp="1"/>
          </p:cNvSpPr>
          <p:nvPr>
            <p:ph type="title"/>
          </p:nvPr>
        </p:nvSpPr>
        <p:spPr/>
        <p:txBody>
          <a:bodyPr/>
          <a:lstStyle/>
          <a:p>
            <a:r>
              <a:rPr lang="en-US" dirty="0"/>
              <a:t>How Aico can help with making this a reality</a:t>
            </a:r>
            <a:endParaRPr lang="en-GB" dirty="0"/>
          </a:p>
        </p:txBody>
      </p:sp>
      <p:sp>
        <p:nvSpPr>
          <p:cNvPr id="3" name="Content Placeholder 2">
            <a:extLst>
              <a:ext uri="{FF2B5EF4-FFF2-40B4-BE49-F238E27FC236}">
                <a16:creationId xmlns:a16="http://schemas.microsoft.com/office/drawing/2014/main" id="{FAD11E95-32A1-678B-D2FC-9C6A363967F4}"/>
              </a:ext>
            </a:extLst>
          </p:cNvPr>
          <p:cNvSpPr>
            <a:spLocks noGrp="1"/>
          </p:cNvSpPr>
          <p:nvPr>
            <p:ph idx="1"/>
          </p:nvPr>
        </p:nvSpPr>
        <p:spPr/>
        <p:txBody>
          <a:bodyPr/>
          <a:lstStyle/>
          <a:p>
            <a:endParaRPr lang="en-GB" dirty="0"/>
          </a:p>
        </p:txBody>
      </p:sp>
      <p:pic>
        <p:nvPicPr>
          <p:cNvPr id="4" name="Picture 3" descr="A computer and a device&#10;&#10;AI-generated content may be incorrect.">
            <a:extLst>
              <a:ext uri="{FF2B5EF4-FFF2-40B4-BE49-F238E27FC236}">
                <a16:creationId xmlns:a16="http://schemas.microsoft.com/office/drawing/2014/main" id="{2626F75A-7FD2-B311-E9B8-50613E6B8B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461" y="2076491"/>
            <a:ext cx="8135210" cy="3653766"/>
          </a:xfrm>
          <a:prstGeom prst="rect">
            <a:avLst/>
          </a:prstGeom>
        </p:spPr>
      </p:pic>
    </p:spTree>
    <p:extLst>
      <p:ext uri="{BB962C8B-B14F-4D97-AF65-F5344CB8AC3E}">
        <p14:creationId xmlns:p14="http://schemas.microsoft.com/office/powerpoint/2010/main" val="1439601814"/>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79FC9-584F-3488-57EF-ED88818D7934}"/>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D747A7C8-3DEE-A837-FFF5-671BB7A5DB43}"/>
              </a:ext>
            </a:extLst>
          </p:cNvPr>
          <p:cNvSpPr txBox="1"/>
          <p:nvPr/>
        </p:nvSpPr>
        <p:spPr>
          <a:xfrm>
            <a:off x="178222" y="1100743"/>
            <a:ext cx="7693238" cy="507831"/>
          </a:xfrm>
          <a:prstGeom prst="rect">
            <a:avLst/>
          </a:prstGeom>
          <a:noFill/>
        </p:spPr>
        <p:txBody>
          <a:bodyPr wrap="square" anchor="ctr" anchorCtr="0">
            <a:spAutoFit/>
          </a:bodyPr>
          <a:lstStyle/>
          <a:p>
            <a:pPr defTabSz="685800">
              <a:defRPr/>
            </a:pPr>
            <a:r>
              <a:rPr lang="en-US" sz="2700" dirty="0">
                <a:solidFill>
                  <a:prstClr val="black"/>
                </a:solidFill>
                <a:latin typeface="Gotham Bold" pitchFamily="50" charset="0"/>
                <a:cs typeface="Gotham Bold" pitchFamily="50" charset="0"/>
              </a:rPr>
              <a:t>Connected Solution</a:t>
            </a:r>
          </a:p>
        </p:txBody>
      </p:sp>
      <p:pic>
        <p:nvPicPr>
          <p:cNvPr id="65" name="Picture 64" descr="Text&#10;&#10;Description automatically generated with low confidence">
            <a:extLst>
              <a:ext uri="{FF2B5EF4-FFF2-40B4-BE49-F238E27FC236}">
                <a16:creationId xmlns:a16="http://schemas.microsoft.com/office/drawing/2014/main" id="{D6AC33B3-73F6-8DC7-2F54-CB6499B045B7}"/>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C1AE4E85-4DA5-83BF-7582-F42E702EE500}"/>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8496B123-B4D5-1FE3-9349-10E9933CABAA}"/>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C5F9D04C-FEB1-8171-9BE6-946F6608FF51}"/>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E241B3FF-43BA-EB18-E0C4-81EFD0E568C7}"/>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D1091A20-864E-C50B-2286-F2067E364BBB}"/>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4A72E84A-699F-1B2A-8FD0-1C7007AAC434}"/>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2" name="!!Data Messages">
            <a:extLst>
              <a:ext uri="{FF2B5EF4-FFF2-40B4-BE49-F238E27FC236}">
                <a16:creationId xmlns:a16="http://schemas.microsoft.com/office/drawing/2014/main" id="{BB6EC1E1-01A4-26D4-E2B6-E932E30C9010}"/>
              </a:ext>
            </a:extLst>
          </p:cNvPr>
          <p:cNvSpPr>
            <a:spLocks/>
          </p:cNvSpPr>
          <p:nvPr/>
        </p:nvSpPr>
        <p:spPr>
          <a:xfrm>
            <a:off x="6577418" y="4468948"/>
            <a:ext cx="2426517" cy="761747"/>
          </a:xfrm>
          <a:prstGeom prst="rect">
            <a:avLst/>
          </a:prstGeom>
          <a:noFill/>
          <a:ln w="19050" cap="flat" cmpd="sng" algn="ctr">
            <a:noFill/>
            <a:prstDash val="solid"/>
            <a:miter lim="800000"/>
          </a:ln>
          <a:effectLst/>
        </p:spPr>
        <p:txBody>
          <a:bodyPr wrap="square" lIns="0" tIns="0" rIns="0" bIns="0" rtlCol="0" anchor="ctr">
            <a:spAutoFit/>
          </a:bodyPr>
          <a:lstStyle/>
          <a:p>
            <a:pPr algn="ctr" defTabSz="685800">
              <a:defRPr/>
            </a:pPr>
            <a:r>
              <a:rPr lang="en-GB" sz="2400" b="1" kern="0">
                <a:solidFill>
                  <a:srgbClr val="E50019"/>
                </a:solidFill>
                <a:latin typeface="Avenir Next LT Pro"/>
                <a:cs typeface="Gotham Bold" pitchFamily="50" charset="0"/>
              </a:rPr>
              <a:t>400+</a:t>
            </a:r>
            <a:br>
              <a:rPr lang="en-GB" sz="2700" kern="0">
                <a:solidFill>
                  <a:srgbClr val="E50019"/>
                </a:solidFill>
                <a:latin typeface="Gotham Bold" pitchFamily="50" charset="0"/>
                <a:cs typeface="Gotham Bold" pitchFamily="50" charset="0"/>
              </a:rPr>
            </a:br>
            <a:r>
              <a:rPr lang="en-GB" sz="1500" kern="0">
                <a:solidFill>
                  <a:prstClr val="white"/>
                </a:solidFill>
                <a:latin typeface="Avenir Next LT Pro"/>
                <a:cs typeface="Gotham Bold" pitchFamily="50" charset="0"/>
              </a:rPr>
              <a:t>Data Messages</a:t>
            </a:r>
          </a:p>
          <a:p>
            <a:pPr algn="ctr" defTabSz="685800">
              <a:defRPr/>
            </a:pPr>
            <a:r>
              <a:rPr lang="en-GB" sz="1050" kern="0">
                <a:solidFill>
                  <a:prstClr val="white"/>
                </a:solidFill>
                <a:latin typeface="Avenir Next LT Pro"/>
                <a:cs typeface="Gotham Bold" pitchFamily="50" charset="0"/>
              </a:rPr>
              <a:t>Per Second</a:t>
            </a:r>
          </a:p>
        </p:txBody>
      </p:sp>
      <p:sp>
        <p:nvSpPr>
          <p:cNvPr id="7" name="Rectangle 6">
            <a:extLst>
              <a:ext uri="{FF2B5EF4-FFF2-40B4-BE49-F238E27FC236}">
                <a16:creationId xmlns:a16="http://schemas.microsoft.com/office/drawing/2014/main" id="{0C7450D4-B7FE-19FE-459B-51DE3C4203F7}"/>
              </a:ext>
            </a:extLst>
          </p:cNvPr>
          <p:cNvSpPr/>
          <p:nvPr/>
        </p:nvSpPr>
        <p:spPr>
          <a:xfrm>
            <a:off x="3274315" y="3099297"/>
            <a:ext cx="2497804" cy="511376"/>
          </a:xfrm>
          <a:prstGeom prst="rect">
            <a:avLst/>
          </a:prstGeom>
          <a:solidFill>
            <a:srgbClr val="156082"/>
          </a:solidFill>
          <a:ln w="19050" cap="flat" cmpd="sng" algn="ctr">
            <a:noFill/>
            <a:prstDash val="solid"/>
            <a:miter lim="800000"/>
          </a:ln>
          <a:effectLst/>
        </p:spPr>
        <p:txBody>
          <a:bodyPr rtlCol="0" anchor="ctr"/>
          <a:lstStyle/>
          <a:p>
            <a:pPr algn="ctr" defTabSz="685800">
              <a:defRPr/>
            </a:pPr>
            <a:endParaRPr lang="en-GB" sz="1350" kern="0">
              <a:solidFill>
                <a:srgbClr val="FFFFFF"/>
              </a:solidFill>
              <a:latin typeface="Avenir Next LT Pro"/>
            </a:endParaRPr>
          </a:p>
        </p:txBody>
      </p:sp>
      <p:sp>
        <p:nvSpPr>
          <p:cNvPr id="8" name="!!BillionReadings">
            <a:extLst>
              <a:ext uri="{FF2B5EF4-FFF2-40B4-BE49-F238E27FC236}">
                <a16:creationId xmlns:a16="http://schemas.microsoft.com/office/drawing/2014/main" id="{AE6851F7-1BB5-78FB-049E-DA493AC648FE}"/>
              </a:ext>
            </a:extLst>
          </p:cNvPr>
          <p:cNvSpPr>
            <a:spLocks/>
          </p:cNvSpPr>
          <p:nvPr/>
        </p:nvSpPr>
        <p:spPr>
          <a:xfrm>
            <a:off x="20612" y="4503572"/>
            <a:ext cx="2305145" cy="692497"/>
          </a:xfrm>
          <a:prstGeom prst="rect">
            <a:avLst/>
          </a:prstGeom>
          <a:noFill/>
          <a:ln w="19050" cap="flat" cmpd="sng" algn="ctr">
            <a:noFill/>
            <a:prstDash val="solid"/>
            <a:miter lim="800000"/>
          </a:ln>
          <a:effectLst/>
        </p:spPr>
        <p:txBody>
          <a:bodyPr wrap="square" rtlCol="0" anchor="ctr">
            <a:spAutoFit/>
          </a:bodyPr>
          <a:lstStyle/>
          <a:p>
            <a:pPr algn="ctr" defTabSz="685800">
              <a:defRPr/>
            </a:pPr>
            <a:r>
              <a:rPr lang="en-GB" sz="2400" b="1" kern="0">
                <a:solidFill>
                  <a:srgbClr val="E50019"/>
                </a:solidFill>
                <a:latin typeface="Avenir Next LT Pro"/>
                <a:cs typeface="Gotham Bold" pitchFamily="50" charset="0"/>
              </a:rPr>
              <a:t>15+ Billion</a:t>
            </a:r>
            <a:br>
              <a:rPr lang="en-GB" sz="2700" kern="0">
                <a:solidFill>
                  <a:srgbClr val="E50019"/>
                </a:solidFill>
                <a:latin typeface="Gotham Bold" pitchFamily="50" charset="0"/>
                <a:cs typeface="Gotham Bold" pitchFamily="50" charset="0"/>
              </a:rPr>
            </a:br>
            <a:r>
              <a:rPr lang="en-GB" sz="1500" kern="0">
                <a:solidFill>
                  <a:prstClr val="white"/>
                </a:solidFill>
                <a:latin typeface="Avenir Next LT Pro"/>
                <a:cs typeface="Gotham Bold" pitchFamily="50" charset="0"/>
              </a:rPr>
              <a:t>Readings</a:t>
            </a:r>
          </a:p>
        </p:txBody>
      </p:sp>
      <p:sp>
        <p:nvSpPr>
          <p:cNvPr id="9" name="!!DevicesCon">
            <a:extLst>
              <a:ext uri="{FF2B5EF4-FFF2-40B4-BE49-F238E27FC236}">
                <a16:creationId xmlns:a16="http://schemas.microsoft.com/office/drawing/2014/main" id="{A2724FEC-40CA-F347-EDD3-4B9871706067}"/>
              </a:ext>
            </a:extLst>
          </p:cNvPr>
          <p:cNvSpPr>
            <a:spLocks/>
          </p:cNvSpPr>
          <p:nvPr/>
        </p:nvSpPr>
        <p:spPr>
          <a:xfrm>
            <a:off x="6577418" y="2619698"/>
            <a:ext cx="2426517" cy="600164"/>
          </a:xfrm>
          <a:prstGeom prst="rect">
            <a:avLst/>
          </a:prstGeom>
          <a:noFill/>
          <a:ln w="19050" cap="flat" cmpd="sng" algn="ctr">
            <a:noFill/>
            <a:prstDash val="solid"/>
            <a:miter lim="800000"/>
          </a:ln>
          <a:effectLst/>
        </p:spPr>
        <p:txBody>
          <a:bodyPr wrap="square" lIns="0" tIns="0" rIns="0" bIns="0" rtlCol="0" anchor="ctr">
            <a:spAutoFit/>
          </a:bodyPr>
          <a:lstStyle/>
          <a:p>
            <a:pPr algn="ctr" defTabSz="685800">
              <a:defRPr/>
            </a:pPr>
            <a:r>
              <a:rPr lang="en-GB" sz="2400" b="1" kern="0" dirty="0">
                <a:solidFill>
                  <a:srgbClr val="E50019"/>
                </a:solidFill>
                <a:latin typeface="Avenir Next LT Pro"/>
                <a:cs typeface="Gotham Bold" pitchFamily="50" charset="0"/>
              </a:rPr>
              <a:t>600,000+ </a:t>
            </a:r>
            <a:br>
              <a:rPr lang="en-GB" sz="2700" kern="0" dirty="0">
                <a:solidFill>
                  <a:srgbClr val="E50019"/>
                </a:solidFill>
                <a:latin typeface="Gotham Bold" pitchFamily="50" charset="0"/>
                <a:cs typeface="Gotham Bold" pitchFamily="50" charset="0"/>
              </a:rPr>
            </a:br>
            <a:r>
              <a:rPr lang="en-GB" sz="1500" kern="0" dirty="0">
                <a:solidFill>
                  <a:prstClr val="white"/>
                </a:solidFill>
                <a:latin typeface="Avenir Next LT Pro"/>
                <a:cs typeface="Gotham Bold" pitchFamily="50" charset="0"/>
              </a:rPr>
              <a:t>Devices Connected </a:t>
            </a:r>
          </a:p>
        </p:txBody>
      </p:sp>
      <p:pic>
        <p:nvPicPr>
          <p:cNvPr id="10" name="!!aico devices" descr="A white electronic device with a square antenna&#10;&#10;Description automatically generated with medium confidence">
            <a:extLst>
              <a:ext uri="{FF2B5EF4-FFF2-40B4-BE49-F238E27FC236}">
                <a16:creationId xmlns:a16="http://schemas.microsoft.com/office/drawing/2014/main" id="{28B50150-453D-CFAB-938B-DE3A47F687C8}"/>
              </a:ext>
            </a:extLst>
          </p:cNvPr>
          <p:cNvPicPr>
            <a:picLocks/>
          </p:cNvPicPr>
          <p:nvPr/>
        </p:nvPicPr>
        <p:blipFill>
          <a:blip r:embed="rId4">
            <a:alphaModFix/>
            <a:extLst>
              <a:ext uri="{28A0092B-C50C-407E-A947-70E740481C1C}">
                <a14:useLocalDpi xmlns:a14="http://schemas.microsoft.com/office/drawing/2010/main" val="0"/>
              </a:ext>
            </a:extLst>
          </a:blip>
          <a:stretch>
            <a:fillRect/>
          </a:stretch>
        </p:blipFill>
        <p:spPr>
          <a:xfrm>
            <a:off x="597386" y="1871433"/>
            <a:ext cx="1168922" cy="695382"/>
          </a:xfrm>
          <a:prstGeom prst="rect">
            <a:avLst/>
          </a:prstGeom>
        </p:spPr>
      </p:pic>
      <p:sp>
        <p:nvSpPr>
          <p:cNvPr id="11" name="!!Systems">
            <a:extLst>
              <a:ext uri="{FF2B5EF4-FFF2-40B4-BE49-F238E27FC236}">
                <a16:creationId xmlns:a16="http://schemas.microsoft.com/office/drawing/2014/main" id="{ED58C7C6-4360-EC21-0846-01CD6168494F}"/>
              </a:ext>
            </a:extLst>
          </p:cNvPr>
          <p:cNvSpPr>
            <a:spLocks/>
          </p:cNvSpPr>
          <p:nvPr/>
        </p:nvSpPr>
        <p:spPr>
          <a:xfrm>
            <a:off x="215504" y="2538906"/>
            <a:ext cx="1932686" cy="692497"/>
          </a:xfrm>
          <a:prstGeom prst="rect">
            <a:avLst/>
          </a:prstGeom>
          <a:noFill/>
          <a:ln w="19050" cap="flat" cmpd="sng" algn="ctr">
            <a:noFill/>
            <a:prstDash val="solid"/>
            <a:miter lim="800000"/>
          </a:ln>
          <a:effectLst/>
        </p:spPr>
        <p:txBody>
          <a:bodyPr wrap="square" rtlCol="0" anchor="ctr">
            <a:spAutoFit/>
          </a:bodyPr>
          <a:lstStyle/>
          <a:p>
            <a:pPr algn="ctr" defTabSz="685800">
              <a:defRPr/>
            </a:pPr>
            <a:r>
              <a:rPr lang="en-GB" sz="2400" b="1" kern="0" dirty="0">
                <a:solidFill>
                  <a:srgbClr val="E50019"/>
                </a:solidFill>
                <a:latin typeface="Avenir Next LT Pro"/>
                <a:cs typeface="Gotham Bold" pitchFamily="50" charset="0"/>
              </a:rPr>
              <a:t>100,000+ </a:t>
            </a:r>
            <a:br>
              <a:rPr lang="en-GB" sz="2700" kern="0" dirty="0">
                <a:solidFill>
                  <a:srgbClr val="E50019"/>
                </a:solidFill>
                <a:latin typeface="Gotham Bold" pitchFamily="50" charset="0"/>
                <a:cs typeface="Gotham Bold" pitchFamily="50" charset="0"/>
              </a:rPr>
            </a:br>
            <a:r>
              <a:rPr lang="en-GB" sz="1500" kern="0" dirty="0">
                <a:solidFill>
                  <a:prstClr val="white"/>
                </a:solidFill>
                <a:latin typeface="Avenir Next LT Pro"/>
                <a:cs typeface="Gotham Bold" pitchFamily="50" charset="0"/>
              </a:rPr>
              <a:t>Systems Installed </a:t>
            </a:r>
          </a:p>
        </p:txBody>
      </p:sp>
      <p:sp>
        <p:nvSpPr>
          <p:cNvPr id="12" name="Rectangle 11">
            <a:extLst>
              <a:ext uri="{FF2B5EF4-FFF2-40B4-BE49-F238E27FC236}">
                <a16:creationId xmlns:a16="http://schemas.microsoft.com/office/drawing/2014/main" id="{B28EA26E-8C97-8C8E-E136-71376EE7FD57}"/>
              </a:ext>
            </a:extLst>
          </p:cNvPr>
          <p:cNvSpPr/>
          <p:nvPr/>
        </p:nvSpPr>
        <p:spPr>
          <a:xfrm>
            <a:off x="3274315" y="3607594"/>
            <a:ext cx="1951736" cy="511376"/>
          </a:xfrm>
          <a:prstGeom prst="rect">
            <a:avLst/>
          </a:prstGeom>
          <a:solidFill>
            <a:srgbClr val="156082"/>
          </a:solidFill>
          <a:ln w="19050" cap="flat" cmpd="sng" algn="ctr">
            <a:noFill/>
            <a:prstDash val="solid"/>
            <a:miter lim="800000"/>
          </a:ln>
          <a:effectLst/>
        </p:spPr>
        <p:txBody>
          <a:bodyPr rtlCol="0" anchor="ctr"/>
          <a:lstStyle/>
          <a:p>
            <a:pPr algn="ctr" defTabSz="685800">
              <a:defRPr/>
            </a:pPr>
            <a:endParaRPr lang="en-GB" sz="1350" kern="0">
              <a:solidFill>
                <a:srgbClr val="FFFFFF"/>
              </a:solidFill>
              <a:latin typeface="Avenir Next LT Pro"/>
            </a:endParaRPr>
          </a:p>
        </p:txBody>
      </p:sp>
      <p:sp>
        <p:nvSpPr>
          <p:cNvPr id="13" name="Rectangle 11">
            <a:extLst>
              <a:ext uri="{FF2B5EF4-FFF2-40B4-BE49-F238E27FC236}">
                <a16:creationId xmlns:a16="http://schemas.microsoft.com/office/drawing/2014/main" id="{CD3C3552-6E9A-C8D0-923B-E03A41E052FB}"/>
              </a:ext>
            </a:extLst>
          </p:cNvPr>
          <p:cNvSpPr>
            <a:spLocks/>
          </p:cNvSpPr>
          <p:nvPr/>
        </p:nvSpPr>
        <p:spPr>
          <a:xfrm>
            <a:off x="3431746" y="3071320"/>
            <a:ext cx="2232099" cy="553998"/>
          </a:xfrm>
          <a:prstGeom prst="rect">
            <a:avLst/>
          </a:prstGeom>
          <a:noFill/>
          <a:ln w="19050" cap="flat" cmpd="sng" algn="ctr">
            <a:noFill/>
            <a:prstDash val="solid"/>
            <a:miter lim="800000"/>
          </a:ln>
          <a:effectLst/>
        </p:spPr>
        <p:txBody>
          <a:bodyPr wrap="square" rtlCol="0" anchor="ctr">
            <a:spAutoFit/>
          </a:bodyPr>
          <a:lstStyle/>
          <a:p>
            <a:pPr defTabSz="685800">
              <a:defRPr/>
            </a:pPr>
            <a:r>
              <a:rPr lang="en-GB" sz="3000" b="1" kern="0" dirty="0">
                <a:solidFill>
                  <a:srgbClr val="FFFFFF"/>
                </a:solidFill>
                <a:latin typeface="Avenir Next LT Pro"/>
                <a:cs typeface="Gotham Bold" pitchFamily="50" charset="0"/>
              </a:rPr>
              <a:t>Connected</a:t>
            </a:r>
            <a:endParaRPr lang="en-GB" sz="3000" b="1" kern="0" dirty="0">
              <a:solidFill>
                <a:prstClr val="white"/>
              </a:solidFill>
              <a:latin typeface="Avenir Next LT Pro"/>
              <a:cs typeface="Gotham Bold" pitchFamily="50" charset="0"/>
            </a:endParaRPr>
          </a:p>
        </p:txBody>
      </p:sp>
      <p:sp>
        <p:nvSpPr>
          <p:cNvPr id="14" name="Rectangle 11">
            <a:extLst>
              <a:ext uri="{FF2B5EF4-FFF2-40B4-BE49-F238E27FC236}">
                <a16:creationId xmlns:a16="http://schemas.microsoft.com/office/drawing/2014/main" id="{87959D37-1D4B-BACD-E42F-A916E4FE3EAC}"/>
              </a:ext>
            </a:extLst>
          </p:cNvPr>
          <p:cNvSpPr>
            <a:spLocks/>
          </p:cNvSpPr>
          <p:nvPr/>
        </p:nvSpPr>
        <p:spPr>
          <a:xfrm>
            <a:off x="3431746" y="3579618"/>
            <a:ext cx="2232099" cy="553998"/>
          </a:xfrm>
          <a:prstGeom prst="rect">
            <a:avLst/>
          </a:prstGeom>
          <a:noFill/>
          <a:ln w="19050" cap="flat" cmpd="sng" algn="ctr">
            <a:noFill/>
            <a:prstDash val="solid"/>
            <a:miter lim="800000"/>
          </a:ln>
          <a:effectLst/>
        </p:spPr>
        <p:txBody>
          <a:bodyPr wrap="square" rtlCol="0" anchor="ctr">
            <a:spAutoFit/>
          </a:bodyPr>
          <a:lstStyle/>
          <a:p>
            <a:pPr defTabSz="685800">
              <a:defRPr/>
            </a:pPr>
            <a:r>
              <a:rPr lang="en-GB" sz="3000" b="1" kern="0">
                <a:solidFill>
                  <a:srgbClr val="FFFFFF"/>
                </a:solidFill>
                <a:latin typeface="Avenir Next LT Pro"/>
                <a:cs typeface="Gotham Bold" pitchFamily="50" charset="0"/>
              </a:rPr>
              <a:t>Solution</a:t>
            </a:r>
            <a:endParaRPr lang="en-GB" sz="3000" b="1" kern="0">
              <a:solidFill>
                <a:prstClr val="white"/>
              </a:solidFill>
              <a:latin typeface="Avenir Next LT Pro"/>
              <a:cs typeface="Gotham Bold" pitchFamily="50" charset="0"/>
            </a:endParaRPr>
          </a:p>
        </p:txBody>
      </p:sp>
    </p:spTree>
    <p:custDataLst>
      <p:tags r:id="rId1"/>
    </p:custDataLst>
    <p:extLst>
      <p:ext uri="{BB962C8B-B14F-4D97-AF65-F5344CB8AC3E}">
        <p14:creationId xmlns:p14="http://schemas.microsoft.com/office/powerpoint/2010/main" val="37234607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par>
                                <p:cTn id="10" presetID="17" presetClass="entr" presetSubtype="8"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ppt_x</p:attrName>
                                        </p:attrNameLst>
                                      </p:cBhvr>
                                      <p:tavLst>
                                        <p:tav tm="0">
                                          <p:val>
                                            <p:strVal val="#ppt_x-#ppt_w/2"/>
                                          </p:val>
                                        </p:tav>
                                        <p:tav tm="100000">
                                          <p:val>
                                            <p:strVal val="#ppt_x"/>
                                          </p:val>
                                        </p:tav>
                                      </p:tavLst>
                                    </p:anim>
                                    <p:anim calcmode="lin" valueType="num">
                                      <p:cBhvr>
                                        <p:cTn id="13" dur="500" fill="hold"/>
                                        <p:tgtEl>
                                          <p:spTgt spid="7"/>
                                        </p:tgtEl>
                                        <p:attrNameLst>
                                          <p:attrName>ppt_y</p:attrName>
                                        </p:attrNameLst>
                                      </p:cBhvr>
                                      <p:tavLst>
                                        <p:tav tm="0">
                                          <p:val>
                                            <p:strVal val="#ppt_y"/>
                                          </p:val>
                                        </p:tav>
                                        <p:tav tm="100000">
                                          <p:val>
                                            <p:strVal val="#ppt_y"/>
                                          </p:val>
                                        </p:tav>
                                      </p:tavLst>
                                    </p:anim>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strVal val="#ppt_h"/>
                                          </p:val>
                                        </p:tav>
                                        <p:tav tm="100000">
                                          <p:val>
                                            <p:strVal val="#ppt_h"/>
                                          </p:val>
                                        </p:tav>
                                      </p:tavLst>
                                    </p:anim>
                                  </p:childTnLst>
                                </p:cTn>
                              </p:par>
                              <p:par>
                                <p:cTn id="16" presetID="17" presetClass="entr" presetSubtype="8" fill="hold" grpId="0" nodeType="withEffect">
                                  <p:stCondLst>
                                    <p:cond delay="20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ppt_x</p:attrName>
                                        </p:attrNameLst>
                                      </p:cBhvr>
                                      <p:tavLst>
                                        <p:tav tm="0">
                                          <p:val>
                                            <p:strVal val="#ppt_x-#ppt_w/2"/>
                                          </p:val>
                                        </p:tav>
                                        <p:tav tm="100000">
                                          <p:val>
                                            <p:strVal val="#ppt_x"/>
                                          </p:val>
                                        </p:tav>
                                      </p:tavLst>
                                    </p:anim>
                                    <p:anim calcmode="lin" valueType="num">
                                      <p:cBhvr>
                                        <p:cTn id="19" dur="500" fill="hold"/>
                                        <p:tgtEl>
                                          <p:spTgt spid="12"/>
                                        </p:tgtEl>
                                        <p:attrNameLst>
                                          <p:attrName>ppt_y</p:attrName>
                                        </p:attrNameLst>
                                      </p:cBhvr>
                                      <p:tavLst>
                                        <p:tav tm="0">
                                          <p:val>
                                            <p:strVal val="#ppt_y"/>
                                          </p:val>
                                        </p:tav>
                                        <p:tav tm="100000">
                                          <p:val>
                                            <p:strVal val="#ppt_y"/>
                                          </p:val>
                                        </p:tav>
                                      </p:tavLst>
                                    </p:anim>
                                    <p:anim calcmode="lin" valueType="num">
                                      <p:cBhvr>
                                        <p:cTn id="20" dur="500" fill="hold"/>
                                        <p:tgtEl>
                                          <p:spTgt spid="12"/>
                                        </p:tgtEl>
                                        <p:attrNameLst>
                                          <p:attrName>ppt_w</p:attrName>
                                        </p:attrNameLst>
                                      </p:cBhvr>
                                      <p:tavLst>
                                        <p:tav tm="0">
                                          <p:val>
                                            <p:fltVal val="0"/>
                                          </p:val>
                                        </p:tav>
                                        <p:tav tm="100000">
                                          <p:val>
                                            <p:strVal val="#ppt_w"/>
                                          </p:val>
                                        </p:tav>
                                      </p:tavLst>
                                    </p:anim>
                                    <p:anim calcmode="lin" valueType="num">
                                      <p:cBhvr>
                                        <p:cTn id="21" dur="500" fill="hold"/>
                                        <p:tgtEl>
                                          <p:spTgt spid="12"/>
                                        </p:tgtEl>
                                        <p:attrNameLst>
                                          <p:attrName>ppt_h</p:attrName>
                                        </p:attrNameLst>
                                      </p:cBhvr>
                                      <p:tavLst>
                                        <p:tav tm="0">
                                          <p:val>
                                            <p:strVal val="#ppt_h"/>
                                          </p:val>
                                        </p:tav>
                                        <p:tav tm="100000">
                                          <p:val>
                                            <p:strVal val="#ppt_h"/>
                                          </p:val>
                                        </p:tav>
                                      </p:tavLst>
                                    </p:anim>
                                  </p:childTnLst>
                                </p:cTn>
                              </p:par>
                              <p:par>
                                <p:cTn id="22" presetID="10" presetClass="entr" presetSubtype="0"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250"/>
                                        <p:tgtEl>
                                          <p:spTgt spid="13"/>
                                        </p:tgtEl>
                                      </p:cBhvr>
                                    </p:animEffect>
                                  </p:childTnLst>
                                </p:cTn>
                              </p:par>
                              <p:par>
                                <p:cTn id="25" presetID="42" presetClass="path" presetSubtype="0" decel="100000" fill="hold" grpId="1" nodeType="withEffect">
                                  <p:stCondLst>
                                    <p:cond delay="0"/>
                                  </p:stCondLst>
                                  <p:childTnLst>
                                    <p:animMotion origin="layout" path="M -0.01719 -0.00023 L 4.375E-6 7.40741E-7 " pathEditMode="relative" rAng="0" ptsTypes="AA">
                                      <p:cBhvr>
                                        <p:cTn id="26" dur="500" fill="hold"/>
                                        <p:tgtEl>
                                          <p:spTgt spid="13"/>
                                        </p:tgtEl>
                                        <p:attrNameLst>
                                          <p:attrName>ppt_x</p:attrName>
                                          <p:attrName>ppt_y</p:attrName>
                                        </p:attrNameLst>
                                      </p:cBhvr>
                                      <p:rCtr x="859" y="0"/>
                                    </p:animMotion>
                                  </p:childTnLst>
                                </p:cTn>
                              </p:par>
                              <p:par>
                                <p:cTn id="27" presetID="10" presetClass="entr" presetSubtype="0" fill="hold" grpId="0" nodeType="withEffect">
                                  <p:stCondLst>
                                    <p:cond delay="20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250"/>
                                        <p:tgtEl>
                                          <p:spTgt spid="14"/>
                                        </p:tgtEl>
                                      </p:cBhvr>
                                    </p:animEffect>
                                  </p:childTnLst>
                                </p:cTn>
                              </p:par>
                              <p:par>
                                <p:cTn id="30" presetID="42" presetClass="path" presetSubtype="0" decel="100000" fill="hold" grpId="1" nodeType="withEffect">
                                  <p:stCondLst>
                                    <p:cond delay="200"/>
                                  </p:stCondLst>
                                  <p:childTnLst>
                                    <p:animMotion origin="layout" path="M -0.01719 -0.00023 L 4.375E-6 -1.85185E-6 " pathEditMode="relative" rAng="0" ptsTypes="AA">
                                      <p:cBhvr>
                                        <p:cTn id="31" dur="500" fill="hold"/>
                                        <p:tgtEl>
                                          <p:spTgt spid="14"/>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7" grpId="0" animBg="1"/>
      <p:bldP spid="12" grpId="0" animBg="1"/>
      <p:bldP spid="13" grpId="0"/>
      <p:bldP spid="13" grpId="1"/>
      <p:bldP spid="14" grpId="0"/>
      <p:bldP spid="14" grpId="1"/>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1F50E-2E1D-91AE-8563-364A004D9088}"/>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B2F3A20C-0D04-AAB3-60C1-C26965720B8B}"/>
              </a:ext>
            </a:extLst>
          </p:cNvPr>
          <p:cNvPicPr>
            <a:picLocks noChangeAspect="1"/>
          </p:cNvPicPr>
          <p:nvPr/>
        </p:nvPicPr>
        <p:blipFill>
          <a:blip r:embed="rId3"/>
          <a:stretch>
            <a:fillRect/>
          </a:stretch>
        </p:blipFill>
        <p:spPr>
          <a:xfrm>
            <a:off x="-493376" y="1975585"/>
            <a:ext cx="6438639" cy="4090974"/>
          </a:xfrm>
          <a:prstGeom prst="rect">
            <a:avLst/>
          </a:prstGeom>
        </p:spPr>
      </p:pic>
      <p:sp>
        <p:nvSpPr>
          <p:cNvPr id="7" name="TextBox 6">
            <a:extLst>
              <a:ext uri="{FF2B5EF4-FFF2-40B4-BE49-F238E27FC236}">
                <a16:creationId xmlns:a16="http://schemas.microsoft.com/office/drawing/2014/main" id="{C1E4A7CC-E20C-5E3E-3DDB-B767DE74EFE7}"/>
              </a:ext>
            </a:extLst>
          </p:cNvPr>
          <p:cNvSpPr txBox="1"/>
          <p:nvPr/>
        </p:nvSpPr>
        <p:spPr>
          <a:xfrm>
            <a:off x="5382474" y="1975585"/>
            <a:ext cx="3250034" cy="2585323"/>
          </a:xfrm>
          <a:prstGeom prst="rect">
            <a:avLst/>
          </a:prstGeom>
          <a:noFill/>
        </p:spPr>
        <p:txBody>
          <a:bodyPr wrap="square" rtlCol="0">
            <a:spAutoFit/>
          </a:bodyPr>
          <a:lstStyle/>
          <a:p>
            <a:pPr marL="214313" indent="-214313" defTabSz="685800">
              <a:buFont typeface="Gotham Light" pitchFamily="50" charset="0"/>
              <a:buChar char="•"/>
              <a:defRPr/>
            </a:pPr>
            <a:r>
              <a:rPr lang="en-GB" sz="1350" dirty="0">
                <a:latin typeface="Gotham Light" pitchFamily="50" charset="0"/>
                <a:cs typeface="Gotham Light" pitchFamily="50" charset="0"/>
              </a:rPr>
              <a:t>Allows</a:t>
            </a:r>
            <a:r>
              <a:rPr lang="en-GB" sz="1350" dirty="0">
                <a:solidFill>
                  <a:schemeClr val="bg1"/>
                </a:solidFill>
                <a:latin typeface="Gotham Light" pitchFamily="50" charset="0"/>
                <a:cs typeface="Gotham Light" pitchFamily="50" charset="0"/>
              </a:rPr>
              <a:t> </a:t>
            </a:r>
            <a:r>
              <a:rPr lang="en-GB" sz="1350" dirty="0">
                <a:latin typeface="Gotham Light" pitchFamily="50" charset="0"/>
                <a:cs typeface="Gotham Light" pitchFamily="50" charset="0"/>
              </a:rPr>
              <a:t>Landlords</a:t>
            </a:r>
            <a:r>
              <a:rPr lang="en-GB" sz="1350" dirty="0">
                <a:solidFill>
                  <a:schemeClr val="bg1"/>
                </a:solidFill>
                <a:latin typeface="Gotham Light" pitchFamily="50" charset="0"/>
                <a:cs typeface="Gotham Light" pitchFamily="50" charset="0"/>
              </a:rPr>
              <a:t> </a:t>
            </a:r>
            <a:r>
              <a:rPr lang="en-GB" sz="1350" dirty="0">
                <a:latin typeface="Gotham Light" pitchFamily="50" charset="0"/>
                <a:cs typeface="Gotham Light" pitchFamily="50" charset="0"/>
              </a:rPr>
              <a:t>to remotely view the health of their property portfolio</a:t>
            </a:r>
          </a:p>
          <a:p>
            <a:pPr marL="214313" indent="-214313" defTabSz="685800">
              <a:buFont typeface="Gotham Light" pitchFamily="50" charset="0"/>
              <a:buChar char="•"/>
              <a:defRPr/>
            </a:pPr>
            <a:endParaRPr lang="en-GB" sz="1350" dirty="0">
              <a:latin typeface="Gotham Light" pitchFamily="50" charset="0"/>
              <a:cs typeface="Gotham Light" pitchFamily="50" charset="0"/>
            </a:endParaRPr>
          </a:p>
          <a:p>
            <a:pPr marL="214313" indent="-214313" defTabSz="685800">
              <a:buFont typeface="Gotham Light" pitchFamily="50" charset="0"/>
              <a:buChar char="•"/>
              <a:defRPr/>
            </a:pPr>
            <a:r>
              <a:rPr lang="en-GB" sz="1350" dirty="0">
                <a:latin typeface="Gotham Light" pitchFamily="50" charset="0"/>
                <a:cs typeface="Gotham Light" pitchFamily="50" charset="0"/>
              </a:rPr>
              <a:t>Property view allows Landlords to access granular data from specific homes</a:t>
            </a:r>
          </a:p>
          <a:p>
            <a:pPr defTabSz="685800">
              <a:defRPr/>
            </a:pPr>
            <a:endParaRPr lang="en-GB" sz="1350" dirty="0">
              <a:latin typeface="Gotham Light" pitchFamily="50" charset="0"/>
              <a:cs typeface="Gotham Light" pitchFamily="50" charset="0"/>
            </a:endParaRPr>
          </a:p>
          <a:p>
            <a:pPr marL="214313" indent="-214313" defTabSz="685800">
              <a:buFont typeface="Gotham Light" pitchFamily="50" charset="0"/>
              <a:buChar char="•"/>
              <a:defRPr/>
            </a:pPr>
            <a:r>
              <a:rPr lang="en-GB" sz="1350" dirty="0">
                <a:latin typeface="Gotham Light" pitchFamily="50" charset="0"/>
                <a:cs typeface="Gotham Light" pitchFamily="50" charset="0"/>
              </a:rPr>
              <a:t>Actionable environmental insights can be viewed in table and graph format</a:t>
            </a:r>
          </a:p>
          <a:p>
            <a:pPr defTabSz="685800">
              <a:defRPr/>
            </a:pPr>
            <a:endParaRPr lang="en-GB" sz="1350" dirty="0">
              <a:latin typeface="Gotham Light" pitchFamily="50" charset="0"/>
              <a:cs typeface="Gotham Light" pitchFamily="50" charset="0"/>
            </a:endParaRPr>
          </a:p>
          <a:p>
            <a:pPr marL="214313" indent="-214313" defTabSz="685800">
              <a:buFont typeface="Gotham Light" pitchFamily="50" charset="0"/>
              <a:buChar char="•"/>
              <a:defRPr/>
            </a:pPr>
            <a:r>
              <a:rPr lang="en-GB" sz="1350" dirty="0">
                <a:latin typeface="Gotham Light" pitchFamily="50" charset="0"/>
                <a:cs typeface="Gotham Light" pitchFamily="50" charset="0"/>
              </a:rPr>
              <a:t>Assists with accurate asset management by providing device details and maintenance events</a:t>
            </a:r>
          </a:p>
        </p:txBody>
      </p:sp>
      <p:pic>
        <p:nvPicPr>
          <p:cNvPr id="5" name="Graphic 4">
            <a:extLst>
              <a:ext uri="{FF2B5EF4-FFF2-40B4-BE49-F238E27FC236}">
                <a16:creationId xmlns:a16="http://schemas.microsoft.com/office/drawing/2014/main" id="{6BF42682-88BE-0052-7243-F699F199A62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0332" y="1191415"/>
            <a:ext cx="370685" cy="370685"/>
          </a:xfrm>
          <a:prstGeom prst="rect">
            <a:avLst/>
          </a:prstGeom>
        </p:spPr>
      </p:pic>
      <p:sp>
        <p:nvSpPr>
          <p:cNvPr id="8" name="TextBox 7">
            <a:extLst>
              <a:ext uri="{FF2B5EF4-FFF2-40B4-BE49-F238E27FC236}">
                <a16:creationId xmlns:a16="http://schemas.microsoft.com/office/drawing/2014/main" id="{1627ACA8-2AE3-ECF0-0CE4-00611CA159D6}"/>
              </a:ext>
            </a:extLst>
          </p:cNvPr>
          <p:cNvSpPr txBox="1"/>
          <p:nvPr/>
        </p:nvSpPr>
        <p:spPr>
          <a:xfrm>
            <a:off x="178222" y="1100743"/>
            <a:ext cx="7693238" cy="507831"/>
          </a:xfrm>
          <a:prstGeom prst="rect">
            <a:avLst/>
          </a:prstGeom>
          <a:noFill/>
        </p:spPr>
        <p:txBody>
          <a:bodyPr wrap="square" anchor="ctr" anchorCtr="0">
            <a:spAutoFit/>
          </a:bodyPr>
          <a:lstStyle/>
          <a:p>
            <a:pPr>
              <a:defRPr/>
            </a:pPr>
            <a:r>
              <a:rPr lang="en-US" sz="2700" dirty="0" err="1">
                <a:solidFill>
                  <a:prstClr val="black"/>
                </a:solidFill>
                <a:latin typeface="Gotham Bold" pitchFamily="50" charset="0"/>
                <a:cs typeface="Gotham Bold" pitchFamily="50" charset="0"/>
              </a:rPr>
              <a:t>HomeLINK</a:t>
            </a:r>
            <a:r>
              <a:rPr lang="en-US" sz="2700" dirty="0">
                <a:solidFill>
                  <a:prstClr val="black"/>
                </a:solidFill>
                <a:latin typeface="Gotham Bold" pitchFamily="50" charset="0"/>
                <a:cs typeface="Gotham Bold" pitchFamily="50" charset="0"/>
              </a:rPr>
              <a:t> Dashboard</a:t>
            </a:r>
          </a:p>
        </p:txBody>
      </p:sp>
      <p:pic>
        <p:nvPicPr>
          <p:cNvPr id="12" name="Picture 11" descr="Text&#10;&#10;Description automatically generated with low confidence">
            <a:extLst>
              <a:ext uri="{FF2B5EF4-FFF2-40B4-BE49-F238E27FC236}">
                <a16:creationId xmlns:a16="http://schemas.microsoft.com/office/drawing/2014/main" id="{42279A4D-3474-9896-FCAD-99F5B2560BC1}"/>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13" name="Straight Connector 12">
            <a:extLst>
              <a:ext uri="{FF2B5EF4-FFF2-40B4-BE49-F238E27FC236}">
                <a16:creationId xmlns:a16="http://schemas.microsoft.com/office/drawing/2014/main" id="{634D8F7C-43F0-E48E-439B-6825C9803767}"/>
              </a:ext>
            </a:extLst>
          </p:cNvPr>
          <p:cNvCxnSpPr>
            <a:cxnSpLocks/>
          </p:cNvCxnSpPr>
          <p:nvPr/>
        </p:nvCxnSpPr>
        <p:spPr>
          <a:xfrm>
            <a:off x="251223" y="1594387"/>
            <a:ext cx="8641556" cy="0"/>
          </a:xfrm>
          <a:prstGeom prst="line">
            <a:avLst/>
          </a:prstGeom>
          <a:noFill/>
          <a:ln w="6350" cap="rnd" cmpd="sng" algn="ctr">
            <a:solidFill>
              <a:srgbClr val="4A4B4C"/>
            </a:solidFill>
            <a:prstDash val="solid"/>
            <a:miter lim="800000"/>
          </a:ln>
          <a:effectLst>
            <a:outerShdw blurRad="50800" dist="12700" dir="5400000" algn="t" rotWithShape="0">
              <a:prstClr val="black">
                <a:alpha val="40000"/>
              </a:prstClr>
            </a:outerShdw>
          </a:effectLst>
        </p:spPr>
      </p:cxnSp>
      <p:sp>
        <p:nvSpPr>
          <p:cNvPr id="14" name="!!T1">
            <a:extLst>
              <a:ext uri="{FF2B5EF4-FFF2-40B4-BE49-F238E27FC236}">
                <a16:creationId xmlns:a16="http://schemas.microsoft.com/office/drawing/2014/main" id="{05BB3131-C842-2B13-C81F-15245998970C}"/>
              </a:ext>
            </a:extLst>
          </p:cNvPr>
          <p:cNvSpPr txBox="1"/>
          <p:nvPr/>
        </p:nvSpPr>
        <p:spPr>
          <a:xfrm>
            <a:off x="181593" y="997403"/>
            <a:ext cx="1534486" cy="230832"/>
          </a:xfrm>
          <a:prstGeom prst="rect">
            <a:avLst/>
          </a:prstGeom>
          <a:noFill/>
        </p:spPr>
        <p:txBody>
          <a:bodyPr wrap="square" rtlCol="0">
            <a:spAutoFit/>
          </a:bodyPr>
          <a:lstStyle/>
          <a:p>
            <a:pPr>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15" name="Freeform: Shape 50">
            <a:extLst>
              <a:ext uri="{FF2B5EF4-FFF2-40B4-BE49-F238E27FC236}">
                <a16:creationId xmlns:a16="http://schemas.microsoft.com/office/drawing/2014/main" id="{EDDB8497-11C9-E1FC-D47A-329004C1DB5D}"/>
              </a:ext>
            </a:extLst>
          </p:cNvPr>
          <p:cNvSpPr/>
          <p:nvPr/>
        </p:nvSpPr>
        <p:spPr>
          <a:xfrm rot="20916531">
            <a:off x="-1792985" y="5864551"/>
            <a:ext cx="14735525" cy="152747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a:defRPr/>
            </a:pPr>
            <a:endParaRPr lang="en-GB" sz="1350" kern="0" dirty="0">
              <a:solidFill>
                <a:prstClr val="white"/>
              </a:solidFill>
              <a:latin typeface="Gotham Light" pitchFamily="50" charset="0"/>
            </a:endParaRPr>
          </a:p>
        </p:txBody>
      </p:sp>
      <p:sp>
        <p:nvSpPr>
          <p:cNvPr id="16" name="Rectangle 15">
            <a:extLst>
              <a:ext uri="{FF2B5EF4-FFF2-40B4-BE49-F238E27FC236}">
                <a16:creationId xmlns:a16="http://schemas.microsoft.com/office/drawing/2014/main" id="{FDADD89B-77F7-C8E7-2E02-251439B0B53A}"/>
              </a:ext>
            </a:extLst>
          </p:cNvPr>
          <p:cNvSpPr/>
          <p:nvPr/>
        </p:nvSpPr>
        <p:spPr>
          <a:xfrm rot="4745001">
            <a:off x="6428470" y="2907113"/>
            <a:ext cx="182600" cy="5975978"/>
          </a:xfrm>
          <a:prstGeom prst="rect">
            <a:avLst/>
          </a:prstGeom>
          <a:solidFill>
            <a:srgbClr val="E50019"/>
          </a:solidFill>
          <a:ln w="12700" cap="flat" cmpd="sng" algn="ctr">
            <a:noFill/>
            <a:prstDash val="solid"/>
            <a:miter lim="800000"/>
          </a:ln>
          <a:effectLst/>
        </p:spPr>
        <p:txBody>
          <a:bodyPr rtlCol="0" anchor="ctr"/>
          <a:lstStyle/>
          <a:p>
            <a:pPr algn="ctr" defTabSz="685800">
              <a:defRPr/>
            </a:pPr>
            <a:endParaRPr lang="en-GB" sz="1350" kern="0">
              <a:solidFill>
                <a:prstClr val="white"/>
              </a:solidFill>
              <a:latin typeface="Gotham Light"/>
            </a:endParaRPr>
          </a:p>
        </p:txBody>
      </p:sp>
    </p:spTree>
    <p:extLst>
      <p:ext uri="{BB962C8B-B14F-4D97-AF65-F5344CB8AC3E}">
        <p14:creationId xmlns:p14="http://schemas.microsoft.com/office/powerpoint/2010/main" val="2088923557"/>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childTnLst>
                                </p:cTn>
                              </p:par>
                              <p:par>
                                <p:cTn id="8" presetID="42" presetClass="path" presetSubtype="0" decel="100000" fill="hold" grpId="1" nodeType="withEffect">
                                  <p:stCondLst>
                                    <p:cond delay="250"/>
                                  </p:stCondLst>
                                  <p:childTnLst>
                                    <p:animMotion origin="layout" path="M 0.01666 -0.00046 L 3.95833E-6 -3.33333E-6 " pathEditMode="relative" rAng="0" ptsTypes="AA">
                                      <p:cBhvr>
                                        <p:cTn id="9" dur="500" fill="hold"/>
                                        <p:tgtEl>
                                          <p:spTgt spid="7"/>
                                        </p:tgtEl>
                                        <p:attrNameLst>
                                          <p:attrName>ppt_x</p:attrName>
                                          <p:attrName>ppt_y</p:attrName>
                                        </p:attrNameLst>
                                      </p:cBhvr>
                                      <p:rCtr x="-83300" y="2300"/>
                                    </p:animMotion>
                                  </p:childTnLst>
                                </p:cTn>
                              </p:par>
                              <p:par>
                                <p:cTn id="10" presetID="10" presetClass="entr" presetSubtype="0" fill="hold" grpId="0" nodeType="withEffect">
                                  <p:stCondLst>
                                    <p:cond delay="10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50"/>
                                        <p:tgtEl>
                                          <p:spTgt spid="8"/>
                                        </p:tgtEl>
                                      </p:cBhvr>
                                    </p:animEffect>
                                  </p:childTnLst>
                                </p:cTn>
                              </p:par>
                              <p:par>
                                <p:cTn id="13" presetID="42" presetClass="path" presetSubtype="0" decel="100000" fill="hold" grpId="1" nodeType="withEffect">
                                  <p:stCondLst>
                                    <p:cond delay="100"/>
                                  </p:stCondLst>
                                  <p:childTnLst>
                                    <p:animMotion origin="layout" path="M -0.01719 -0.00023 L 2.29167E-6 -4.07407E-6 " pathEditMode="relative" rAng="0" ptsTypes="AA">
                                      <p:cBhvr>
                                        <p:cTn id="14" dur="500" fill="hold"/>
                                        <p:tgtEl>
                                          <p:spTgt spid="8"/>
                                        </p:tgtEl>
                                        <p:attrNameLst>
                                          <p:attrName>ppt_x</p:attrName>
                                          <p:attrName>ppt_y</p:attrName>
                                        </p:attrNameLst>
                                      </p:cBhvr>
                                      <p:rCtr x="85900" y="23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8" grpId="0"/>
      <p:bldP spid="8" grpId="1"/>
    </p:bld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41785-8821-7C68-9601-ECD7C598AE8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11304CD-5F26-8900-BC17-53FD961465C4}"/>
              </a:ext>
            </a:extLst>
          </p:cNvPr>
          <p:cNvSpPr/>
          <p:nvPr/>
        </p:nvSpPr>
        <p:spPr>
          <a:xfrm>
            <a:off x="0" y="2119211"/>
            <a:ext cx="9144001" cy="3110015"/>
          </a:xfrm>
          <a:prstGeom prst="rect">
            <a:avLst/>
          </a:prstGeom>
          <a:solidFill>
            <a:srgbClr val="4A4B4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459000" rIns="0" rtlCol="0" anchor="ctr">
            <a:noAutofit/>
          </a:bodyPr>
          <a:lstStyle/>
          <a:p>
            <a:pPr defTabSz="685800">
              <a:defRPr/>
            </a:pPr>
            <a:endParaRPr lang="en-GB" sz="1500">
              <a:solidFill>
                <a:srgbClr val="FFFFFF">
                  <a:lumMod val="75000"/>
                </a:srgbClr>
              </a:solidFill>
              <a:latin typeface="Avenir Next LT Pro"/>
            </a:endParaRPr>
          </a:p>
        </p:txBody>
      </p:sp>
      <p:pic>
        <p:nvPicPr>
          <p:cNvPr id="7" name="Graphic 6">
            <a:extLst>
              <a:ext uri="{FF2B5EF4-FFF2-40B4-BE49-F238E27FC236}">
                <a16:creationId xmlns:a16="http://schemas.microsoft.com/office/drawing/2014/main" id="{7F3D97BD-A1C2-FFCB-C164-CA64FBA217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0332" y="1191415"/>
            <a:ext cx="370685" cy="370685"/>
          </a:xfrm>
          <a:prstGeom prst="rect">
            <a:avLst/>
          </a:prstGeom>
        </p:spPr>
      </p:pic>
      <p:pic>
        <p:nvPicPr>
          <p:cNvPr id="13" name="Picture 12">
            <a:extLst>
              <a:ext uri="{FF2B5EF4-FFF2-40B4-BE49-F238E27FC236}">
                <a16:creationId xmlns:a16="http://schemas.microsoft.com/office/drawing/2014/main" id="{37EE885A-9EAB-6428-4C72-48DBBA01CE04}"/>
              </a:ext>
            </a:extLst>
          </p:cNvPr>
          <p:cNvPicPr>
            <a:picLocks noChangeAspect="1"/>
          </p:cNvPicPr>
          <p:nvPr/>
        </p:nvPicPr>
        <p:blipFill>
          <a:blip r:embed="rId4">
            <a:extLst>
              <a:ext uri="{28A0092B-C50C-407E-A947-70E740481C1C}">
                <a14:useLocalDpi xmlns:a14="http://schemas.microsoft.com/office/drawing/2010/main" val="0"/>
              </a:ext>
            </a:extLst>
          </a:blip>
          <a:srcRect t="2907" b="2907"/>
          <a:stretch/>
        </p:blipFill>
        <p:spPr>
          <a:xfrm>
            <a:off x="386486" y="2349998"/>
            <a:ext cx="5411711" cy="2634635"/>
          </a:xfrm>
          <a:prstGeom prst="rect">
            <a:avLst/>
          </a:prstGeom>
          <a:ln w="12700">
            <a:solidFill>
              <a:schemeClr val="accent1"/>
            </a:solidFill>
          </a:ln>
          <a:effectLst>
            <a:outerShdw blurRad="50800" dist="12700" dir="5400000" algn="t" rotWithShape="0">
              <a:prstClr val="black">
                <a:alpha val="40000"/>
              </a:prstClr>
            </a:outerShdw>
          </a:effectLst>
        </p:spPr>
      </p:pic>
      <p:sp>
        <p:nvSpPr>
          <p:cNvPr id="4" name="TextBox 3">
            <a:extLst>
              <a:ext uri="{FF2B5EF4-FFF2-40B4-BE49-F238E27FC236}">
                <a16:creationId xmlns:a16="http://schemas.microsoft.com/office/drawing/2014/main" id="{BF64AAF7-09F8-8DD2-09C6-2D1779039B4E}"/>
              </a:ext>
            </a:extLst>
          </p:cNvPr>
          <p:cNvSpPr txBox="1"/>
          <p:nvPr/>
        </p:nvSpPr>
        <p:spPr>
          <a:xfrm>
            <a:off x="178222" y="1100743"/>
            <a:ext cx="7693238" cy="507831"/>
          </a:xfrm>
          <a:prstGeom prst="rect">
            <a:avLst/>
          </a:prstGeom>
          <a:noFill/>
        </p:spPr>
        <p:txBody>
          <a:bodyPr wrap="square" anchor="ctr" anchorCtr="0">
            <a:spAutoFit/>
          </a:bodyPr>
          <a:lstStyle/>
          <a:p>
            <a:pPr>
              <a:defRPr/>
            </a:pPr>
            <a:r>
              <a:rPr lang="en-US" sz="2700" dirty="0" err="1">
                <a:solidFill>
                  <a:prstClr val="black"/>
                </a:solidFill>
                <a:latin typeface="Gotham Bold" pitchFamily="50" charset="0"/>
                <a:cs typeface="Gotham Bold" pitchFamily="50" charset="0"/>
              </a:rPr>
              <a:t>HomeLINK</a:t>
            </a:r>
            <a:r>
              <a:rPr lang="en-US" sz="2700" dirty="0">
                <a:solidFill>
                  <a:prstClr val="black"/>
                </a:solidFill>
                <a:latin typeface="Gotham Bold" pitchFamily="50" charset="0"/>
                <a:cs typeface="Gotham Bold" pitchFamily="50" charset="0"/>
              </a:rPr>
              <a:t> Dashboard - Insights</a:t>
            </a:r>
          </a:p>
        </p:txBody>
      </p:sp>
      <p:pic>
        <p:nvPicPr>
          <p:cNvPr id="8" name="Picture 7" descr="Text&#10;&#10;Description automatically generated with low confidence">
            <a:extLst>
              <a:ext uri="{FF2B5EF4-FFF2-40B4-BE49-F238E27FC236}">
                <a16:creationId xmlns:a16="http://schemas.microsoft.com/office/drawing/2014/main" id="{33FD9C2C-147D-9FD4-FE9F-A35525713685}"/>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12" name="Straight Connector 11">
            <a:extLst>
              <a:ext uri="{FF2B5EF4-FFF2-40B4-BE49-F238E27FC236}">
                <a16:creationId xmlns:a16="http://schemas.microsoft.com/office/drawing/2014/main" id="{439EE94A-3E41-5F25-4710-325DCD4451CF}"/>
              </a:ext>
            </a:extLst>
          </p:cNvPr>
          <p:cNvCxnSpPr>
            <a:cxnSpLocks/>
          </p:cNvCxnSpPr>
          <p:nvPr/>
        </p:nvCxnSpPr>
        <p:spPr>
          <a:xfrm>
            <a:off x="251223" y="1594387"/>
            <a:ext cx="8641556" cy="0"/>
          </a:xfrm>
          <a:prstGeom prst="line">
            <a:avLst/>
          </a:prstGeom>
          <a:noFill/>
          <a:ln w="6350" cap="rnd" cmpd="sng" algn="ctr">
            <a:solidFill>
              <a:srgbClr val="4A4B4C"/>
            </a:solidFill>
            <a:prstDash val="solid"/>
            <a:miter lim="800000"/>
          </a:ln>
          <a:effectLst>
            <a:outerShdw blurRad="50800" dist="12700" dir="5400000" algn="t" rotWithShape="0">
              <a:prstClr val="black">
                <a:alpha val="40000"/>
              </a:prstClr>
            </a:outerShdw>
          </a:effectLst>
        </p:spPr>
      </p:cxnSp>
      <p:sp>
        <p:nvSpPr>
          <p:cNvPr id="14" name="!!T1">
            <a:extLst>
              <a:ext uri="{FF2B5EF4-FFF2-40B4-BE49-F238E27FC236}">
                <a16:creationId xmlns:a16="http://schemas.microsoft.com/office/drawing/2014/main" id="{36C0BA9F-8393-12BC-C415-CB1693522470}"/>
              </a:ext>
            </a:extLst>
          </p:cNvPr>
          <p:cNvSpPr txBox="1"/>
          <p:nvPr/>
        </p:nvSpPr>
        <p:spPr>
          <a:xfrm>
            <a:off x="181593" y="997403"/>
            <a:ext cx="1534486" cy="230832"/>
          </a:xfrm>
          <a:prstGeom prst="rect">
            <a:avLst/>
          </a:prstGeom>
          <a:noFill/>
        </p:spPr>
        <p:txBody>
          <a:bodyPr wrap="square" rtlCol="0">
            <a:spAutoFit/>
          </a:bodyPr>
          <a:lstStyle/>
          <a:p>
            <a:pPr>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15" name="Freeform: Shape 50">
            <a:extLst>
              <a:ext uri="{FF2B5EF4-FFF2-40B4-BE49-F238E27FC236}">
                <a16:creationId xmlns:a16="http://schemas.microsoft.com/office/drawing/2014/main" id="{F889A7DB-06B0-047C-04DD-65037C9BB0E9}"/>
              </a:ext>
            </a:extLst>
          </p:cNvPr>
          <p:cNvSpPr/>
          <p:nvPr/>
        </p:nvSpPr>
        <p:spPr>
          <a:xfrm rot="20916531">
            <a:off x="-1792985" y="5864551"/>
            <a:ext cx="14735525" cy="152747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a:defRPr/>
            </a:pPr>
            <a:endParaRPr lang="en-GB" sz="1350" kern="0" dirty="0">
              <a:solidFill>
                <a:prstClr val="white"/>
              </a:solidFill>
              <a:latin typeface="Gotham Light" pitchFamily="50" charset="0"/>
            </a:endParaRPr>
          </a:p>
        </p:txBody>
      </p:sp>
      <p:sp>
        <p:nvSpPr>
          <p:cNvPr id="16" name="Rectangle 15">
            <a:extLst>
              <a:ext uri="{FF2B5EF4-FFF2-40B4-BE49-F238E27FC236}">
                <a16:creationId xmlns:a16="http://schemas.microsoft.com/office/drawing/2014/main" id="{0487F24F-5F4E-BEEA-385F-4436882B0BC2}"/>
              </a:ext>
            </a:extLst>
          </p:cNvPr>
          <p:cNvSpPr/>
          <p:nvPr/>
        </p:nvSpPr>
        <p:spPr>
          <a:xfrm rot="4745001">
            <a:off x="6428470" y="2907113"/>
            <a:ext cx="182600" cy="5975978"/>
          </a:xfrm>
          <a:prstGeom prst="rect">
            <a:avLst/>
          </a:prstGeom>
          <a:solidFill>
            <a:srgbClr val="E50019"/>
          </a:solidFill>
          <a:ln w="12700" cap="flat" cmpd="sng" algn="ctr">
            <a:noFill/>
            <a:prstDash val="solid"/>
            <a:miter lim="800000"/>
          </a:ln>
          <a:effectLst/>
        </p:spPr>
        <p:txBody>
          <a:bodyPr rtlCol="0" anchor="ctr"/>
          <a:lstStyle/>
          <a:p>
            <a:pPr algn="ctr" defTabSz="685800">
              <a:defRPr/>
            </a:pPr>
            <a:endParaRPr lang="en-GB" sz="1350" kern="0">
              <a:solidFill>
                <a:prstClr val="white"/>
              </a:solidFill>
              <a:latin typeface="Gotham Light"/>
            </a:endParaRPr>
          </a:p>
        </p:txBody>
      </p:sp>
    </p:spTree>
    <p:extLst>
      <p:ext uri="{BB962C8B-B14F-4D97-AF65-F5344CB8AC3E}">
        <p14:creationId xmlns:p14="http://schemas.microsoft.com/office/powerpoint/2010/main" val="2586797951"/>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250"/>
                                        <p:tgtEl>
                                          <p:spTgt spid="4"/>
                                        </p:tgtEl>
                                      </p:cBhvr>
                                    </p:animEffect>
                                  </p:childTnLst>
                                </p:cTn>
                              </p:par>
                              <p:par>
                                <p:cTn id="11" presetID="42" presetClass="path" presetSubtype="0" decel="100000" fill="hold" grpId="1" nodeType="withEffect">
                                  <p:stCondLst>
                                    <p:cond delay="100"/>
                                  </p:stCondLst>
                                  <p:childTnLst>
                                    <p:animMotion origin="layout" path="M -0.01719 -0.00023 L 2.29167E-6 -4.07407E-6 " pathEditMode="relative" rAng="0" ptsTypes="AA">
                                      <p:cBhvr>
                                        <p:cTn id="12" dur="500" fill="hold"/>
                                        <p:tgtEl>
                                          <p:spTgt spid="4"/>
                                        </p:tgtEl>
                                        <p:attrNameLst>
                                          <p:attrName>ppt_x</p:attrName>
                                          <p:attrName>ppt_y</p:attrName>
                                        </p:attrNameLst>
                                      </p:cBhvr>
                                      <p:rCtr x="85900" y="23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4" grpId="1"/>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8D3F5-4872-9E05-55E0-FDB5A348615C}"/>
            </a:ext>
          </a:extLst>
        </p:cNvPr>
        <p:cNvGrpSpPr/>
        <p:nvPr/>
      </p:nvGrpSpPr>
      <p:grpSpPr>
        <a:xfrm>
          <a:off x="0" y="0"/>
          <a:ext cx="0" cy="0"/>
          <a:chOff x="0" y="0"/>
          <a:chExt cx="0" cy="0"/>
        </a:xfrm>
      </p:grpSpPr>
      <p:sp>
        <p:nvSpPr>
          <p:cNvPr id="62" name="TextBox 61">
            <a:extLst>
              <a:ext uri="{FF2B5EF4-FFF2-40B4-BE49-F238E27FC236}">
                <a16:creationId xmlns:a16="http://schemas.microsoft.com/office/drawing/2014/main" id="{863254F5-0772-CE89-6554-5CDEB735F2C6}"/>
              </a:ext>
            </a:extLst>
          </p:cNvPr>
          <p:cNvSpPr txBox="1"/>
          <p:nvPr/>
        </p:nvSpPr>
        <p:spPr>
          <a:xfrm>
            <a:off x="178222" y="1100743"/>
            <a:ext cx="7693238" cy="507831"/>
          </a:xfrm>
          <a:prstGeom prst="rect">
            <a:avLst/>
          </a:prstGeom>
          <a:noFill/>
        </p:spPr>
        <p:txBody>
          <a:bodyPr wrap="square" anchor="ctr" anchorCtr="0">
            <a:spAutoFit/>
          </a:bodyPr>
          <a:lstStyle/>
          <a:p>
            <a:pPr lvl="0">
              <a:defRPr/>
            </a:pPr>
            <a:r>
              <a:rPr lang="en-US" sz="2700" dirty="0">
                <a:solidFill>
                  <a:prstClr val="black"/>
                </a:solidFill>
                <a:latin typeface="Gotham Bold" pitchFamily="50" charset="0"/>
                <a:cs typeface="Gotham Bold" pitchFamily="50" charset="0"/>
              </a:rPr>
              <a:t>How to turn data into action</a:t>
            </a:r>
          </a:p>
        </p:txBody>
      </p:sp>
      <p:pic>
        <p:nvPicPr>
          <p:cNvPr id="65" name="Picture 64" descr="Text&#10;&#10;Description automatically generated with low confidence">
            <a:extLst>
              <a:ext uri="{FF2B5EF4-FFF2-40B4-BE49-F238E27FC236}">
                <a16:creationId xmlns:a16="http://schemas.microsoft.com/office/drawing/2014/main" id="{CF9579B6-A08B-E893-90E3-90148E3482F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930186" y="1082040"/>
            <a:ext cx="825929" cy="367206"/>
          </a:xfrm>
          <a:prstGeom prst="rect">
            <a:avLst/>
          </a:prstGeom>
        </p:spPr>
      </p:pic>
      <p:cxnSp>
        <p:nvCxnSpPr>
          <p:cNvPr id="67" name="Straight Connector 66">
            <a:extLst>
              <a:ext uri="{FF2B5EF4-FFF2-40B4-BE49-F238E27FC236}">
                <a16:creationId xmlns:a16="http://schemas.microsoft.com/office/drawing/2014/main" id="{08B2AD00-286E-890F-611B-0543B7E2F05D}"/>
              </a:ext>
            </a:extLst>
          </p:cNvPr>
          <p:cNvCxnSpPr>
            <a:cxnSpLocks/>
          </p:cNvCxnSpPr>
          <p:nvPr/>
        </p:nvCxnSpPr>
        <p:spPr>
          <a:xfrm>
            <a:off x="251223" y="1594387"/>
            <a:ext cx="8641556" cy="0"/>
          </a:xfrm>
          <a:prstGeom prst="line">
            <a:avLst/>
          </a:prstGeom>
          <a:ln cap="rnd">
            <a:solidFill>
              <a:schemeClr val="tx2"/>
            </a:solidFill>
          </a:ln>
          <a:effectLst>
            <a:outerShdw blurRad="50800" dist="127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9" name="!!T1">
            <a:extLst>
              <a:ext uri="{FF2B5EF4-FFF2-40B4-BE49-F238E27FC236}">
                <a16:creationId xmlns:a16="http://schemas.microsoft.com/office/drawing/2014/main" id="{978B34E6-BB2D-7B16-292F-02E2E6D0D8A4}"/>
              </a:ext>
            </a:extLst>
          </p:cNvPr>
          <p:cNvSpPr txBox="1"/>
          <p:nvPr/>
        </p:nvSpPr>
        <p:spPr>
          <a:xfrm>
            <a:off x="181593" y="997403"/>
            <a:ext cx="1534486" cy="230832"/>
          </a:xfrm>
          <a:prstGeom prst="rect">
            <a:avLst/>
          </a:prstGeom>
          <a:noFill/>
        </p:spPr>
        <p:txBody>
          <a:bodyPr wrap="square" rtlCol="0">
            <a:spAutoFit/>
          </a:bodyPr>
          <a:lstStyle/>
          <a:p>
            <a:pPr defTabSz="685800">
              <a:defRPr/>
            </a:pPr>
            <a:r>
              <a:rPr lang="en-US" sz="900" dirty="0">
                <a:solidFill>
                  <a:srgbClr val="4A4B4C"/>
                </a:solidFill>
                <a:latin typeface="Gotham Bold"/>
              </a:rPr>
              <a:t>Smart Homes</a:t>
            </a:r>
            <a:endParaRPr lang="en-GB" sz="900" dirty="0">
              <a:solidFill>
                <a:srgbClr val="E50019"/>
              </a:solidFill>
              <a:latin typeface="Gotham Bold"/>
            </a:endParaRPr>
          </a:p>
        </p:txBody>
      </p:sp>
      <p:sp>
        <p:nvSpPr>
          <p:cNvPr id="3" name="TextBox 2">
            <a:extLst>
              <a:ext uri="{FF2B5EF4-FFF2-40B4-BE49-F238E27FC236}">
                <a16:creationId xmlns:a16="http://schemas.microsoft.com/office/drawing/2014/main" id="{33386427-59EF-A0FC-D781-5626D20EA7D9}"/>
              </a:ext>
            </a:extLst>
          </p:cNvPr>
          <p:cNvSpPr txBox="1"/>
          <p:nvPr/>
        </p:nvSpPr>
        <p:spPr>
          <a:xfrm>
            <a:off x="-4727153" y="1707790"/>
            <a:ext cx="4624005" cy="507831"/>
          </a:xfrm>
          <a:prstGeom prst="rect">
            <a:avLst/>
          </a:prstGeom>
          <a:noFill/>
        </p:spPr>
        <p:txBody>
          <a:bodyPr wrap="square">
            <a:spAutoFit/>
          </a:bodyPr>
          <a:lstStyle/>
          <a:p>
            <a:pPr defTabSz="685800">
              <a:defRPr/>
            </a:pPr>
            <a:r>
              <a:rPr lang="en-US" sz="2700" dirty="0">
                <a:solidFill>
                  <a:srgbClr val="E50019"/>
                </a:solidFill>
                <a:latin typeface="Gotham Bold" pitchFamily="50" charset="0"/>
                <a:cs typeface="Gotham Bold" pitchFamily="50" charset="0"/>
              </a:rPr>
              <a:t>- Roadshow 2024 </a:t>
            </a:r>
            <a:endParaRPr lang="en-GB" sz="2700" dirty="0">
              <a:solidFill>
                <a:srgbClr val="E50019"/>
              </a:solidFill>
              <a:latin typeface="Gotham Light"/>
            </a:endParaRPr>
          </a:p>
        </p:txBody>
      </p:sp>
      <p:grpSp>
        <p:nvGrpSpPr>
          <p:cNvPr id="6" name="Group 5">
            <a:extLst>
              <a:ext uri="{FF2B5EF4-FFF2-40B4-BE49-F238E27FC236}">
                <a16:creationId xmlns:a16="http://schemas.microsoft.com/office/drawing/2014/main" id="{BADF2BB1-3138-62D6-12E8-202B3FBD9544}"/>
              </a:ext>
            </a:extLst>
          </p:cNvPr>
          <p:cNvGrpSpPr/>
          <p:nvPr/>
        </p:nvGrpSpPr>
        <p:grpSpPr>
          <a:xfrm>
            <a:off x="-1792985" y="5803803"/>
            <a:ext cx="14735525" cy="1588228"/>
            <a:chOff x="-2756404" y="6181515"/>
            <a:chExt cx="19647366" cy="2117637"/>
          </a:xfrm>
        </p:grpSpPr>
        <p:sp>
          <p:nvSpPr>
            <p:cNvPr id="19" name="Freeform: Shape 50">
              <a:extLst>
                <a:ext uri="{FF2B5EF4-FFF2-40B4-BE49-F238E27FC236}">
                  <a16:creationId xmlns:a16="http://schemas.microsoft.com/office/drawing/2014/main" id="{48EB785C-1BA6-BE94-6C07-25A690EB429A}"/>
                </a:ext>
              </a:extLst>
            </p:cNvPr>
            <p:cNvSpPr/>
            <p:nvPr/>
          </p:nvSpPr>
          <p:spPr>
            <a:xfrm rot="20916531">
              <a:off x="-2756404" y="6262513"/>
              <a:ext cx="19647366" cy="2036639"/>
            </a:xfrm>
            <a:custGeom>
              <a:avLst/>
              <a:gdLst>
                <a:gd name="connsiteX0" fmla="*/ 0 w 12207876"/>
                <a:gd name="connsiteY0" fmla="*/ 0 h 4588340"/>
                <a:gd name="connsiteX1" fmla="*/ 12207876 w 12207876"/>
                <a:gd name="connsiteY1" fmla="*/ 1018761 h 4588340"/>
                <a:gd name="connsiteX2" fmla="*/ 12206256 w 12207876"/>
                <a:gd name="connsiteY2" fmla="*/ 1203193 h 4588340"/>
                <a:gd name="connsiteX3" fmla="*/ 12207876 w 12207876"/>
                <a:gd name="connsiteY3" fmla="*/ 1203193 h 4588340"/>
                <a:gd name="connsiteX4" fmla="*/ 12207876 w 12207876"/>
                <a:gd name="connsiteY4" fmla="*/ 4588340 h 4588340"/>
                <a:gd name="connsiteX5" fmla="*/ 0 w 12207876"/>
                <a:gd name="connsiteY5" fmla="*/ 4588340 h 4588340"/>
                <a:gd name="connsiteX6" fmla="*/ 0 w 12207876"/>
                <a:gd name="connsiteY6" fmla="*/ 1396448 h 4588340"/>
                <a:gd name="connsiteX7" fmla="*/ 0 w 12207876"/>
                <a:gd name="connsiteY7" fmla="*/ 1203193 h 458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207876" h="4588340">
                  <a:moveTo>
                    <a:pt x="0" y="0"/>
                  </a:moveTo>
                  <a:lnTo>
                    <a:pt x="12207876" y="1018761"/>
                  </a:lnTo>
                  <a:lnTo>
                    <a:pt x="12206256" y="1203193"/>
                  </a:lnTo>
                  <a:lnTo>
                    <a:pt x="12207876" y="1203193"/>
                  </a:lnTo>
                  <a:lnTo>
                    <a:pt x="12207876" y="4588340"/>
                  </a:lnTo>
                  <a:lnTo>
                    <a:pt x="0" y="4588340"/>
                  </a:lnTo>
                  <a:lnTo>
                    <a:pt x="0" y="1396448"/>
                  </a:lnTo>
                  <a:lnTo>
                    <a:pt x="0" y="1203193"/>
                  </a:lnTo>
                  <a:close/>
                </a:path>
              </a:pathLst>
            </a:custGeom>
            <a:solidFill>
              <a:srgbClr val="4A4B4C"/>
            </a:solidFill>
            <a:ln w="12700" cap="flat" cmpd="sng" algn="ctr">
              <a:noFill/>
              <a:prstDash val="solid"/>
              <a:miter lim="800000"/>
            </a:ln>
            <a:effectLst/>
          </p:spPr>
          <p:txBody>
            <a:bodyPr wrap="square" rtlCol="0" anchor="ctr">
              <a:noAutofit/>
            </a:bodyPr>
            <a:lstStyle/>
            <a:p>
              <a:pPr algn="ctr" defTabSz="685800">
                <a:defRPr/>
              </a:pPr>
              <a:endParaRPr lang="en-GB" sz="1350" kern="0" dirty="0">
                <a:solidFill>
                  <a:prstClr val="white"/>
                </a:solidFill>
                <a:latin typeface="Gotham Light" pitchFamily="50" charset="0"/>
              </a:endParaRPr>
            </a:p>
          </p:txBody>
        </p:sp>
        <p:sp>
          <p:nvSpPr>
            <p:cNvPr id="5" name="Rectangle 4">
              <a:extLst>
                <a:ext uri="{FF2B5EF4-FFF2-40B4-BE49-F238E27FC236}">
                  <a16:creationId xmlns:a16="http://schemas.microsoft.com/office/drawing/2014/main" id="{7136BF6A-C9BF-06D1-69C2-A6DA8D8E189C}"/>
                </a:ext>
              </a:extLst>
            </p:cNvPr>
            <p:cNvSpPr/>
            <p:nvPr/>
          </p:nvSpPr>
          <p:spPr>
            <a:xfrm rot="4745001">
              <a:off x="8205535" y="2319263"/>
              <a:ext cx="243466" cy="7967970"/>
            </a:xfrm>
            <a:prstGeom prst="rect">
              <a:avLst/>
            </a:prstGeom>
            <a:solidFill>
              <a:srgbClr val="E500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defRPr/>
              </a:pPr>
              <a:endParaRPr lang="en-GB" sz="1350">
                <a:solidFill>
                  <a:prstClr val="white"/>
                </a:solidFill>
                <a:latin typeface="Gotham Light"/>
              </a:endParaRPr>
            </a:p>
          </p:txBody>
        </p:sp>
      </p:grpSp>
      <p:sp>
        <p:nvSpPr>
          <p:cNvPr id="4" name="TextBox 3">
            <a:extLst>
              <a:ext uri="{FF2B5EF4-FFF2-40B4-BE49-F238E27FC236}">
                <a16:creationId xmlns:a16="http://schemas.microsoft.com/office/drawing/2014/main" id="{6CA9CA2B-EF75-FC92-2450-CA62968F1378}"/>
              </a:ext>
            </a:extLst>
          </p:cNvPr>
          <p:cNvSpPr txBox="1"/>
          <p:nvPr/>
        </p:nvSpPr>
        <p:spPr>
          <a:xfrm>
            <a:off x="260466" y="1753417"/>
            <a:ext cx="8350135" cy="2682786"/>
          </a:xfrm>
          <a:prstGeom prst="rect">
            <a:avLst/>
          </a:prstGeom>
          <a:noFill/>
        </p:spPr>
        <p:txBody>
          <a:bodyPr wrap="square">
            <a:spAutoFit/>
          </a:bodyPr>
          <a:lstStyle/>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Connect data to decisions</a:t>
            </a:r>
          </a:p>
          <a:p>
            <a:pPr marL="600075" lvl="1"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Notifications</a:t>
            </a:r>
          </a:p>
          <a:p>
            <a:pPr marL="600075" lvl="1"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Workflow changes</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Share the data with residents</a:t>
            </a:r>
          </a:p>
          <a:p>
            <a:pPr marL="600075" lvl="1"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Empower them for their decisions</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Understand what teams need to react to what data</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Understand how one sensor can provide data for multiple teams and share the budget load</a:t>
            </a:r>
          </a:p>
          <a:p>
            <a:pPr marL="257175" indent="-257175">
              <a:spcAft>
                <a:spcPts val="450"/>
              </a:spcAft>
              <a:buFont typeface="Arial" panose="020B0604020202020204" pitchFamily="34" charset="0"/>
              <a:buChar char="•"/>
              <a:defRPr/>
            </a:pPr>
            <a:r>
              <a:rPr lang="en-US" sz="1500" dirty="0">
                <a:solidFill>
                  <a:prstClr val="black">
                    <a:lumMod val="85000"/>
                    <a:lumOff val="15000"/>
                  </a:prstClr>
                </a:solidFill>
                <a:latin typeface="Gotham Light" pitchFamily="50" charset="0"/>
                <a:cs typeface="Gotham Light" pitchFamily="50" charset="0"/>
              </a:rPr>
              <a:t>Golden thread of evidence throughout</a:t>
            </a:r>
          </a:p>
          <a:p>
            <a:pPr marL="257175" indent="-257175" defTabSz="685800">
              <a:spcAft>
                <a:spcPts val="450"/>
              </a:spcAft>
              <a:buFont typeface="Arial" panose="020B0604020202020204" pitchFamily="34" charset="0"/>
              <a:buChar char="•"/>
              <a:defRPr/>
            </a:pPr>
            <a:endParaRPr lang="en-US" sz="1500" dirty="0">
              <a:solidFill>
                <a:prstClr val="black">
                  <a:lumMod val="85000"/>
                  <a:lumOff val="15000"/>
                </a:prstClr>
              </a:solidFill>
              <a:latin typeface="Gotham Light" pitchFamily="50" charset="0"/>
              <a:cs typeface="Gotham Light" pitchFamily="50" charset="0"/>
            </a:endParaRPr>
          </a:p>
        </p:txBody>
      </p:sp>
    </p:spTree>
    <p:custDataLst>
      <p:tags r:id="rId1"/>
    </p:custDataLst>
    <p:extLst>
      <p:ext uri="{BB962C8B-B14F-4D97-AF65-F5344CB8AC3E}">
        <p14:creationId xmlns:p14="http://schemas.microsoft.com/office/powerpoint/2010/main" val="31032274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250"/>
                                        <p:tgtEl>
                                          <p:spTgt spid="62"/>
                                        </p:tgtEl>
                                      </p:cBhvr>
                                    </p:animEffect>
                                  </p:childTnLst>
                                </p:cTn>
                              </p:par>
                              <p:par>
                                <p:cTn id="8" presetID="42" presetClass="path" presetSubtype="0" decel="100000" fill="hold" grpId="1" nodeType="withEffect">
                                  <p:stCondLst>
                                    <p:cond delay="100"/>
                                  </p:stCondLst>
                                  <p:childTnLst>
                                    <p:animMotion origin="layout" path="M -0.01719 -0.00023 L 2.29167E-6 -4.07407E-6 " pathEditMode="relative" rAng="0" ptsTypes="AA">
                                      <p:cBhvr>
                                        <p:cTn id="9" dur="500" fill="hold"/>
                                        <p:tgtEl>
                                          <p:spTgt spid="62"/>
                                        </p:tgtEl>
                                        <p:attrNameLst>
                                          <p:attrName>ppt_x</p:attrName>
                                          <p:attrName>ppt_y</p:attrName>
                                        </p:attrNameLst>
                                      </p:cBhvr>
                                      <p:rCtr x="85900" y="2300"/>
                                    </p:animMotion>
                                  </p:childTnLst>
                                </p:cTn>
                              </p:par>
                            </p:childTnLst>
                          </p:cTn>
                        </p:par>
                        <p:par>
                          <p:cTn id="10" fill="hold">
                            <p:stCondLst>
                              <p:cond delay="6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2" grpId="1"/>
      <p:bldP spid="4" grpId="0"/>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1EFC267-5AB8-99D6-7849-714F60318D5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357676" y="2899577"/>
            <a:ext cx="2443130" cy="1101600"/>
          </a:xfrm>
          <a:prstGeom prst="rect">
            <a:avLst/>
          </a:prstGeom>
        </p:spPr>
      </p:pic>
    </p:spTree>
    <p:extLst>
      <p:ext uri="{BB962C8B-B14F-4D97-AF65-F5344CB8AC3E}">
        <p14:creationId xmlns:p14="http://schemas.microsoft.com/office/powerpoint/2010/main" val="2571609467"/>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name="Slide 7">
    <p:bg>
      <p:bgPr>
        <a:solidFill>
          <a:srgbClr val="2E4076"/>
        </a:solidFill>
        <a:effectLst/>
      </p:bgPr>
    </p:bg>
    <p:spTree>
      <p:nvGrpSpPr>
        <p:cNvPr id="1" name=""/>
        <p:cNvGrpSpPr/>
        <p:nvPr/>
      </p:nvGrpSpPr>
      <p:grpSpPr>
        <a:xfrm>
          <a:off x="0" y="0"/>
          <a:ext cx="0" cy="0"/>
          <a:chOff x="0" y="0"/>
          <a:chExt cx="0" cy="0"/>
        </a:xfrm>
      </p:grpSpPr>
      <p:sp>
        <p:nvSpPr>
          <p:cNvPr id="2" name="Shape 0"/>
          <p:cNvSpPr/>
          <p:nvPr/>
        </p:nvSpPr>
        <p:spPr>
          <a:xfrm>
            <a:off x="0" y="0"/>
            <a:ext cx="9144000" cy="1280160"/>
          </a:xfrm>
          <a:prstGeom prst="rect">
            <a:avLst/>
          </a:prstGeom>
          <a:solidFill>
            <a:srgbClr val="E6007E"/>
          </a:solidFill>
          <a:ln/>
        </p:spPr>
        <p:txBody>
          <a:bodyPr/>
          <a:lstStyle/>
          <a:p>
            <a:endParaRPr lang="en-GB"/>
          </a:p>
        </p:txBody>
      </p:sp>
      <p:sp>
        <p:nvSpPr>
          <p:cNvPr id="3" name="Text 1"/>
          <p:cNvSpPr/>
          <p:nvPr/>
        </p:nvSpPr>
        <p:spPr>
          <a:xfrm>
            <a:off x="640080" y="320040"/>
            <a:ext cx="7863840" cy="685800"/>
          </a:xfrm>
          <a:prstGeom prst="rect">
            <a:avLst/>
          </a:prstGeom>
          <a:noFill/>
          <a:ln/>
        </p:spPr>
        <p:txBody>
          <a:bodyPr wrap="square" lIns="0" tIns="0" rIns="0" bIns="0" rtlCol="0" anchor="ctr"/>
          <a:lstStyle/>
          <a:p>
            <a:pPr marL="0" indent="0">
              <a:buNone/>
            </a:pPr>
            <a:r>
              <a:rPr lang="en-US" sz="3400" b="1" dirty="0">
                <a:solidFill>
                  <a:srgbClr val="FFFFFF"/>
                </a:solidFill>
                <a:latin typeface="Calibri" pitchFamily="34" charset="0"/>
                <a:ea typeface="Calibri" pitchFamily="34" charset="-122"/>
                <a:cs typeface="Calibri" pitchFamily="34" charset="-120"/>
              </a:rPr>
              <a:t>Save the date!</a:t>
            </a:r>
            <a:endParaRPr lang="en-US" sz="3400" i="1" dirty="0"/>
          </a:p>
        </p:txBody>
      </p:sp>
      <p:sp>
        <p:nvSpPr>
          <p:cNvPr id="4" name="Shape 2"/>
          <p:cNvSpPr/>
          <p:nvPr/>
        </p:nvSpPr>
        <p:spPr>
          <a:xfrm>
            <a:off x="914400" y="1874520"/>
            <a:ext cx="182880" cy="182880"/>
          </a:xfrm>
          <a:prstGeom prst="ellipse">
            <a:avLst/>
          </a:prstGeom>
          <a:solidFill>
            <a:srgbClr val="E6007E"/>
          </a:solidFill>
          <a:ln/>
        </p:spPr>
        <p:txBody>
          <a:bodyPr/>
          <a:lstStyle/>
          <a:p>
            <a:endParaRPr lang="en-GB"/>
          </a:p>
        </p:txBody>
      </p:sp>
      <p:sp>
        <p:nvSpPr>
          <p:cNvPr id="5" name="Text 3"/>
          <p:cNvSpPr/>
          <p:nvPr/>
        </p:nvSpPr>
        <p:spPr>
          <a:xfrm>
            <a:off x="1396538" y="1899458"/>
            <a:ext cx="7132320" cy="1870364"/>
          </a:xfrm>
          <a:prstGeom prst="rect">
            <a:avLst/>
          </a:prstGeom>
          <a:noFill/>
          <a:ln/>
        </p:spPr>
        <p:txBody>
          <a:bodyPr wrap="square" lIns="0" tIns="0" rIns="0" bIns="0" rtlCol="0" anchor="ctr"/>
          <a:lstStyle/>
          <a:p>
            <a:pPr marL="0" indent="0">
              <a:buNone/>
            </a:pPr>
            <a:r>
              <a:rPr lang="en-GB" sz="4000">
                <a:solidFill>
                  <a:srgbClr val="FFFFFF"/>
                </a:solidFill>
                <a:latin typeface="Calibri" pitchFamily="34" charset="0"/>
                <a:ea typeface="Calibri" pitchFamily="34" charset="-122"/>
                <a:cs typeface="Calibri" pitchFamily="34" charset="-120"/>
              </a:rPr>
              <a:t>Please Join Us: </a:t>
            </a:r>
          </a:p>
          <a:p>
            <a:pPr marL="0" indent="0">
              <a:buNone/>
            </a:pPr>
            <a:r>
              <a:rPr lang="en-GB" sz="4000">
                <a:solidFill>
                  <a:srgbClr val="FFFFFF"/>
                </a:solidFill>
                <a:latin typeface="Calibri" pitchFamily="34" charset="0"/>
                <a:ea typeface="Calibri" pitchFamily="34" charset="-122"/>
                <a:cs typeface="Calibri" pitchFamily="34" charset="-120"/>
              </a:rPr>
              <a:t>Fire Compliance Conference</a:t>
            </a:r>
          </a:p>
          <a:p>
            <a:pPr marL="0" indent="0">
              <a:buNone/>
            </a:pPr>
            <a:r>
              <a:rPr lang="en-GB" sz="4000" u="sng">
                <a:solidFill>
                  <a:srgbClr val="FF3399"/>
                </a:solidFill>
                <a:latin typeface="Calibri" pitchFamily="34" charset="0"/>
                <a:ea typeface="Calibri" pitchFamily="34" charset="-122"/>
                <a:cs typeface="Calibri" pitchFamily="34" charset="-120"/>
              </a:rPr>
              <a:t>21</a:t>
            </a:r>
            <a:r>
              <a:rPr lang="en-GB" sz="4000" u="sng" baseline="30000">
                <a:solidFill>
                  <a:srgbClr val="FF3399"/>
                </a:solidFill>
                <a:latin typeface="Calibri" pitchFamily="34" charset="0"/>
                <a:ea typeface="Calibri" pitchFamily="34" charset="-122"/>
                <a:cs typeface="Calibri" pitchFamily="34" charset="-120"/>
              </a:rPr>
              <a:t>st</a:t>
            </a:r>
            <a:r>
              <a:rPr lang="en-GB" sz="4000" u="sng">
                <a:solidFill>
                  <a:srgbClr val="FF3399"/>
                </a:solidFill>
                <a:latin typeface="Calibri" pitchFamily="34" charset="0"/>
                <a:ea typeface="Calibri" pitchFamily="34" charset="-122"/>
                <a:cs typeface="Calibri" pitchFamily="34" charset="-120"/>
              </a:rPr>
              <a:t> October 2026</a:t>
            </a:r>
          </a:p>
          <a:p>
            <a:pPr marL="0" indent="0">
              <a:buNone/>
            </a:pPr>
            <a:r>
              <a:rPr lang="en-GB" sz="4000">
                <a:solidFill>
                  <a:srgbClr val="FFFFFF"/>
                </a:solidFill>
                <a:latin typeface="Calibri" pitchFamily="34" charset="0"/>
                <a:ea typeface="Calibri" pitchFamily="34" charset="-122"/>
                <a:cs typeface="Calibri" pitchFamily="34" charset="-120"/>
              </a:rPr>
              <a:t>Sandy Park, Exeter.</a:t>
            </a:r>
          </a:p>
        </p:txBody>
      </p:sp>
      <p:pic>
        <p:nvPicPr>
          <p:cNvPr id="10" name="Image 0" descr="assets/hammar.png"/>
          <p:cNvPicPr>
            <a:picLocks noChangeAspect="1"/>
          </p:cNvPicPr>
          <p:nvPr/>
        </p:nvPicPr>
        <p:blipFill>
          <a:blip r:embed="rId3"/>
          <a:srcRect/>
          <a:stretch/>
        </p:blipFill>
        <p:spPr>
          <a:xfrm>
            <a:off x="640080" y="4160520"/>
            <a:ext cx="2468880" cy="1508760"/>
          </a:xfrm>
          <a:prstGeom prst="rect">
            <a:avLst/>
          </a:prstGeom>
        </p:spPr>
      </p:pic>
      <p:sp>
        <p:nvSpPr>
          <p:cNvPr id="11" name="Shape 8"/>
          <p:cNvSpPr/>
          <p:nvPr/>
        </p:nvSpPr>
        <p:spPr>
          <a:xfrm>
            <a:off x="6080760" y="4297680"/>
            <a:ext cx="2423160" cy="1463040"/>
          </a:xfrm>
          <a:prstGeom prst="roundRect">
            <a:avLst>
              <a:gd name="adj" fmla="val 5000"/>
            </a:avLst>
          </a:prstGeom>
          <a:solidFill>
            <a:srgbClr val="FFFFFF"/>
          </a:solidFill>
          <a:ln/>
        </p:spPr>
        <p:txBody>
          <a:bodyPr/>
          <a:lstStyle/>
          <a:p>
            <a:endParaRPr lang="en-GB"/>
          </a:p>
        </p:txBody>
      </p:sp>
      <p:pic>
        <p:nvPicPr>
          <p:cNvPr id="12" name="Image 1" descr="assets/nhmf.jpeg"/>
          <p:cNvPicPr>
            <a:picLocks noChangeAspect="1"/>
          </p:cNvPicPr>
          <p:nvPr/>
        </p:nvPicPr>
        <p:blipFill>
          <a:blip r:embed="rId4"/>
          <a:srcRect/>
          <a:stretch/>
        </p:blipFill>
        <p:spPr>
          <a:xfrm>
            <a:off x="6812280" y="4462272"/>
            <a:ext cx="960120" cy="1143000"/>
          </a:xfrm>
          <a:prstGeom prst="rect">
            <a:avLst/>
          </a:prstGeom>
        </p:spPr>
      </p:pic>
      <p:sp>
        <p:nvSpPr>
          <p:cNvPr id="13" name="Text 9"/>
          <p:cNvSpPr/>
          <p:nvPr/>
        </p:nvSpPr>
        <p:spPr>
          <a:xfrm>
            <a:off x="640080" y="5989320"/>
            <a:ext cx="5029200" cy="457200"/>
          </a:xfrm>
          <a:prstGeom prst="rect">
            <a:avLst/>
          </a:prstGeom>
          <a:noFill/>
          <a:ln/>
        </p:spPr>
        <p:txBody>
          <a:bodyPr wrap="square" lIns="0" tIns="0" rIns="0" bIns="0" rtlCol="0" anchor="ctr"/>
          <a:lstStyle/>
          <a:p>
            <a:pPr marL="0" indent="0">
              <a:buNone/>
            </a:pPr>
            <a:r>
              <a:rPr lang="en-US" sz="1800" i="1">
                <a:solidFill>
                  <a:srgbClr val="CADCFC"/>
                </a:solidFill>
                <a:latin typeface="Calibri" pitchFamily="34" charset="0"/>
                <a:ea typeface="Calibri" pitchFamily="34" charset="-122"/>
                <a:cs typeface="Calibri" pitchFamily="34" charset="-120"/>
              </a:rPr>
              <a:t>Safe journey home</a:t>
            </a:r>
            <a:endParaRPr lang="en-US" sz="1800"/>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bg>
      <p:bgPr>
        <a:solidFill>
          <a:srgbClr val="2E4076"/>
        </a:solidFill>
        <a:effectLst/>
      </p:bgPr>
    </p:bg>
    <p:spTree>
      <p:nvGrpSpPr>
        <p:cNvPr id="1" name="">
          <a:extLst>
            <a:ext uri="{FF2B5EF4-FFF2-40B4-BE49-F238E27FC236}">
              <a16:creationId xmlns:a16="http://schemas.microsoft.com/office/drawing/2014/main" id="{CB21C466-69DE-F324-3106-3BA6D0A77BB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49452A8-BA05-DC58-FFBC-EC2ED9886502}"/>
              </a:ext>
            </a:extLst>
          </p:cNvPr>
          <p:cNvSpPr/>
          <p:nvPr/>
        </p:nvSpPr>
        <p:spPr>
          <a:xfrm>
            <a:off x="0" y="0"/>
            <a:ext cx="9144000" cy="1280160"/>
          </a:xfrm>
          <a:prstGeom prst="rect">
            <a:avLst/>
          </a:prstGeom>
          <a:solidFill>
            <a:srgbClr val="E6007E"/>
          </a:solidFill>
          <a:ln/>
        </p:spPr>
        <p:txBody>
          <a:bodyPr/>
          <a:lstStyle/>
          <a:p>
            <a:endParaRPr lang="en-GB"/>
          </a:p>
        </p:txBody>
      </p:sp>
      <p:sp>
        <p:nvSpPr>
          <p:cNvPr id="3" name="Text 1">
            <a:extLst>
              <a:ext uri="{FF2B5EF4-FFF2-40B4-BE49-F238E27FC236}">
                <a16:creationId xmlns:a16="http://schemas.microsoft.com/office/drawing/2014/main" id="{297372CA-71F4-057D-F567-C7772C4371BA}"/>
              </a:ext>
            </a:extLst>
          </p:cNvPr>
          <p:cNvSpPr/>
          <p:nvPr/>
        </p:nvSpPr>
        <p:spPr>
          <a:xfrm>
            <a:off x="640080" y="320040"/>
            <a:ext cx="7863840" cy="685800"/>
          </a:xfrm>
          <a:prstGeom prst="rect">
            <a:avLst/>
          </a:prstGeom>
          <a:noFill/>
          <a:ln/>
        </p:spPr>
        <p:txBody>
          <a:bodyPr wrap="square" lIns="0" tIns="0" rIns="0" bIns="0" rtlCol="0" anchor="ctr"/>
          <a:lstStyle/>
          <a:p>
            <a:pPr marL="0" indent="0">
              <a:buNone/>
            </a:pPr>
            <a:r>
              <a:rPr lang="en-US" sz="3400" b="1">
                <a:solidFill>
                  <a:srgbClr val="FFFFFF"/>
                </a:solidFill>
                <a:latin typeface="Calibri" pitchFamily="34" charset="0"/>
                <a:ea typeface="Calibri" pitchFamily="34" charset="-122"/>
                <a:cs typeface="Calibri" pitchFamily="34" charset="-120"/>
              </a:rPr>
              <a:t>Thank you &amp; safe travels</a:t>
            </a:r>
            <a:endParaRPr lang="en-US" sz="3400"/>
          </a:p>
        </p:txBody>
      </p:sp>
      <p:sp>
        <p:nvSpPr>
          <p:cNvPr id="4" name="Shape 2">
            <a:extLst>
              <a:ext uri="{FF2B5EF4-FFF2-40B4-BE49-F238E27FC236}">
                <a16:creationId xmlns:a16="http://schemas.microsoft.com/office/drawing/2014/main" id="{1405C280-5F1E-2B23-EDAC-D32D87D52798}"/>
              </a:ext>
            </a:extLst>
          </p:cNvPr>
          <p:cNvSpPr/>
          <p:nvPr/>
        </p:nvSpPr>
        <p:spPr>
          <a:xfrm>
            <a:off x="914400" y="1874520"/>
            <a:ext cx="182880" cy="182880"/>
          </a:xfrm>
          <a:prstGeom prst="ellipse">
            <a:avLst/>
          </a:prstGeom>
          <a:solidFill>
            <a:srgbClr val="E6007E"/>
          </a:solidFill>
          <a:ln/>
        </p:spPr>
        <p:txBody>
          <a:bodyPr/>
          <a:lstStyle/>
          <a:p>
            <a:endParaRPr lang="en-GB"/>
          </a:p>
        </p:txBody>
      </p:sp>
      <p:sp>
        <p:nvSpPr>
          <p:cNvPr id="5" name="Text 3">
            <a:extLst>
              <a:ext uri="{FF2B5EF4-FFF2-40B4-BE49-F238E27FC236}">
                <a16:creationId xmlns:a16="http://schemas.microsoft.com/office/drawing/2014/main" id="{36B9030B-B809-7B61-F551-A0F2D6302408}"/>
              </a:ext>
            </a:extLst>
          </p:cNvPr>
          <p:cNvSpPr/>
          <p:nvPr/>
        </p:nvSpPr>
        <p:spPr>
          <a:xfrm>
            <a:off x="1280160" y="1783080"/>
            <a:ext cx="7132320" cy="411480"/>
          </a:xfrm>
          <a:prstGeom prst="rect">
            <a:avLst/>
          </a:prstGeom>
          <a:noFill/>
          <a:ln/>
        </p:spPr>
        <p:txBody>
          <a:bodyPr wrap="square" lIns="0" tIns="0" rIns="0" bIns="0" rtlCol="0" anchor="ctr"/>
          <a:lstStyle/>
          <a:p>
            <a:pPr marL="0" indent="0">
              <a:buNone/>
            </a:pPr>
            <a:r>
              <a:rPr lang="en-US" sz="1900" dirty="0">
                <a:solidFill>
                  <a:srgbClr val="FFFFFF"/>
                </a:solidFill>
                <a:latin typeface="Calibri" pitchFamily="34" charset="0"/>
                <a:ea typeface="Calibri" pitchFamily="34" charset="-122"/>
                <a:cs typeface="Calibri" pitchFamily="34" charset="-120"/>
              </a:rPr>
              <a:t>Complete online your feedback forms</a:t>
            </a:r>
            <a:endParaRPr lang="en-US" sz="1900" dirty="0"/>
          </a:p>
        </p:txBody>
      </p:sp>
      <p:sp>
        <p:nvSpPr>
          <p:cNvPr id="6" name="Shape 4">
            <a:extLst>
              <a:ext uri="{FF2B5EF4-FFF2-40B4-BE49-F238E27FC236}">
                <a16:creationId xmlns:a16="http://schemas.microsoft.com/office/drawing/2014/main" id="{F64DB5FB-A918-C88F-8784-34CA1967CE55}"/>
              </a:ext>
            </a:extLst>
          </p:cNvPr>
          <p:cNvSpPr/>
          <p:nvPr/>
        </p:nvSpPr>
        <p:spPr>
          <a:xfrm>
            <a:off x="914400" y="2514600"/>
            <a:ext cx="182880" cy="182880"/>
          </a:xfrm>
          <a:prstGeom prst="ellipse">
            <a:avLst/>
          </a:prstGeom>
          <a:solidFill>
            <a:srgbClr val="E6007E"/>
          </a:solidFill>
          <a:ln/>
        </p:spPr>
        <p:txBody>
          <a:bodyPr/>
          <a:lstStyle/>
          <a:p>
            <a:endParaRPr lang="en-GB"/>
          </a:p>
        </p:txBody>
      </p:sp>
      <p:sp>
        <p:nvSpPr>
          <p:cNvPr id="7" name="Text 5">
            <a:extLst>
              <a:ext uri="{FF2B5EF4-FFF2-40B4-BE49-F238E27FC236}">
                <a16:creationId xmlns:a16="http://schemas.microsoft.com/office/drawing/2014/main" id="{B099C7FB-2FEC-F470-0736-02CBB49F6358}"/>
              </a:ext>
            </a:extLst>
          </p:cNvPr>
          <p:cNvSpPr/>
          <p:nvPr/>
        </p:nvSpPr>
        <p:spPr>
          <a:xfrm>
            <a:off x="1280160" y="2423160"/>
            <a:ext cx="7132320" cy="411480"/>
          </a:xfrm>
          <a:prstGeom prst="rect">
            <a:avLst/>
          </a:prstGeom>
          <a:noFill/>
          <a:ln/>
        </p:spPr>
        <p:txBody>
          <a:bodyPr wrap="square" lIns="0" tIns="0" rIns="0" bIns="0" rtlCol="0" anchor="ctr"/>
          <a:lstStyle/>
          <a:p>
            <a:pPr marL="0" indent="0">
              <a:buNone/>
            </a:pPr>
            <a:r>
              <a:rPr lang="en-US" sz="1900">
                <a:solidFill>
                  <a:srgbClr val="FFFFFF"/>
                </a:solidFill>
                <a:latin typeface="Calibri" pitchFamily="34" charset="0"/>
                <a:ea typeface="Calibri" pitchFamily="34" charset="-122"/>
                <a:cs typeface="Calibri" pitchFamily="34" charset="-120"/>
              </a:rPr>
              <a:t>Ideas for next topics + new members welcome</a:t>
            </a:r>
            <a:endParaRPr lang="en-US" sz="1900"/>
          </a:p>
        </p:txBody>
      </p:sp>
      <p:sp>
        <p:nvSpPr>
          <p:cNvPr id="8" name="Shape 6">
            <a:extLst>
              <a:ext uri="{FF2B5EF4-FFF2-40B4-BE49-F238E27FC236}">
                <a16:creationId xmlns:a16="http://schemas.microsoft.com/office/drawing/2014/main" id="{9F350D40-E8A8-32AF-6BC3-33DF78F45E3D}"/>
              </a:ext>
            </a:extLst>
          </p:cNvPr>
          <p:cNvSpPr/>
          <p:nvPr/>
        </p:nvSpPr>
        <p:spPr>
          <a:xfrm>
            <a:off x="914400" y="3154680"/>
            <a:ext cx="182880" cy="182880"/>
          </a:xfrm>
          <a:prstGeom prst="ellipse">
            <a:avLst/>
          </a:prstGeom>
          <a:solidFill>
            <a:srgbClr val="E6007E"/>
          </a:solidFill>
          <a:ln/>
        </p:spPr>
        <p:txBody>
          <a:bodyPr/>
          <a:lstStyle/>
          <a:p>
            <a:endParaRPr lang="en-GB"/>
          </a:p>
        </p:txBody>
      </p:sp>
      <p:sp>
        <p:nvSpPr>
          <p:cNvPr id="9" name="Text 7">
            <a:extLst>
              <a:ext uri="{FF2B5EF4-FFF2-40B4-BE49-F238E27FC236}">
                <a16:creationId xmlns:a16="http://schemas.microsoft.com/office/drawing/2014/main" id="{6B355E2E-8174-9192-86B6-8DE7903FDB99}"/>
              </a:ext>
            </a:extLst>
          </p:cNvPr>
          <p:cNvSpPr/>
          <p:nvPr/>
        </p:nvSpPr>
        <p:spPr>
          <a:xfrm>
            <a:off x="1280160" y="3063240"/>
            <a:ext cx="7132320" cy="411480"/>
          </a:xfrm>
          <a:prstGeom prst="rect">
            <a:avLst/>
          </a:prstGeom>
          <a:noFill/>
          <a:ln/>
        </p:spPr>
        <p:txBody>
          <a:bodyPr wrap="square" lIns="0" tIns="0" rIns="0" bIns="0" rtlCol="0" anchor="ctr"/>
          <a:lstStyle/>
          <a:p>
            <a:pPr marL="0" indent="0">
              <a:buNone/>
            </a:pPr>
            <a:r>
              <a:rPr lang="en-US" sz="1900">
                <a:solidFill>
                  <a:srgbClr val="FFFFFF"/>
                </a:solidFill>
                <a:latin typeface="Calibri" pitchFamily="34" charset="0"/>
                <a:ea typeface="Calibri" pitchFamily="34" charset="-122"/>
                <a:cs typeface="Calibri" pitchFamily="34" charset="-120"/>
              </a:rPr>
              <a:t>Hand in name badges &amp; sign out</a:t>
            </a:r>
            <a:endParaRPr lang="en-US" sz="1900"/>
          </a:p>
        </p:txBody>
      </p:sp>
      <p:pic>
        <p:nvPicPr>
          <p:cNvPr id="10" name="Image 0" descr="assets/hammar.png">
            <a:extLst>
              <a:ext uri="{FF2B5EF4-FFF2-40B4-BE49-F238E27FC236}">
                <a16:creationId xmlns:a16="http://schemas.microsoft.com/office/drawing/2014/main" id="{33B45059-19EB-A41C-91EF-7F5889056871}"/>
              </a:ext>
            </a:extLst>
          </p:cNvPr>
          <p:cNvPicPr>
            <a:picLocks noChangeAspect="1"/>
          </p:cNvPicPr>
          <p:nvPr/>
        </p:nvPicPr>
        <p:blipFill>
          <a:blip r:embed="rId3"/>
          <a:srcRect/>
          <a:stretch/>
        </p:blipFill>
        <p:spPr>
          <a:xfrm>
            <a:off x="640080" y="4160520"/>
            <a:ext cx="2468880" cy="1508760"/>
          </a:xfrm>
          <a:prstGeom prst="rect">
            <a:avLst/>
          </a:prstGeom>
        </p:spPr>
      </p:pic>
      <p:sp>
        <p:nvSpPr>
          <p:cNvPr id="11" name="Shape 8">
            <a:extLst>
              <a:ext uri="{FF2B5EF4-FFF2-40B4-BE49-F238E27FC236}">
                <a16:creationId xmlns:a16="http://schemas.microsoft.com/office/drawing/2014/main" id="{ED11A8CB-0927-4D54-57EF-FCACA96D28CA}"/>
              </a:ext>
            </a:extLst>
          </p:cNvPr>
          <p:cNvSpPr/>
          <p:nvPr/>
        </p:nvSpPr>
        <p:spPr>
          <a:xfrm>
            <a:off x="6080760" y="4297680"/>
            <a:ext cx="2423160" cy="1463040"/>
          </a:xfrm>
          <a:prstGeom prst="roundRect">
            <a:avLst>
              <a:gd name="adj" fmla="val 5000"/>
            </a:avLst>
          </a:prstGeom>
          <a:solidFill>
            <a:srgbClr val="FFFFFF"/>
          </a:solidFill>
          <a:ln/>
        </p:spPr>
        <p:txBody>
          <a:bodyPr/>
          <a:lstStyle/>
          <a:p>
            <a:endParaRPr lang="en-GB"/>
          </a:p>
        </p:txBody>
      </p:sp>
      <p:pic>
        <p:nvPicPr>
          <p:cNvPr id="12" name="Image 1" descr="assets/nhmf.jpeg">
            <a:extLst>
              <a:ext uri="{FF2B5EF4-FFF2-40B4-BE49-F238E27FC236}">
                <a16:creationId xmlns:a16="http://schemas.microsoft.com/office/drawing/2014/main" id="{E47E711A-FCF6-E71F-E868-C38F475FC536}"/>
              </a:ext>
            </a:extLst>
          </p:cNvPr>
          <p:cNvPicPr>
            <a:picLocks noChangeAspect="1"/>
          </p:cNvPicPr>
          <p:nvPr/>
        </p:nvPicPr>
        <p:blipFill>
          <a:blip r:embed="rId4"/>
          <a:srcRect/>
          <a:stretch/>
        </p:blipFill>
        <p:spPr>
          <a:xfrm>
            <a:off x="6812280" y="4462272"/>
            <a:ext cx="960120" cy="1143000"/>
          </a:xfrm>
          <a:prstGeom prst="rect">
            <a:avLst/>
          </a:prstGeom>
        </p:spPr>
      </p:pic>
      <p:sp>
        <p:nvSpPr>
          <p:cNvPr id="13" name="Text 9">
            <a:extLst>
              <a:ext uri="{FF2B5EF4-FFF2-40B4-BE49-F238E27FC236}">
                <a16:creationId xmlns:a16="http://schemas.microsoft.com/office/drawing/2014/main" id="{FC8413A5-37BD-8623-55EE-9A8270F0DD92}"/>
              </a:ext>
            </a:extLst>
          </p:cNvPr>
          <p:cNvSpPr/>
          <p:nvPr/>
        </p:nvSpPr>
        <p:spPr>
          <a:xfrm>
            <a:off x="640080" y="5989320"/>
            <a:ext cx="5029200" cy="457200"/>
          </a:xfrm>
          <a:prstGeom prst="rect">
            <a:avLst/>
          </a:prstGeom>
          <a:noFill/>
          <a:ln/>
        </p:spPr>
        <p:txBody>
          <a:bodyPr wrap="square" lIns="0" tIns="0" rIns="0" bIns="0" rtlCol="0" anchor="ctr"/>
          <a:lstStyle/>
          <a:p>
            <a:pPr marL="0" indent="0">
              <a:buNone/>
            </a:pPr>
            <a:r>
              <a:rPr lang="en-US" sz="1800" i="1">
                <a:solidFill>
                  <a:srgbClr val="CADCFC"/>
                </a:solidFill>
                <a:latin typeface="Calibri" pitchFamily="34" charset="0"/>
                <a:ea typeface="Calibri" pitchFamily="34" charset="-122"/>
                <a:cs typeface="Calibri" pitchFamily="34" charset="-120"/>
              </a:rPr>
              <a:t>Safe journey home</a:t>
            </a:r>
            <a:endParaRPr lang="en-US" sz="1800"/>
          </a:p>
        </p:txBody>
      </p:sp>
    </p:spTree>
    <p:extLst>
      <p:ext uri="{BB962C8B-B14F-4D97-AF65-F5344CB8AC3E}">
        <p14:creationId xmlns:p14="http://schemas.microsoft.com/office/powerpoint/2010/main" val="7432012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2.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3.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4.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5.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6.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7.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8.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9.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0.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1.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2.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3.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4.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5.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6.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7.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8.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ags/tag19.xml><?xml version="1.0" encoding="utf-8"?>
<p:tagLst xmlns:a="http://schemas.openxmlformats.org/drawingml/2006/main" xmlns:r="http://schemas.openxmlformats.org/officeDocument/2006/relationships" xmlns:p="http://schemas.openxmlformats.org/presentationml/2006/main">
  <p:tag name="BRIGHTSLIDE_SLIDE_COLLAPSED" val="TRU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ver Slides English Logo Mulitple Presenters">
  <a:themeElements>
    <a:clrScheme name="RAP Rebrand Final">
      <a:dk1>
        <a:srgbClr val="00437D"/>
      </a:dk1>
      <a:lt1>
        <a:srgbClr val="FFFFFF"/>
      </a:lt1>
      <a:dk2>
        <a:srgbClr val="131543"/>
      </a:dk2>
      <a:lt2>
        <a:srgbClr val="F1F1F1"/>
      </a:lt2>
      <a:accent1>
        <a:srgbClr val="00B8BE"/>
      </a:accent1>
      <a:accent2>
        <a:srgbClr val="F15928"/>
      </a:accent2>
      <a:accent3>
        <a:srgbClr val="0079A3"/>
      </a:accent3>
      <a:accent4>
        <a:srgbClr val="FFE22E"/>
      </a:accent4>
      <a:accent5>
        <a:srgbClr val="97CB64"/>
      </a:accent5>
      <a:accent6>
        <a:srgbClr val="F79333"/>
      </a:accent6>
      <a:hlink>
        <a:srgbClr val="0B2F4E"/>
      </a:hlink>
      <a:folHlink>
        <a:srgbClr val="0B2F4E"/>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ptimized-rap-presentation-template-sample-widescreen" id="{ABCF7CCE-C71A-4AE1-9211-A8A69B5454C8}" vid="{10EF7103-6460-4BDA-8FA3-1DCA2C5F67DD}"/>
    </a:ext>
  </a:extLst>
</a:theme>
</file>

<file path=ppt/theme/theme3.xml><?xml version="1.0" encoding="utf-8"?>
<a:theme xmlns:a="http://schemas.openxmlformats.org/drawingml/2006/main" name="Body Slides">
  <a:themeElements>
    <a:clrScheme name="RAP Rebrand Final">
      <a:dk1>
        <a:srgbClr val="00437D"/>
      </a:dk1>
      <a:lt1>
        <a:srgbClr val="FFFFFF"/>
      </a:lt1>
      <a:dk2>
        <a:srgbClr val="131543"/>
      </a:dk2>
      <a:lt2>
        <a:srgbClr val="F1F1F1"/>
      </a:lt2>
      <a:accent1>
        <a:srgbClr val="00B8BE"/>
      </a:accent1>
      <a:accent2>
        <a:srgbClr val="F15928"/>
      </a:accent2>
      <a:accent3>
        <a:srgbClr val="0079A3"/>
      </a:accent3>
      <a:accent4>
        <a:srgbClr val="FFE22E"/>
      </a:accent4>
      <a:accent5>
        <a:srgbClr val="97CB64"/>
      </a:accent5>
      <a:accent6>
        <a:srgbClr val="F79333"/>
      </a:accent6>
      <a:hlink>
        <a:srgbClr val="0B2F4E"/>
      </a:hlink>
      <a:folHlink>
        <a:srgbClr val="0B2F4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lIns="0" tIns="0" rIns="0" bIns="0"/>
      <a:lstStyle>
        <a:defPPr>
          <a:defRPr b="1" dirty="0" smtClean="0"/>
        </a:defPPr>
      </a:lstStyle>
    </a:txDef>
  </a:objectDefaults>
  <a:extraClrSchemeLst/>
  <a:extLst>
    <a:ext uri="{05A4C25C-085E-4340-85A3-A5531E510DB2}">
      <thm15:themeFamily xmlns:thm15="http://schemas.microsoft.com/office/thememl/2012/main" name="Optimized-rap-presentation-template-sample-widescreen" id="{ABCF7CCE-C71A-4AE1-9211-A8A69B5454C8}" vid="{336498FE-FD68-492C-8AAB-7F44B61CC374}"/>
    </a:ext>
  </a:extLst>
</a:theme>
</file>

<file path=ppt/theme/theme4.xml><?xml version="1.0" encoding="utf-8"?>
<a:theme xmlns:a="http://schemas.openxmlformats.org/drawingml/2006/main" name="About RAP ">
  <a:themeElements>
    <a:clrScheme name="RAP Rebrand Final">
      <a:dk1>
        <a:srgbClr val="00437D"/>
      </a:dk1>
      <a:lt1>
        <a:srgbClr val="FFFFFF"/>
      </a:lt1>
      <a:dk2>
        <a:srgbClr val="131543"/>
      </a:dk2>
      <a:lt2>
        <a:srgbClr val="F1F1F1"/>
      </a:lt2>
      <a:accent1>
        <a:srgbClr val="00B8BE"/>
      </a:accent1>
      <a:accent2>
        <a:srgbClr val="F15928"/>
      </a:accent2>
      <a:accent3>
        <a:srgbClr val="0079A3"/>
      </a:accent3>
      <a:accent4>
        <a:srgbClr val="FFE22E"/>
      </a:accent4>
      <a:accent5>
        <a:srgbClr val="97CB64"/>
      </a:accent5>
      <a:accent6>
        <a:srgbClr val="F79333"/>
      </a:accent6>
      <a:hlink>
        <a:srgbClr val="0B2F4E"/>
      </a:hlink>
      <a:folHlink>
        <a:srgbClr val="0B2F4E"/>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ptimized-rap-presentation-template-sample-widescreen" id="{ABCF7CCE-C71A-4AE1-9211-A8A69B5454C8}" vid="{AA6C89F2-1DC6-4825-BEC1-A384E469AB8E}"/>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Office Theme">
  <a:themeElements>
    <a:clrScheme name="Chirpy Heat_2">
      <a:dk1>
        <a:sysClr val="windowText" lastClr="000000"/>
      </a:dk1>
      <a:lt1>
        <a:sysClr val="window" lastClr="FFFFFF"/>
      </a:lt1>
      <a:dk2>
        <a:srgbClr val="000F47"/>
      </a:dk2>
      <a:lt2>
        <a:srgbClr val="FFF6F2"/>
      </a:lt2>
      <a:accent1>
        <a:srgbClr val="000F47"/>
      </a:accent1>
      <a:accent2>
        <a:srgbClr val="88449B"/>
      </a:accent2>
      <a:accent3>
        <a:srgbClr val="D4CCFF"/>
      </a:accent3>
      <a:accent4>
        <a:srgbClr val="FFF6F2"/>
      </a:accent4>
      <a:accent5>
        <a:srgbClr val="9D9D9D"/>
      </a:accent5>
      <a:accent6>
        <a:srgbClr val="000F47"/>
      </a:accent6>
      <a:hlink>
        <a:srgbClr val="88449B"/>
      </a:hlink>
      <a:folHlink>
        <a:srgbClr val="88449B"/>
      </a:folHlink>
    </a:clrScheme>
    <a:fontScheme name="Chirp Heat_2">
      <a:majorFont>
        <a:latin typeface="Nunito Sans ExtraBold"/>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6270DA6609A3479B2C4DC6D33211B1" ma:contentTypeVersion="14" ma:contentTypeDescription="Create a new document." ma:contentTypeScope="" ma:versionID="dc35f4b7cd1b259781e6ca42d3a0c5b7">
  <xsd:schema xmlns:xsd="http://www.w3.org/2001/XMLSchema" xmlns:xs="http://www.w3.org/2001/XMLSchema" xmlns:p="http://schemas.microsoft.com/office/2006/metadata/properties" xmlns:ns2="c7864023-aefe-4516-821a-5bce085e17dd" xmlns:ns3="aea0fc6b-7392-4055-b941-0fa99f5e5861" targetNamespace="http://schemas.microsoft.com/office/2006/metadata/properties" ma:root="true" ma:fieldsID="fdef7e8fc239d80119bc0d5fb9eb3c08" ns2:_="" ns3:_="">
    <xsd:import namespace="c7864023-aefe-4516-821a-5bce085e17dd"/>
    <xsd:import namespace="aea0fc6b-7392-4055-b941-0fa99f5e586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Locatio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864023-aefe-4516-821a-5bce085e17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Location" ma:index="13" nillable="true" ma:displayName="Location" ma:indexed="true"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21d93dcc-62e9-42fa-94d1-98dcf228b3d3"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a0fc6b-7392-4055-b941-0fa99f5e5861"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30f4c149-cf1f-4755-b6c5-c0eecb5634f5}" ma:internalName="TaxCatchAll" ma:showField="CatchAllData" ma:web="aea0fc6b-7392-4055-b941-0fa99f5e586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7864023-aefe-4516-821a-5bce085e17dd">
      <Terms xmlns="http://schemas.microsoft.com/office/infopath/2007/PartnerControls"/>
    </lcf76f155ced4ddcb4097134ff3c332f>
    <TaxCatchAll xmlns="aea0fc6b-7392-4055-b941-0fa99f5e586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741616-326F-4E06-939C-067684246AC8}">
  <ds:schemaRefs>
    <ds:schemaRef ds:uri="aea0fc6b-7392-4055-b941-0fa99f5e5861"/>
    <ds:schemaRef ds:uri="c7864023-aefe-4516-821a-5bce085e17d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DC77563-2F96-4A0B-BB42-3661C98EE483}">
  <ds:schemaRefs>
    <ds:schemaRef ds:uri="http://schemas.openxmlformats.org/package/2006/metadata/core-properties"/>
    <ds:schemaRef ds:uri="c7864023-aefe-4516-821a-5bce085e17dd"/>
    <ds:schemaRef ds:uri="http://www.w3.org/XML/1998/namespace"/>
    <ds:schemaRef ds:uri="http://schemas.microsoft.com/office/infopath/2007/PartnerControls"/>
    <ds:schemaRef ds:uri="aea0fc6b-7392-4055-b941-0fa99f5e5861"/>
    <ds:schemaRef ds:uri="http://purl.org/dc/terms/"/>
    <ds:schemaRef ds:uri="http://schemas.microsoft.com/office/2006/metadata/properties"/>
    <ds:schemaRef ds:uri="http://purl.org/dc/dcmitype/"/>
    <ds:schemaRef ds:uri="http://schemas.microsoft.com/office/2006/documentManagement/types"/>
    <ds:schemaRef ds:uri="http://purl.org/dc/elements/1.1/"/>
  </ds:schemaRefs>
</ds:datastoreItem>
</file>

<file path=customXml/itemProps3.xml><?xml version="1.0" encoding="utf-8"?>
<ds:datastoreItem xmlns:ds="http://schemas.openxmlformats.org/officeDocument/2006/customXml" ds:itemID="{EDA1D51A-7F9C-4FC3-9B8C-F07F284F0CE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15792</Words>
  <Application>Microsoft Office PowerPoint</Application>
  <PresentationFormat>On-screen Show (4:3)</PresentationFormat>
  <Paragraphs>1769</Paragraphs>
  <Slides>160</Slides>
  <Notes>87</Notes>
  <HiddenSlides>0</HiddenSlides>
  <MMClips>0</MMClips>
  <ScaleCrop>false</ScaleCrop>
  <HeadingPairs>
    <vt:vector size="6" baseType="variant">
      <vt:variant>
        <vt:lpstr>Fonts Used</vt:lpstr>
      </vt:variant>
      <vt:variant>
        <vt:i4>29</vt:i4>
      </vt:variant>
      <vt:variant>
        <vt:lpstr>Theme</vt:lpstr>
      </vt:variant>
      <vt:variant>
        <vt:i4>6</vt:i4>
      </vt:variant>
      <vt:variant>
        <vt:lpstr>Slide Titles</vt:lpstr>
      </vt:variant>
      <vt:variant>
        <vt:i4>160</vt:i4>
      </vt:variant>
    </vt:vector>
  </HeadingPairs>
  <TitlesOfParts>
    <vt:vector size="195" baseType="lpstr">
      <vt:lpstr>Abadi Extra Light</vt:lpstr>
      <vt:lpstr>Aptos</vt:lpstr>
      <vt:lpstr>Arial</vt:lpstr>
      <vt:lpstr>Arial Nova</vt:lpstr>
      <vt:lpstr>Arial,Sans-Serif</vt:lpstr>
      <vt:lpstr>Avenir</vt:lpstr>
      <vt:lpstr>Avenir Bold</vt:lpstr>
      <vt:lpstr>Avenir Bold Italics</vt:lpstr>
      <vt:lpstr>Avenir Italics</vt:lpstr>
      <vt:lpstr>Avenir Light</vt:lpstr>
      <vt:lpstr>Avenir Next LT Pro</vt:lpstr>
      <vt:lpstr>Avenir Ultra-Bold</vt:lpstr>
      <vt:lpstr>Avenir Ultra-Bold Italics</vt:lpstr>
      <vt:lpstr>Calibri</vt:lpstr>
      <vt:lpstr>Calibri Light</vt:lpstr>
      <vt:lpstr>GDS Transport</vt:lpstr>
      <vt:lpstr>Gotham</vt:lpstr>
      <vt:lpstr>Gotham Bold</vt:lpstr>
      <vt:lpstr>Gotham Light</vt:lpstr>
      <vt:lpstr>Gotham Medium</vt:lpstr>
      <vt:lpstr>Libre Franklin</vt:lpstr>
      <vt:lpstr>Libre Franklin Bold</vt:lpstr>
      <vt:lpstr>Nunito Sans</vt:lpstr>
      <vt:lpstr>Nunito Sans ExtraBold</vt:lpstr>
      <vt:lpstr>Open Sans</vt:lpstr>
      <vt:lpstr>Open Sans Bold</vt:lpstr>
      <vt:lpstr>Symbol</vt:lpstr>
      <vt:lpstr>Verdana</vt:lpstr>
      <vt:lpstr>Wingdings</vt:lpstr>
      <vt:lpstr>Office Theme</vt:lpstr>
      <vt:lpstr>Cover Slides English Logo Mulitple Presenters</vt:lpstr>
      <vt:lpstr>Body Slides</vt:lpstr>
      <vt:lpstr>About RAP </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Overheating Risk and Extreme Heat in the UK:  From research evidence to adaptation   HAMMAR Southwest Technical Seminar Day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High fossil fuel prices and what they mean for energy in buildings. The real consequences for UK housing and thoughts on the way forward.</vt:lpstr>
      <vt:lpstr>The Plan</vt:lpstr>
      <vt:lpstr>A poly-crisis</vt:lpstr>
      <vt:lpstr>Gas prices are now structurally higher than they were in the 2010s</vt:lpstr>
      <vt:lpstr>The Southwest has the highest proportion of off-gas-grid homes in England</vt:lpstr>
      <vt:lpstr>Dealing with climate change requires rapid heat pump deployment</vt:lpstr>
      <vt:lpstr>PowerPoint Presentation</vt:lpstr>
      <vt:lpstr>Heat pumps and other renewable energy also has huge energy security benefits</vt:lpstr>
      <vt:lpstr>Mixes of policy measures are needed to drive heat pumps but pricing is vital</vt:lpstr>
      <vt:lpstr>PowerPoint Presentation</vt:lpstr>
      <vt:lpstr>PowerPoint Presentation</vt:lpstr>
      <vt:lpstr>PowerPoint Presentation</vt:lpstr>
      <vt:lpstr>PowerPoint Presentation</vt:lpstr>
      <vt:lpstr>Building level energy technology has seen incredible cost reductions and can offset high grid prices</vt:lpstr>
      <vt:lpstr>And innovation</vt:lpstr>
      <vt:lpstr>In warmer climes, heat pumps already make financial sense</vt:lpstr>
      <vt:lpstr>In the UK, packages of technologies, namely heat pumps, solar and batteries, can bring major bill reductions</vt:lpstr>
      <vt:lpstr>Technology combinations can reduce running costs significantly </vt:lpstr>
      <vt:lpstr>Access to solar PV, batteries and heat pumps is not always easy</vt:lpstr>
      <vt:lpstr>Conclusions  </vt:lpstr>
      <vt:lpstr>PowerPoint Presentation</vt:lpstr>
      <vt:lpstr>PowerPoint Presentation</vt:lpstr>
      <vt:lpstr>PowerPoint Presentation</vt:lpstr>
      <vt:lpstr>PowerPoint Presentation</vt:lpstr>
      <vt:lpstr>Established 2019, we are the UK’s leading provider of independent heat network support for social housing providers.  </vt:lpstr>
      <vt:lpstr>PowerPoint Presentation</vt:lpstr>
      <vt:lpstr>PowerPoint Presentation</vt:lpstr>
      <vt:lpstr>PowerPoint Presentation</vt:lpstr>
      <vt:lpstr>PowerPoint Presentation</vt:lpstr>
      <vt:lpstr>PowerPoint Presentation</vt:lpstr>
      <vt:lpstr>Heat networks in the UK </vt:lpstr>
      <vt:lpstr>Heat networks in the UK </vt:lpstr>
      <vt:lpstr>A new era of heat network regulation</vt:lpstr>
      <vt:lpstr>New regulator: new rules</vt:lpstr>
      <vt:lpstr>Regulations timeline </vt:lpstr>
      <vt:lpstr>Risks and consequences of non-compliance </vt:lpstr>
      <vt:lpstr>Ofgem Registration</vt:lpstr>
      <vt:lpstr>Registration: why</vt:lpstr>
      <vt:lpstr>Registration: how</vt:lpstr>
      <vt:lpstr>PowerPoint Presentation</vt:lpstr>
      <vt:lpstr>Stage 1: Create your organisation account</vt:lpstr>
      <vt:lpstr>Stage 2: Provide organisation details</vt:lpstr>
      <vt:lpstr>Stage 3: Submit SMRI declarations</vt:lpstr>
      <vt:lpstr>Stage 4: Register your heat networks</vt:lpstr>
      <vt:lpstr>Registering your heat networks</vt:lpstr>
      <vt:lpstr>PowerPoint Presentation</vt:lpstr>
      <vt:lpstr>Observations and challenges – sector feedback</vt:lpstr>
      <vt:lpstr>Ofgem Reporting</vt:lpstr>
      <vt:lpstr>Registration completed?  Time for regular reporting</vt:lpstr>
      <vt:lpstr>PowerPoint Presentation</vt:lpstr>
      <vt:lpstr>PowerPoint Presentation</vt:lpstr>
      <vt:lpstr>Observations and challenges – sector feedback</vt:lpstr>
      <vt:lpstr>Sector feedback &amp; Chirpy's thoughts</vt:lpstr>
      <vt:lpstr>Next steps and key takeaways</vt:lpstr>
      <vt:lpstr>Navigating the Journey to regulatory compliance </vt:lpstr>
      <vt:lpstr>PowerPoint Presentation</vt:lpstr>
      <vt:lpstr>Let's build your compliance roadmap</vt:lpstr>
      <vt:lpstr>How we can help you with the registration process </vt:lpstr>
      <vt:lpstr>What to do next  </vt:lpstr>
      <vt:lpstr>More information and support</vt:lpstr>
      <vt:lpstr>PowerPoint Presentation</vt:lpstr>
      <vt:lpstr>Any questions?</vt:lpstr>
      <vt:lpstr>More information and support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Updated Hazards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Aico can help with making this a reality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HAMMAR South West Technical Briefing Day</dc:title>
  <dc:subject>PptxGenJS Presentation</dc:subject>
  <dc:creator>HAMMAR South West</dc:creator>
  <cp:lastModifiedBy>Steve Coles</cp:lastModifiedBy>
  <cp:revision>3</cp:revision>
  <dcterms:created xsi:type="dcterms:W3CDTF">2026-06-09T11:50:19Z</dcterms:created>
  <dcterms:modified xsi:type="dcterms:W3CDTF">2026-06-28T23:45:16Z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0x010100576270DA6609A3479B2C4DC6D33211B1</vt:lpwstr>
  </property>
  <property fmtid="{D5CDD505-2E9C-101B-9397-08002B2CF9AE}" pid="3" name="MediaServiceImageTags">
    <vt:lpwstr/>
  </property>
</Properties>
</file>