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30" r:id="rId2"/>
  </p:sldMasterIdLst>
  <p:notesMasterIdLst>
    <p:notesMasterId r:id="rId42"/>
  </p:notesMasterIdLst>
  <p:handoutMasterIdLst>
    <p:handoutMasterId r:id="rId43"/>
  </p:handoutMasterIdLst>
  <p:sldIdLst>
    <p:sldId id="741" r:id="rId3"/>
    <p:sldId id="382" r:id="rId4"/>
    <p:sldId id="660" r:id="rId5"/>
    <p:sldId id="736" r:id="rId6"/>
    <p:sldId id="735" r:id="rId7"/>
    <p:sldId id="702" r:id="rId8"/>
    <p:sldId id="731" r:id="rId9"/>
    <p:sldId id="704" r:id="rId10"/>
    <p:sldId id="726" r:id="rId11"/>
    <p:sldId id="705" r:id="rId12"/>
    <p:sldId id="707" r:id="rId13"/>
    <p:sldId id="708" r:id="rId14"/>
    <p:sldId id="711" r:id="rId15"/>
    <p:sldId id="727" r:id="rId16"/>
    <p:sldId id="725" r:id="rId17"/>
    <p:sldId id="710" r:id="rId18"/>
    <p:sldId id="733" r:id="rId19"/>
    <p:sldId id="712" r:id="rId20"/>
    <p:sldId id="720" r:id="rId21"/>
    <p:sldId id="737" r:id="rId22"/>
    <p:sldId id="719" r:id="rId23"/>
    <p:sldId id="701" r:id="rId24"/>
    <p:sldId id="728" r:id="rId25"/>
    <p:sldId id="696" r:id="rId26"/>
    <p:sldId id="732" r:id="rId27"/>
    <p:sldId id="713" r:id="rId28"/>
    <p:sldId id="675" r:id="rId29"/>
    <p:sldId id="738" r:id="rId30"/>
    <p:sldId id="649" r:id="rId31"/>
    <p:sldId id="716" r:id="rId32"/>
    <p:sldId id="721" r:id="rId33"/>
    <p:sldId id="723" r:id="rId34"/>
    <p:sldId id="739" r:id="rId35"/>
    <p:sldId id="642" r:id="rId36"/>
    <p:sldId id="643" r:id="rId37"/>
    <p:sldId id="724" r:id="rId38"/>
    <p:sldId id="729" r:id="rId39"/>
    <p:sldId id="730" r:id="rId40"/>
    <p:sldId id="740" r:id="rId41"/>
  </p:sldIdLst>
  <p:sldSz cx="9906000" cy="6858000" type="A4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36BB0D"/>
    <a:srgbClr val="FF6600"/>
    <a:srgbClr val="3BB21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755" autoAdjust="0"/>
  </p:normalViewPr>
  <p:slideViewPr>
    <p:cSldViewPr>
      <p:cViewPr varScale="1">
        <p:scale>
          <a:sx n="87" d="100"/>
          <a:sy n="87" d="100"/>
        </p:scale>
        <p:origin x="883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88"/>
    </p:cViewPr>
  </p:sorterViewPr>
  <p:notesViewPr>
    <p:cSldViewPr>
      <p:cViewPr varScale="1">
        <p:scale>
          <a:sx n="64" d="100"/>
          <a:sy n="64" d="100"/>
        </p:scale>
        <p:origin x="284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00D82-BA77-4A8E-A431-B77380C78F3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869B5EC-A122-4DA6-94E9-C9E071FC9F18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GB" dirty="0"/>
            <a:t>Strategic reporting - decision making on overall R&amp;M models</a:t>
          </a:r>
        </a:p>
      </dgm:t>
    </dgm:pt>
    <dgm:pt modelId="{85F351C7-232A-484F-A951-4383EFCADEE1}" type="parTrans" cxnId="{0AFC99B4-603D-472D-BDE0-1726906B5119}">
      <dgm:prSet/>
      <dgm:spPr/>
      <dgm:t>
        <a:bodyPr/>
        <a:lstStyle/>
        <a:p>
          <a:endParaRPr lang="en-GB"/>
        </a:p>
      </dgm:t>
    </dgm:pt>
    <dgm:pt modelId="{DEE40C2E-9B43-448D-99FB-85D495744BFF}" type="sibTrans" cxnId="{0AFC99B4-603D-472D-BDE0-1726906B5119}">
      <dgm:prSet/>
      <dgm:spPr/>
      <dgm:t>
        <a:bodyPr/>
        <a:lstStyle/>
        <a:p>
          <a:endParaRPr lang="en-GB"/>
        </a:p>
      </dgm:t>
    </dgm:pt>
    <dgm:pt modelId="{C57471EB-AF92-4909-8C52-A6AED40257C3}">
      <dgm:prSet phldrT="[Text]"/>
      <dgm:spPr>
        <a:solidFill>
          <a:schemeClr val="bg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/>
            <a:t>Management reporting – decision making on DLO workstream performance</a:t>
          </a:r>
        </a:p>
      </dgm:t>
    </dgm:pt>
    <dgm:pt modelId="{E8B9E863-046A-4BC7-9EFC-EFF0EBA296EA}" type="parTrans" cxnId="{3BB44A47-231C-4988-BC6C-9053C40171DB}">
      <dgm:prSet/>
      <dgm:spPr/>
      <dgm:t>
        <a:bodyPr/>
        <a:lstStyle/>
        <a:p>
          <a:endParaRPr lang="en-GB"/>
        </a:p>
      </dgm:t>
    </dgm:pt>
    <dgm:pt modelId="{8431984E-3EFA-4684-AB00-64F9A969ABB6}" type="sibTrans" cxnId="{3BB44A47-231C-4988-BC6C-9053C40171DB}">
      <dgm:prSet/>
      <dgm:spPr/>
      <dgm:t>
        <a:bodyPr/>
        <a:lstStyle/>
        <a:p>
          <a:endParaRPr lang="en-GB"/>
        </a:p>
      </dgm:t>
    </dgm:pt>
    <dgm:pt modelId="{D093CC9D-591B-4D9A-B841-F1F921F15D7D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Operational reporting – DLO day to day decision making at a trade/operative level</a:t>
          </a:r>
        </a:p>
      </dgm:t>
    </dgm:pt>
    <dgm:pt modelId="{BB97EA98-9452-42D2-A16D-71DDB9A86AD8}" type="parTrans" cxnId="{26DB2918-CA20-4BFE-9071-6A55A38CDE7A}">
      <dgm:prSet/>
      <dgm:spPr/>
      <dgm:t>
        <a:bodyPr/>
        <a:lstStyle/>
        <a:p>
          <a:endParaRPr lang="en-GB"/>
        </a:p>
      </dgm:t>
    </dgm:pt>
    <dgm:pt modelId="{1F50CB77-BAE6-496F-B665-2407AE692AA7}" type="sibTrans" cxnId="{26DB2918-CA20-4BFE-9071-6A55A38CDE7A}">
      <dgm:prSet/>
      <dgm:spPr/>
      <dgm:t>
        <a:bodyPr/>
        <a:lstStyle/>
        <a:p>
          <a:endParaRPr lang="en-GB"/>
        </a:p>
      </dgm:t>
    </dgm:pt>
    <dgm:pt modelId="{F774DA5E-F4AA-4525-A1BE-F896559A7AA6}" type="pres">
      <dgm:prSet presAssocID="{DC600D82-BA77-4A8E-A431-B77380C78F39}" presName="compositeShape" presStyleCnt="0">
        <dgm:presLayoutVars>
          <dgm:dir/>
          <dgm:resizeHandles/>
        </dgm:presLayoutVars>
      </dgm:prSet>
      <dgm:spPr/>
    </dgm:pt>
    <dgm:pt modelId="{7F2A444D-8DBD-4DB7-8961-D1A7F29CD613}" type="pres">
      <dgm:prSet presAssocID="{DC600D82-BA77-4A8E-A431-B77380C78F39}" presName="pyramid" presStyleLbl="node1" presStyleIdx="0" presStyleCnt="1" custLinFactNeighborX="-11193"/>
      <dgm:spPr/>
    </dgm:pt>
    <dgm:pt modelId="{150CE820-CD62-4793-932B-5C3D6284D437}" type="pres">
      <dgm:prSet presAssocID="{DC600D82-BA77-4A8E-A431-B77380C78F39}" presName="theList" presStyleCnt="0"/>
      <dgm:spPr/>
    </dgm:pt>
    <dgm:pt modelId="{6C64913F-DA8C-4C97-8807-81F5CE204B10}" type="pres">
      <dgm:prSet presAssocID="{3869B5EC-A122-4DA6-94E9-C9E071FC9F1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BF2E70-00D5-4CE8-9A9E-A5633A20528C}" type="pres">
      <dgm:prSet presAssocID="{3869B5EC-A122-4DA6-94E9-C9E071FC9F18}" presName="aSpace" presStyleCnt="0"/>
      <dgm:spPr/>
    </dgm:pt>
    <dgm:pt modelId="{2E1836F2-07DD-4C5D-9682-24481C202C45}" type="pres">
      <dgm:prSet presAssocID="{C57471EB-AF92-4909-8C52-A6AED40257C3}" presName="aNode" presStyleLbl="fgAcc1" presStyleIdx="1" presStyleCnt="3" custLinFactY="16113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87F298-7B83-4ACB-BFC1-0434185BB9BA}" type="pres">
      <dgm:prSet presAssocID="{C57471EB-AF92-4909-8C52-A6AED40257C3}" presName="aSpace" presStyleCnt="0"/>
      <dgm:spPr/>
    </dgm:pt>
    <dgm:pt modelId="{88C43B31-1BAC-4BFF-AF34-9BB9713528EF}" type="pres">
      <dgm:prSet presAssocID="{D093CC9D-591B-4D9A-B841-F1F921F15D7D}" presName="aNode" presStyleLbl="fgAcc1" presStyleIdx="2" presStyleCnt="3" custLinFactY="16113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80C6CE-B6B3-498D-91C6-651827C2948C}" type="pres">
      <dgm:prSet presAssocID="{D093CC9D-591B-4D9A-B841-F1F921F15D7D}" presName="aSpace" presStyleCnt="0"/>
      <dgm:spPr/>
    </dgm:pt>
  </dgm:ptLst>
  <dgm:cxnLst>
    <dgm:cxn modelId="{04363127-5C0B-4EA4-B1EF-8270CC1615C8}" type="presOf" srcId="{3869B5EC-A122-4DA6-94E9-C9E071FC9F18}" destId="{6C64913F-DA8C-4C97-8807-81F5CE204B10}" srcOrd="0" destOrd="0" presId="urn:microsoft.com/office/officeart/2005/8/layout/pyramid2"/>
    <dgm:cxn modelId="{3BB44A47-231C-4988-BC6C-9053C40171DB}" srcId="{DC600D82-BA77-4A8E-A431-B77380C78F39}" destId="{C57471EB-AF92-4909-8C52-A6AED40257C3}" srcOrd="1" destOrd="0" parTransId="{E8B9E863-046A-4BC7-9EFC-EFF0EBA296EA}" sibTransId="{8431984E-3EFA-4684-AB00-64F9A969ABB6}"/>
    <dgm:cxn modelId="{8B365C22-A0BF-48BB-A8F0-3F57096C73A7}" type="presOf" srcId="{DC600D82-BA77-4A8E-A431-B77380C78F39}" destId="{F774DA5E-F4AA-4525-A1BE-F896559A7AA6}" srcOrd="0" destOrd="0" presId="urn:microsoft.com/office/officeart/2005/8/layout/pyramid2"/>
    <dgm:cxn modelId="{26DB2918-CA20-4BFE-9071-6A55A38CDE7A}" srcId="{DC600D82-BA77-4A8E-A431-B77380C78F39}" destId="{D093CC9D-591B-4D9A-B841-F1F921F15D7D}" srcOrd="2" destOrd="0" parTransId="{BB97EA98-9452-42D2-A16D-71DDB9A86AD8}" sibTransId="{1F50CB77-BAE6-496F-B665-2407AE692AA7}"/>
    <dgm:cxn modelId="{0E87F316-0530-44B2-A850-15371DBA837F}" type="presOf" srcId="{D093CC9D-591B-4D9A-B841-F1F921F15D7D}" destId="{88C43B31-1BAC-4BFF-AF34-9BB9713528EF}" srcOrd="0" destOrd="0" presId="urn:microsoft.com/office/officeart/2005/8/layout/pyramid2"/>
    <dgm:cxn modelId="{749C1E4C-7576-4133-94E8-F4F48610F931}" type="presOf" srcId="{C57471EB-AF92-4909-8C52-A6AED40257C3}" destId="{2E1836F2-07DD-4C5D-9682-24481C202C45}" srcOrd="0" destOrd="0" presId="urn:microsoft.com/office/officeart/2005/8/layout/pyramid2"/>
    <dgm:cxn modelId="{0AFC99B4-603D-472D-BDE0-1726906B5119}" srcId="{DC600D82-BA77-4A8E-A431-B77380C78F39}" destId="{3869B5EC-A122-4DA6-94E9-C9E071FC9F18}" srcOrd="0" destOrd="0" parTransId="{85F351C7-232A-484F-A951-4383EFCADEE1}" sibTransId="{DEE40C2E-9B43-448D-99FB-85D495744BFF}"/>
    <dgm:cxn modelId="{91DE1E96-BD3F-4BFE-A7FB-DA76B022C231}" type="presParOf" srcId="{F774DA5E-F4AA-4525-A1BE-F896559A7AA6}" destId="{7F2A444D-8DBD-4DB7-8961-D1A7F29CD613}" srcOrd="0" destOrd="0" presId="urn:microsoft.com/office/officeart/2005/8/layout/pyramid2"/>
    <dgm:cxn modelId="{28C1B16F-B3D2-415A-8C9D-52BC09276192}" type="presParOf" srcId="{F774DA5E-F4AA-4525-A1BE-F896559A7AA6}" destId="{150CE820-CD62-4793-932B-5C3D6284D437}" srcOrd="1" destOrd="0" presId="urn:microsoft.com/office/officeart/2005/8/layout/pyramid2"/>
    <dgm:cxn modelId="{CE4AD6FD-5573-4B15-BDEF-1A8DD1D2AE32}" type="presParOf" srcId="{150CE820-CD62-4793-932B-5C3D6284D437}" destId="{6C64913F-DA8C-4C97-8807-81F5CE204B10}" srcOrd="0" destOrd="0" presId="urn:microsoft.com/office/officeart/2005/8/layout/pyramid2"/>
    <dgm:cxn modelId="{3AAEF1C5-03DE-49FB-ABF8-EF6C8C1B4E8A}" type="presParOf" srcId="{150CE820-CD62-4793-932B-5C3D6284D437}" destId="{6ABF2E70-00D5-4CE8-9A9E-A5633A20528C}" srcOrd="1" destOrd="0" presId="urn:microsoft.com/office/officeart/2005/8/layout/pyramid2"/>
    <dgm:cxn modelId="{E11A70BE-D2E8-4EEB-9A09-21D7EEC1AA9B}" type="presParOf" srcId="{150CE820-CD62-4793-932B-5C3D6284D437}" destId="{2E1836F2-07DD-4C5D-9682-24481C202C45}" srcOrd="2" destOrd="0" presId="urn:microsoft.com/office/officeart/2005/8/layout/pyramid2"/>
    <dgm:cxn modelId="{49260AB8-3079-41C3-B576-8FF22A119989}" type="presParOf" srcId="{150CE820-CD62-4793-932B-5C3D6284D437}" destId="{E187F298-7B83-4ACB-BFC1-0434185BB9BA}" srcOrd="3" destOrd="0" presId="urn:microsoft.com/office/officeart/2005/8/layout/pyramid2"/>
    <dgm:cxn modelId="{29451624-E185-4A82-8450-443975871364}" type="presParOf" srcId="{150CE820-CD62-4793-932B-5C3D6284D437}" destId="{88C43B31-1BAC-4BFF-AF34-9BB9713528EF}" srcOrd="4" destOrd="0" presId="urn:microsoft.com/office/officeart/2005/8/layout/pyramid2"/>
    <dgm:cxn modelId="{9ECD7893-DA25-4041-A9ED-2594750053BE}" type="presParOf" srcId="{150CE820-CD62-4793-932B-5C3D6284D437}" destId="{A780C6CE-B6B3-498D-91C6-651827C2948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2B1309-FCCD-4FF4-87B1-C1B63EFDBFF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EF67C29-F752-4EB6-BB96-DE906035396D}">
      <dgm:prSet phldrT="[Text]"/>
      <dgm:spPr>
        <a:solidFill>
          <a:srgbClr val="0033CC"/>
        </a:solidFill>
      </dgm:spPr>
      <dgm:t>
        <a:bodyPr/>
        <a:lstStyle/>
        <a:p>
          <a:r>
            <a:rPr lang="en-GB" dirty="0"/>
            <a:t>Options &amp; Business case</a:t>
          </a:r>
        </a:p>
      </dgm:t>
    </dgm:pt>
    <dgm:pt modelId="{098AB206-4905-4F9D-A4DF-15B42A51832E}" type="parTrans" cxnId="{42DCE194-8642-4293-802D-9BA1929803DF}">
      <dgm:prSet/>
      <dgm:spPr/>
      <dgm:t>
        <a:bodyPr/>
        <a:lstStyle/>
        <a:p>
          <a:endParaRPr lang="en-GB"/>
        </a:p>
      </dgm:t>
    </dgm:pt>
    <dgm:pt modelId="{079CB8F1-5F84-4281-A380-19C264BD38A9}" type="sibTrans" cxnId="{42DCE194-8642-4293-802D-9BA1929803DF}">
      <dgm:prSet/>
      <dgm:spPr/>
      <dgm:t>
        <a:bodyPr/>
        <a:lstStyle/>
        <a:p>
          <a:endParaRPr lang="en-GB"/>
        </a:p>
      </dgm:t>
    </dgm:pt>
    <dgm:pt modelId="{5CCDC976-6D08-4460-8556-D2B41EC9E450}">
      <dgm:prSet phldrT="[Text]" custT="1"/>
      <dgm:spPr/>
      <dgm:t>
        <a:bodyPr/>
        <a:lstStyle/>
        <a:p>
          <a:r>
            <a:rPr lang="en-GB" sz="1400" dirty="0"/>
            <a:t>Includes supply chain review (e.g. single source supply </a:t>
          </a:r>
          <a:r>
            <a:rPr lang="en-GB" sz="1400" dirty="0" smtClean="0"/>
            <a:t>v </a:t>
          </a:r>
          <a:r>
            <a:rPr lang="en-GB" sz="1400" dirty="0"/>
            <a:t>multi)</a:t>
          </a:r>
        </a:p>
      </dgm:t>
    </dgm:pt>
    <dgm:pt modelId="{139F7667-1E94-49EC-B329-3CB6762FCED0}" type="parTrans" cxnId="{58911625-7A9D-4E78-982F-A46A9BC5B4C8}">
      <dgm:prSet/>
      <dgm:spPr/>
      <dgm:t>
        <a:bodyPr/>
        <a:lstStyle/>
        <a:p>
          <a:endParaRPr lang="en-GB"/>
        </a:p>
      </dgm:t>
    </dgm:pt>
    <dgm:pt modelId="{97C4AAC1-EAE4-4957-B2E1-AC66BE810A01}" type="sibTrans" cxnId="{58911625-7A9D-4E78-982F-A46A9BC5B4C8}">
      <dgm:prSet/>
      <dgm:spPr/>
      <dgm:t>
        <a:bodyPr/>
        <a:lstStyle/>
        <a:p>
          <a:endParaRPr lang="en-GB"/>
        </a:p>
      </dgm:t>
    </dgm:pt>
    <dgm:pt modelId="{97EA2367-CB59-43B5-88AC-47BD5EEB1EA6}">
      <dgm:prSet phldrT="[Text]"/>
      <dgm:spPr>
        <a:solidFill>
          <a:srgbClr val="0033CC"/>
        </a:solidFill>
      </dgm:spPr>
      <dgm:t>
        <a:bodyPr/>
        <a:lstStyle/>
        <a:p>
          <a:r>
            <a:rPr lang="en-GB" dirty="0"/>
            <a:t>Procurement feasibility</a:t>
          </a:r>
        </a:p>
      </dgm:t>
    </dgm:pt>
    <dgm:pt modelId="{9CDAB785-A206-4C9D-A017-32841737A3BA}" type="parTrans" cxnId="{1E00E383-58B9-424A-9D80-58007757134C}">
      <dgm:prSet/>
      <dgm:spPr/>
      <dgm:t>
        <a:bodyPr/>
        <a:lstStyle/>
        <a:p>
          <a:endParaRPr lang="en-GB"/>
        </a:p>
      </dgm:t>
    </dgm:pt>
    <dgm:pt modelId="{320D8519-FC07-49BF-AFD5-75AE6F7FBAA6}" type="sibTrans" cxnId="{1E00E383-58B9-424A-9D80-58007757134C}">
      <dgm:prSet/>
      <dgm:spPr/>
      <dgm:t>
        <a:bodyPr/>
        <a:lstStyle/>
        <a:p>
          <a:endParaRPr lang="en-GB"/>
        </a:p>
      </dgm:t>
    </dgm:pt>
    <dgm:pt modelId="{824DD0E8-363F-49C4-99FF-12CB037B65E7}">
      <dgm:prSet phldrT="[Text]" custT="1"/>
      <dgm:spPr/>
      <dgm:t>
        <a:bodyPr/>
        <a:lstStyle/>
        <a:p>
          <a:r>
            <a:rPr lang="en-GB" sz="1400" dirty="0"/>
            <a:t>How are we most likely to achieve that value?</a:t>
          </a:r>
        </a:p>
      </dgm:t>
    </dgm:pt>
    <dgm:pt modelId="{5048A48A-CD6B-4D85-BEA9-4972A149FF46}" type="parTrans" cxnId="{A7BCDBED-7CEA-40C0-B30B-7904FB6CCD23}">
      <dgm:prSet/>
      <dgm:spPr/>
      <dgm:t>
        <a:bodyPr/>
        <a:lstStyle/>
        <a:p>
          <a:endParaRPr lang="en-GB"/>
        </a:p>
      </dgm:t>
    </dgm:pt>
    <dgm:pt modelId="{9BE16870-4E08-424D-8E58-F74FE54E5B4B}" type="sibTrans" cxnId="{A7BCDBED-7CEA-40C0-B30B-7904FB6CCD23}">
      <dgm:prSet/>
      <dgm:spPr/>
      <dgm:t>
        <a:bodyPr/>
        <a:lstStyle/>
        <a:p>
          <a:endParaRPr lang="en-GB"/>
        </a:p>
      </dgm:t>
    </dgm:pt>
    <dgm:pt modelId="{F44FC6F1-A5F5-4242-AD31-86EB40FD0E6C}">
      <dgm:prSet phldrT="[Text]"/>
      <dgm:spPr>
        <a:solidFill>
          <a:srgbClr val="0033CC"/>
        </a:solidFill>
      </dgm:spPr>
      <dgm:t>
        <a:bodyPr/>
        <a:lstStyle/>
        <a:p>
          <a:r>
            <a:rPr lang="en-GB" dirty="0"/>
            <a:t>Procurement process</a:t>
          </a:r>
        </a:p>
      </dgm:t>
    </dgm:pt>
    <dgm:pt modelId="{B436CEB6-B339-439B-90F6-613393B86907}" type="parTrans" cxnId="{87CB0D1C-D9E9-4672-AF25-9EE22E248C31}">
      <dgm:prSet/>
      <dgm:spPr/>
      <dgm:t>
        <a:bodyPr/>
        <a:lstStyle/>
        <a:p>
          <a:endParaRPr lang="en-GB"/>
        </a:p>
      </dgm:t>
    </dgm:pt>
    <dgm:pt modelId="{92FD1140-F34E-4BD1-8092-819C5E66EF05}" type="sibTrans" cxnId="{87CB0D1C-D9E9-4672-AF25-9EE22E248C31}">
      <dgm:prSet/>
      <dgm:spPr/>
      <dgm:t>
        <a:bodyPr/>
        <a:lstStyle/>
        <a:p>
          <a:endParaRPr lang="en-GB"/>
        </a:p>
      </dgm:t>
    </dgm:pt>
    <dgm:pt modelId="{600F98A9-17A4-49E7-9E7C-558E5F3178A5}">
      <dgm:prSet phldrT="[Text]" custT="1"/>
      <dgm:spPr/>
      <dgm:t>
        <a:bodyPr/>
        <a:lstStyle/>
        <a:p>
          <a:r>
            <a:rPr lang="en-GB" sz="1400" dirty="0"/>
            <a:t>Compliancy process</a:t>
          </a:r>
        </a:p>
      </dgm:t>
    </dgm:pt>
    <dgm:pt modelId="{80614A5F-09F9-4D65-9548-67EC9683E6F4}" type="parTrans" cxnId="{DB0EF5BB-38E5-48C7-8F0C-537E9D7EC97A}">
      <dgm:prSet/>
      <dgm:spPr/>
      <dgm:t>
        <a:bodyPr/>
        <a:lstStyle/>
        <a:p>
          <a:endParaRPr lang="en-GB"/>
        </a:p>
      </dgm:t>
    </dgm:pt>
    <dgm:pt modelId="{9BBD0F85-1233-48B4-9ADF-7DE5D939C561}" type="sibTrans" cxnId="{DB0EF5BB-38E5-48C7-8F0C-537E9D7EC97A}">
      <dgm:prSet/>
      <dgm:spPr/>
      <dgm:t>
        <a:bodyPr/>
        <a:lstStyle/>
        <a:p>
          <a:endParaRPr lang="en-GB"/>
        </a:p>
      </dgm:t>
    </dgm:pt>
    <dgm:pt modelId="{63EB3DDF-937A-4B07-A368-745FA68907A5}">
      <dgm:prSet/>
      <dgm:spPr>
        <a:solidFill>
          <a:srgbClr val="0033CC"/>
        </a:solidFill>
      </dgm:spPr>
      <dgm:t>
        <a:bodyPr/>
        <a:lstStyle/>
        <a:p>
          <a:r>
            <a:rPr lang="en-GB" dirty="0"/>
            <a:t>Mobilisation</a:t>
          </a:r>
        </a:p>
      </dgm:t>
    </dgm:pt>
    <dgm:pt modelId="{0B934F19-F015-419F-BA80-877EB709E4E1}" type="parTrans" cxnId="{634A54F2-982A-4A4A-B8A8-93081E54E9B5}">
      <dgm:prSet/>
      <dgm:spPr/>
      <dgm:t>
        <a:bodyPr/>
        <a:lstStyle/>
        <a:p>
          <a:endParaRPr lang="en-GB"/>
        </a:p>
      </dgm:t>
    </dgm:pt>
    <dgm:pt modelId="{0B87B0A1-A8E8-4A68-B146-D1FE175DDF4E}" type="sibTrans" cxnId="{634A54F2-982A-4A4A-B8A8-93081E54E9B5}">
      <dgm:prSet/>
      <dgm:spPr/>
      <dgm:t>
        <a:bodyPr/>
        <a:lstStyle/>
        <a:p>
          <a:endParaRPr lang="en-GB"/>
        </a:p>
      </dgm:t>
    </dgm:pt>
    <dgm:pt modelId="{F95B982A-1A0E-4ED2-8DF7-E6AC85F8CF2E}">
      <dgm:prSet phldrT="[Text]" custT="1"/>
      <dgm:spPr/>
      <dgm:t>
        <a:bodyPr/>
        <a:lstStyle/>
        <a:p>
          <a:r>
            <a:rPr lang="en-GB" sz="1400" dirty="0" smtClean="0"/>
            <a:t>Review </a:t>
          </a:r>
          <a:r>
            <a:rPr lang="en-GB" sz="1400" dirty="0"/>
            <a:t>&amp; challenge of specification (beyond the status quo) </a:t>
          </a:r>
        </a:p>
      </dgm:t>
    </dgm:pt>
    <dgm:pt modelId="{83A62DBA-A66F-42E4-84B7-45DBCB3A6CE2}" type="parTrans" cxnId="{77716F09-C382-46BF-B961-397F42D197B1}">
      <dgm:prSet/>
      <dgm:spPr/>
      <dgm:t>
        <a:bodyPr/>
        <a:lstStyle/>
        <a:p>
          <a:endParaRPr lang="en-GB"/>
        </a:p>
      </dgm:t>
    </dgm:pt>
    <dgm:pt modelId="{7390C32C-95BA-4B41-9D82-822D41F347A5}" type="sibTrans" cxnId="{77716F09-C382-46BF-B961-397F42D197B1}">
      <dgm:prSet/>
      <dgm:spPr/>
      <dgm:t>
        <a:bodyPr/>
        <a:lstStyle/>
        <a:p>
          <a:endParaRPr lang="en-GB"/>
        </a:p>
      </dgm:t>
    </dgm:pt>
    <dgm:pt modelId="{2405B3E6-724C-4E33-81A9-7DFA9AB95B4D}">
      <dgm:prSet phldrT="[Text]" custT="1"/>
      <dgm:spPr/>
      <dgm:t>
        <a:bodyPr/>
        <a:lstStyle/>
        <a:p>
          <a:r>
            <a:rPr lang="en-GB" sz="1400" dirty="0"/>
            <a:t>Establish what good value looks like (service &amp; target costs) </a:t>
          </a:r>
        </a:p>
      </dgm:t>
    </dgm:pt>
    <dgm:pt modelId="{DD6E551C-2F46-48B8-9A66-BFB978D05CFF}" type="parTrans" cxnId="{B8ED4634-189E-45B0-98CF-B417243423BB}">
      <dgm:prSet/>
      <dgm:spPr/>
      <dgm:t>
        <a:bodyPr/>
        <a:lstStyle/>
        <a:p>
          <a:endParaRPr lang="en-GB"/>
        </a:p>
      </dgm:t>
    </dgm:pt>
    <dgm:pt modelId="{24F7751E-0474-4D3F-AE1C-E7462252B464}" type="sibTrans" cxnId="{B8ED4634-189E-45B0-98CF-B417243423BB}">
      <dgm:prSet/>
      <dgm:spPr/>
      <dgm:t>
        <a:bodyPr/>
        <a:lstStyle/>
        <a:p>
          <a:endParaRPr lang="en-GB"/>
        </a:p>
      </dgm:t>
    </dgm:pt>
    <dgm:pt modelId="{AE6E8194-80BF-476F-AEFE-384B20ACF070}">
      <dgm:prSet phldrT="[Text]" custT="1"/>
      <dgm:spPr/>
      <dgm:t>
        <a:bodyPr/>
        <a:lstStyle/>
        <a:p>
          <a:r>
            <a:rPr lang="en-GB" sz="1400" dirty="0"/>
            <a:t>Plan should be part of wider </a:t>
          </a:r>
          <a:r>
            <a:rPr lang="en-GB" sz="1400" dirty="0" smtClean="0"/>
            <a:t>operational plan</a:t>
          </a:r>
          <a:endParaRPr lang="en-GB" sz="1400" dirty="0"/>
        </a:p>
      </dgm:t>
    </dgm:pt>
    <dgm:pt modelId="{C464EE44-13DB-4402-B0BA-7A5964EBB9DC}" type="parTrans" cxnId="{25BF67F4-0AED-452D-8CA5-DECE0E722629}">
      <dgm:prSet/>
      <dgm:spPr/>
      <dgm:t>
        <a:bodyPr/>
        <a:lstStyle/>
        <a:p>
          <a:endParaRPr lang="en-GB"/>
        </a:p>
      </dgm:t>
    </dgm:pt>
    <dgm:pt modelId="{113EEF4D-8848-49B9-A819-1AC8AAD4FD57}" type="sibTrans" cxnId="{25BF67F4-0AED-452D-8CA5-DECE0E722629}">
      <dgm:prSet/>
      <dgm:spPr/>
      <dgm:t>
        <a:bodyPr/>
        <a:lstStyle/>
        <a:p>
          <a:endParaRPr lang="en-GB"/>
        </a:p>
      </dgm:t>
    </dgm:pt>
    <dgm:pt modelId="{AC17CA81-432A-406C-9C87-D0A10773E921}">
      <dgm:prSet phldrT="[Text]" custT="1"/>
      <dgm:spPr/>
      <dgm:t>
        <a:bodyPr/>
        <a:lstStyle/>
        <a:p>
          <a:r>
            <a:rPr lang="en-GB" sz="1400" dirty="0"/>
            <a:t>What type of contract is likely to meet our needs?</a:t>
          </a:r>
        </a:p>
      </dgm:t>
    </dgm:pt>
    <dgm:pt modelId="{1297F971-799F-49B1-BD68-5E5B693A5436}" type="parTrans" cxnId="{4673DDD2-EE87-4383-AA0E-618BF0744E06}">
      <dgm:prSet/>
      <dgm:spPr/>
      <dgm:t>
        <a:bodyPr/>
        <a:lstStyle/>
        <a:p>
          <a:endParaRPr lang="en-GB"/>
        </a:p>
      </dgm:t>
    </dgm:pt>
    <dgm:pt modelId="{9938CC1F-6CD8-4F55-B0AE-EF849F05659F}" type="sibTrans" cxnId="{4673DDD2-EE87-4383-AA0E-618BF0744E06}">
      <dgm:prSet/>
      <dgm:spPr/>
      <dgm:t>
        <a:bodyPr/>
        <a:lstStyle/>
        <a:p>
          <a:endParaRPr lang="en-GB"/>
        </a:p>
      </dgm:t>
    </dgm:pt>
    <dgm:pt modelId="{9C311B91-CE9C-420A-BDE3-5D9289C10D4B}">
      <dgm:prSet phldrT="[Text]" custT="1"/>
      <dgm:spPr/>
      <dgm:t>
        <a:bodyPr/>
        <a:lstStyle/>
        <a:p>
          <a:r>
            <a:rPr lang="en-GB" sz="1400" dirty="0"/>
            <a:t>Due to capacity, often organisations start here!</a:t>
          </a:r>
        </a:p>
      </dgm:t>
    </dgm:pt>
    <dgm:pt modelId="{EA02F997-C8E8-46EA-87E7-A70EE291E372}" type="parTrans" cxnId="{21748BD5-2343-43E8-9522-28B5ED38DC47}">
      <dgm:prSet/>
      <dgm:spPr/>
      <dgm:t>
        <a:bodyPr/>
        <a:lstStyle/>
        <a:p>
          <a:endParaRPr lang="en-GB"/>
        </a:p>
      </dgm:t>
    </dgm:pt>
    <dgm:pt modelId="{932CFEBC-6E7A-4906-950D-9D0B8FF530A5}" type="sibTrans" cxnId="{21748BD5-2343-43E8-9522-28B5ED38DC47}">
      <dgm:prSet/>
      <dgm:spPr/>
      <dgm:t>
        <a:bodyPr/>
        <a:lstStyle/>
        <a:p>
          <a:endParaRPr lang="en-GB"/>
        </a:p>
      </dgm:t>
    </dgm:pt>
    <dgm:pt modelId="{9C504A00-9647-4253-9FC3-5F90A7FB5264}">
      <dgm:prSet phldrT="[Text]" custT="1"/>
      <dgm:spPr/>
      <dgm:t>
        <a:bodyPr/>
        <a:lstStyle/>
        <a:p>
          <a:r>
            <a:rPr lang="en-GB" sz="1400" dirty="0"/>
            <a:t>What type of procurement route do we take?</a:t>
          </a:r>
        </a:p>
      </dgm:t>
    </dgm:pt>
    <dgm:pt modelId="{A65DC014-186B-439F-A343-4B70F6C85AFE}" type="parTrans" cxnId="{AC8EC02A-0621-4F89-B628-0D5FF3653C7C}">
      <dgm:prSet/>
      <dgm:spPr/>
      <dgm:t>
        <a:bodyPr/>
        <a:lstStyle/>
        <a:p>
          <a:endParaRPr lang="en-GB"/>
        </a:p>
      </dgm:t>
    </dgm:pt>
    <dgm:pt modelId="{42815754-E41E-4B36-BB99-518DF5E9571B}" type="sibTrans" cxnId="{AC8EC02A-0621-4F89-B628-0D5FF3653C7C}">
      <dgm:prSet/>
      <dgm:spPr/>
      <dgm:t>
        <a:bodyPr/>
        <a:lstStyle/>
        <a:p>
          <a:endParaRPr lang="en-GB"/>
        </a:p>
      </dgm:t>
    </dgm:pt>
    <dgm:pt modelId="{81E4FF7D-2581-41F0-83A3-9668AA97D88A}">
      <dgm:prSet phldrT="[Text]" custT="1"/>
      <dgm:spPr/>
      <dgm:t>
        <a:bodyPr/>
        <a:lstStyle/>
        <a:p>
          <a:r>
            <a:rPr lang="en-GB" sz="1400" dirty="0"/>
            <a:t>What </a:t>
          </a:r>
          <a:r>
            <a:rPr lang="en-GB" sz="1400" dirty="0" smtClean="0"/>
            <a:t>tools can we use? e.g. competitive dialogue</a:t>
          </a:r>
          <a:endParaRPr lang="en-GB" sz="1400" dirty="0"/>
        </a:p>
      </dgm:t>
    </dgm:pt>
    <dgm:pt modelId="{59B4A1E0-27A7-482C-87C1-1C2759B14B7F}" type="sibTrans" cxnId="{D8B20A8A-6013-4BAB-B660-CCB41308C978}">
      <dgm:prSet/>
      <dgm:spPr/>
      <dgm:t>
        <a:bodyPr/>
        <a:lstStyle/>
        <a:p>
          <a:endParaRPr lang="en-GB"/>
        </a:p>
      </dgm:t>
    </dgm:pt>
    <dgm:pt modelId="{3CEC7C88-C349-4370-A8FA-60979808ACF6}" type="parTrans" cxnId="{D8B20A8A-6013-4BAB-B660-CCB41308C978}">
      <dgm:prSet/>
      <dgm:spPr/>
      <dgm:t>
        <a:bodyPr/>
        <a:lstStyle/>
        <a:p>
          <a:endParaRPr lang="en-GB"/>
        </a:p>
      </dgm:t>
    </dgm:pt>
    <dgm:pt modelId="{308A49D4-581C-45E7-AE31-73D35626F715}">
      <dgm:prSet phldrT="[Text]" custT="1"/>
      <dgm:spPr/>
      <dgm:t>
        <a:bodyPr/>
        <a:lstStyle/>
        <a:p>
          <a:r>
            <a:rPr lang="en-GB" sz="1400" dirty="0" smtClean="0"/>
            <a:t>Appraise delivery model options</a:t>
          </a:r>
          <a:endParaRPr lang="en-GB" sz="1400" dirty="0"/>
        </a:p>
      </dgm:t>
    </dgm:pt>
    <dgm:pt modelId="{C701802C-EBC7-4E67-8273-BEC3488624E7}" type="parTrans" cxnId="{DBDF185B-E6F1-4CBD-A1B0-79542AB1EABD}">
      <dgm:prSet/>
      <dgm:spPr/>
      <dgm:t>
        <a:bodyPr/>
        <a:lstStyle/>
        <a:p>
          <a:endParaRPr lang="en-GB"/>
        </a:p>
      </dgm:t>
    </dgm:pt>
    <dgm:pt modelId="{F17F0CAF-A61A-4010-8638-A3CEFF819F7C}" type="sibTrans" cxnId="{DBDF185B-E6F1-4CBD-A1B0-79542AB1EABD}">
      <dgm:prSet/>
      <dgm:spPr/>
      <dgm:t>
        <a:bodyPr/>
        <a:lstStyle/>
        <a:p>
          <a:endParaRPr lang="en-GB"/>
        </a:p>
      </dgm:t>
    </dgm:pt>
    <dgm:pt modelId="{12EB276E-F812-4FB6-A8B4-E4CB56FE1D47}" type="pres">
      <dgm:prSet presAssocID="{FC2B1309-FCCD-4FF4-87B1-C1B63EFDBFF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6A60803-42CB-4607-8050-D4D426026C8C}" type="pres">
      <dgm:prSet presAssocID="{5EF67C29-F752-4EB6-BB96-DE906035396D}" presName="composite" presStyleCnt="0"/>
      <dgm:spPr/>
    </dgm:pt>
    <dgm:pt modelId="{FBB9954B-5972-418C-AF2C-43434FDAF0C4}" type="pres">
      <dgm:prSet presAssocID="{5EF67C29-F752-4EB6-BB96-DE906035396D}" presName="bentUpArrow1" presStyleLbl="alignImgPlace1" presStyleIdx="0" presStyleCnt="3"/>
      <dgm:spPr/>
    </dgm:pt>
    <dgm:pt modelId="{CCF4926C-0A66-4CE3-869C-849AB1FE0E04}" type="pres">
      <dgm:prSet presAssocID="{5EF67C29-F752-4EB6-BB96-DE906035396D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DDD4CF-E337-4DF2-8AB3-A6752B2171ED}" type="pres">
      <dgm:prSet presAssocID="{5EF67C29-F752-4EB6-BB96-DE906035396D}" presName="ChildText" presStyleLbl="revTx" presStyleIdx="0" presStyleCnt="3" custScaleX="478096" custLinFactX="96446" custLinFactNeighborX="100000" custLinFactNeighborY="-97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2596BF-7392-4584-B7CB-E3C688E6CAC6}" type="pres">
      <dgm:prSet presAssocID="{079CB8F1-5F84-4281-A380-19C264BD38A9}" presName="sibTrans" presStyleCnt="0"/>
      <dgm:spPr/>
    </dgm:pt>
    <dgm:pt modelId="{21824DD2-99A2-4D17-84A7-0C44D581760C}" type="pres">
      <dgm:prSet presAssocID="{97EA2367-CB59-43B5-88AC-47BD5EEB1EA6}" presName="composite" presStyleCnt="0"/>
      <dgm:spPr/>
    </dgm:pt>
    <dgm:pt modelId="{7FF4BD86-3691-44FB-BF55-C6BD22AD370F}" type="pres">
      <dgm:prSet presAssocID="{97EA2367-CB59-43B5-88AC-47BD5EEB1EA6}" presName="bentUpArrow1" presStyleLbl="alignImgPlace1" presStyleIdx="1" presStyleCnt="3"/>
      <dgm:spPr/>
    </dgm:pt>
    <dgm:pt modelId="{EFA617AE-6CBB-4CCA-855E-69A0CDE05280}" type="pres">
      <dgm:prSet presAssocID="{97EA2367-CB59-43B5-88AC-47BD5EEB1EA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16DBB4-C6DF-4E96-A5C8-FBF819FE307B}" type="pres">
      <dgm:prSet presAssocID="{97EA2367-CB59-43B5-88AC-47BD5EEB1EA6}" presName="ChildText" presStyleLbl="revTx" presStyleIdx="1" presStyleCnt="3" custScaleX="388110" custLinFactX="43073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F97725-E5A4-4F77-AA49-14B00C25A93F}" type="pres">
      <dgm:prSet presAssocID="{320D8519-FC07-49BF-AFD5-75AE6F7FBAA6}" presName="sibTrans" presStyleCnt="0"/>
      <dgm:spPr/>
    </dgm:pt>
    <dgm:pt modelId="{F4259F25-0144-46A0-8B07-BF90823BAA60}" type="pres">
      <dgm:prSet presAssocID="{F44FC6F1-A5F5-4242-AD31-86EB40FD0E6C}" presName="composite" presStyleCnt="0"/>
      <dgm:spPr/>
    </dgm:pt>
    <dgm:pt modelId="{BD4E9D0F-EF03-420C-986A-6AB273BFA3C5}" type="pres">
      <dgm:prSet presAssocID="{F44FC6F1-A5F5-4242-AD31-86EB40FD0E6C}" presName="bentUpArrow1" presStyleLbl="alignImgPlace1" presStyleIdx="2" presStyleCnt="3"/>
      <dgm:spPr/>
    </dgm:pt>
    <dgm:pt modelId="{1F2502CD-D72E-4EA4-BB3F-0C62D7FF872C}" type="pres">
      <dgm:prSet presAssocID="{F44FC6F1-A5F5-4242-AD31-86EB40FD0E6C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2F4A41-1E9F-454D-ADB4-10307F9D5E60}" type="pres">
      <dgm:prSet presAssocID="{F44FC6F1-A5F5-4242-AD31-86EB40FD0E6C}" presName="ChildText" presStyleLbl="revTx" presStyleIdx="2" presStyleCnt="3" custScaleX="223029" custLinFactNeighborX="613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467291-578F-40BD-9EEC-24E95588B9BF}" type="pres">
      <dgm:prSet presAssocID="{92FD1140-F34E-4BD1-8092-819C5E66EF05}" presName="sibTrans" presStyleCnt="0"/>
      <dgm:spPr/>
    </dgm:pt>
    <dgm:pt modelId="{83BBF756-8DC2-408B-A241-51A50D780A3A}" type="pres">
      <dgm:prSet presAssocID="{63EB3DDF-937A-4B07-A368-745FA68907A5}" presName="composite" presStyleCnt="0"/>
      <dgm:spPr/>
    </dgm:pt>
    <dgm:pt modelId="{4E742F6E-4010-43C8-A0FD-470FE7A4799D}" type="pres">
      <dgm:prSet presAssocID="{63EB3DDF-937A-4B07-A368-745FA68907A5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716F09-C382-46BF-B961-397F42D197B1}" srcId="{5EF67C29-F752-4EB6-BB96-DE906035396D}" destId="{F95B982A-1A0E-4ED2-8DF7-E6AC85F8CF2E}" srcOrd="2" destOrd="0" parTransId="{83A62DBA-A66F-42E4-84B7-45DBCB3A6CE2}" sibTransId="{7390C32C-95BA-4B41-9D82-822D41F347A5}"/>
    <dgm:cxn modelId="{25BF67F4-0AED-452D-8CA5-DECE0E722629}" srcId="{F44FC6F1-A5F5-4242-AD31-86EB40FD0E6C}" destId="{AE6E8194-80BF-476F-AEFE-384B20ACF070}" srcOrd="1" destOrd="0" parTransId="{C464EE44-13DB-4402-B0BA-7A5964EBB9DC}" sibTransId="{113EEF4D-8848-49B9-A819-1AC8AAD4FD57}"/>
    <dgm:cxn modelId="{AC8EC02A-0621-4F89-B628-0D5FF3653C7C}" srcId="{97EA2367-CB59-43B5-88AC-47BD5EEB1EA6}" destId="{9C504A00-9647-4253-9FC3-5F90A7FB5264}" srcOrd="2" destOrd="0" parTransId="{A65DC014-186B-439F-A343-4B70F6C85AFE}" sibTransId="{42815754-E41E-4B36-BB99-518DF5E9571B}"/>
    <dgm:cxn modelId="{DBDF185B-E6F1-4CBD-A1B0-79542AB1EABD}" srcId="{5EF67C29-F752-4EB6-BB96-DE906035396D}" destId="{308A49D4-581C-45E7-AE31-73D35626F715}" srcOrd="0" destOrd="0" parTransId="{C701802C-EBC7-4E67-8273-BEC3488624E7}" sibTransId="{F17F0CAF-A61A-4010-8638-A3CEFF819F7C}"/>
    <dgm:cxn modelId="{A7BCDBED-7CEA-40C0-B30B-7904FB6CCD23}" srcId="{97EA2367-CB59-43B5-88AC-47BD5EEB1EA6}" destId="{824DD0E8-363F-49C4-99FF-12CB037B65E7}" srcOrd="0" destOrd="0" parTransId="{5048A48A-CD6B-4D85-BEA9-4972A149FF46}" sibTransId="{9BE16870-4E08-424D-8E58-F74FE54E5B4B}"/>
    <dgm:cxn modelId="{3F257EEB-7C0E-4A9C-887A-3D55DA622957}" type="presOf" srcId="{F95B982A-1A0E-4ED2-8DF7-E6AC85F8CF2E}" destId="{A8DDD4CF-E337-4DF2-8AB3-A6752B2171ED}" srcOrd="0" destOrd="2" presId="urn:microsoft.com/office/officeart/2005/8/layout/StepDownProcess"/>
    <dgm:cxn modelId="{87CB0D1C-D9E9-4672-AF25-9EE22E248C31}" srcId="{FC2B1309-FCCD-4FF4-87B1-C1B63EFDBFF5}" destId="{F44FC6F1-A5F5-4242-AD31-86EB40FD0E6C}" srcOrd="2" destOrd="0" parTransId="{B436CEB6-B339-439B-90F6-613393B86907}" sibTransId="{92FD1140-F34E-4BD1-8092-819C5E66EF05}"/>
    <dgm:cxn modelId="{9A529815-E4CE-4B8A-984D-7DD52CE19DB5}" type="presOf" srcId="{F44FC6F1-A5F5-4242-AD31-86EB40FD0E6C}" destId="{1F2502CD-D72E-4EA4-BB3F-0C62D7FF872C}" srcOrd="0" destOrd="0" presId="urn:microsoft.com/office/officeart/2005/8/layout/StepDownProcess"/>
    <dgm:cxn modelId="{D8B20A8A-6013-4BAB-B660-CCB41308C978}" srcId="{97EA2367-CB59-43B5-88AC-47BD5EEB1EA6}" destId="{81E4FF7D-2581-41F0-83A3-9668AA97D88A}" srcOrd="1" destOrd="0" parTransId="{3CEC7C88-C349-4370-A8FA-60979808ACF6}" sibTransId="{59B4A1E0-27A7-482C-87C1-1C2759B14B7F}"/>
    <dgm:cxn modelId="{21748BD5-2343-43E8-9522-28B5ED38DC47}" srcId="{F44FC6F1-A5F5-4242-AD31-86EB40FD0E6C}" destId="{9C311B91-CE9C-420A-BDE3-5D9289C10D4B}" srcOrd="2" destOrd="0" parTransId="{EA02F997-C8E8-46EA-87E7-A70EE291E372}" sibTransId="{932CFEBC-6E7A-4906-950D-9D0B8FF530A5}"/>
    <dgm:cxn modelId="{3175C4B3-BED9-422E-B619-9B81AB51595F}" type="presOf" srcId="{FC2B1309-FCCD-4FF4-87B1-C1B63EFDBFF5}" destId="{12EB276E-F812-4FB6-A8B4-E4CB56FE1D47}" srcOrd="0" destOrd="0" presId="urn:microsoft.com/office/officeart/2005/8/layout/StepDownProcess"/>
    <dgm:cxn modelId="{D05FC628-2F0A-4E0E-A11A-BFD04ADAC2E7}" type="presOf" srcId="{2405B3E6-724C-4E33-81A9-7DFA9AB95B4D}" destId="{A8DDD4CF-E337-4DF2-8AB3-A6752B2171ED}" srcOrd="0" destOrd="3" presId="urn:microsoft.com/office/officeart/2005/8/layout/StepDownProcess"/>
    <dgm:cxn modelId="{A4CB565C-2A37-4BFC-8D9A-D6C30186C11A}" type="presOf" srcId="{308A49D4-581C-45E7-AE31-73D35626F715}" destId="{A8DDD4CF-E337-4DF2-8AB3-A6752B2171ED}" srcOrd="0" destOrd="0" presId="urn:microsoft.com/office/officeart/2005/8/layout/StepDownProcess"/>
    <dgm:cxn modelId="{40BF062A-D493-4157-B8DE-F4CB262C98B2}" type="presOf" srcId="{AE6E8194-80BF-476F-AEFE-384B20ACF070}" destId="{3B2F4A41-1E9F-454D-ADB4-10307F9D5E60}" srcOrd="0" destOrd="1" presId="urn:microsoft.com/office/officeart/2005/8/layout/StepDownProcess"/>
    <dgm:cxn modelId="{DB0EF5BB-38E5-48C7-8F0C-537E9D7EC97A}" srcId="{F44FC6F1-A5F5-4242-AD31-86EB40FD0E6C}" destId="{600F98A9-17A4-49E7-9E7C-558E5F3178A5}" srcOrd="0" destOrd="0" parTransId="{80614A5F-09F9-4D65-9548-67EC9683E6F4}" sibTransId="{9BBD0F85-1233-48B4-9ADF-7DE5D939C561}"/>
    <dgm:cxn modelId="{76889E99-C8B1-4FE2-95C6-F1C6E91E615D}" type="presOf" srcId="{9C504A00-9647-4253-9FC3-5F90A7FB5264}" destId="{1316DBB4-C6DF-4E96-A5C8-FBF819FE307B}" srcOrd="0" destOrd="2" presId="urn:microsoft.com/office/officeart/2005/8/layout/StepDownProcess"/>
    <dgm:cxn modelId="{C3DB26FB-2CF6-41AA-9814-71AC3AB8779E}" type="presOf" srcId="{5CCDC976-6D08-4460-8556-D2B41EC9E450}" destId="{A8DDD4CF-E337-4DF2-8AB3-A6752B2171ED}" srcOrd="0" destOrd="1" presId="urn:microsoft.com/office/officeart/2005/8/layout/StepDownProcess"/>
    <dgm:cxn modelId="{42DCE194-8642-4293-802D-9BA1929803DF}" srcId="{FC2B1309-FCCD-4FF4-87B1-C1B63EFDBFF5}" destId="{5EF67C29-F752-4EB6-BB96-DE906035396D}" srcOrd="0" destOrd="0" parTransId="{098AB206-4905-4F9D-A4DF-15B42A51832E}" sibTransId="{079CB8F1-5F84-4281-A380-19C264BD38A9}"/>
    <dgm:cxn modelId="{464C52EE-B807-4A18-86F0-7A6B899EA455}" type="presOf" srcId="{9C311B91-CE9C-420A-BDE3-5D9289C10D4B}" destId="{3B2F4A41-1E9F-454D-ADB4-10307F9D5E60}" srcOrd="0" destOrd="2" presId="urn:microsoft.com/office/officeart/2005/8/layout/StepDownProcess"/>
    <dgm:cxn modelId="{C3ED7FD2-FB6B-4AAF-BCA8-AA75134E4255}" type="presOf" srcId="{5EF67C29-F752-4EB6-BB96-DE906035396D}" destId="{CCF4926C-0A66-4CE3-869C-849AB1FE0E04}" srcOrd="0" destOrd="0" presId="urn:microsoft.com/office/officeart/2005/8/layout/StepDownProcess"/>
    <dgm:cxn modelId="{71365D7B-CD98-46B4-BE1A-0B846AA9E612}" type="presOf" srcId="{97EA2367-CB59-43B5-88AC-47BD5EEB1EA6}" destId="{EFA617AE-6CBB-4CCA-855E-69A0CDE05280}" srcOrd="0" destOrd="0" presId="urn:microsoft.com/office/officeart/2005/8/layout/StepDownProcess"/>
    <dgm:cxn modelId="{8ED62DFC-31A0-4225-A6FD-888D755B19A4}" type="presOf" srcId="{600F98A9-17A4-49E7-9E7C-558E5F3178A5}" destId="{3B2F4A41-1E9F-454D-ADB4-10307F9D5E60}" srcOrd="0" destOrd="0" presId="urn:microsoft.com/office/officeart/2005/8/layout/StepDownProcess"/>
    <dgm:cxn modelId="{4FA8A921-2E94-4AA3-A101-F283BADC6FF7}" type="presOf" srcId="{63EB3DDF-937A-4B07-A368-745FA68907A5}" destId="{4E742F6E-4010-43C8-A0FD-470FE7A4799D}" srcOrd="0" destOrd="0" presId="urn:microsoft.com/office/officeart/2005/8/layout/StepDownProcess"/>
    <dgm:cxn modelId="{58911625-7A9D-4E78-982F-A46A9BC5B4C8}" srcId="{5EF67C29-F752-4EB6-BB96-DE906035396D}" destId="{5CCDC976-6D08-4460-8556-D2B41EC9E450}" srcOrd="1" destOrd="0" parTransId="{139F7667-1E94-49EC-B329-3CB6762FCED0}" sibTransId="{97C4AAC1-EAE4-4957-B2E1-AC66BE810A01}"/>
    <dgm:cxn modelId="{634A54F2-982A-4A4A-B8A8-93081E54E9B5}" srcId="{FC2B1309-FCCD-4FF4-87B1-C1B63EFDBFF5}" destId="{63EB3DDF-937A-4B07-A368-745FA68907A5}" srcOrd="3" destOrd="0" parTransId="{0B934F19-F015-419F-BA80-877EB709E4E1}" sibTransId="{0B87B0A1-A8E8-4A68-B146-D1FE175DDF4E}"/>
    <dgm:cxn modelId="{B8ED4634-189E-45B0-98CF-B417243423BB}" srcId="{5EF67C29-F752-4EB6-BB96-DE906035396D}" destId="{2405B3E6-724C-4E33-81A9-7DFA9AB95B4D}" srcOrd="3" destOrd="0" parTransId="{DD6E551C-2F46-48B8-9A66-BFB978D05CFF}" sibTransId="{24F7751E-0474-4D3F-AE1C-E7462252B464}"/>
    <dgm:cxn modelId="{4673DDD2-EE87-4383-AA0E-618BF0744E06}" srcId="{97EA2367-CB59-43B5-88AC-47BD5EEB1EA6}" destId="{AC17CA81-432A-406C-9C87-D0A10773E921}" srcOrd="3" destOrd="0" parTransId="{1297F971-799F-49B1-BD68-5E5B693A5436}" sibTransId="{9938CC1F-6CD8-4F55-B0AE-EF849F05659F}"/>
    <dgm:cxn modelId="{CC5415AD-9522-4B10-AA6C-89AB69B864C1}" type="presOf" srcId="{81E4FF7D-2581-41F0-83A3-9668AA97D88A}" destId="{1316DBB4-C6DF-4E96-A5C8-FBF819FE307B}" srcOrd="0" destOrd="1" presId="urn:microsoft.com/office/officeart/2005/8/layout/StepDownProcess"/>
    <dgm:cxn modelId="{1E00E383-58B9-424A-9D80-58007757134C}" srcId="{FC2B1309-FCCD-4FF4-87B1-C1B63EFDBFF5}" destId="{97EA2367-CB59-43B5-88AC-47BD5EEB1EA6}" srcOrd="1" destOrd="0" parTransId="{9CDAB785-A206-4C9D-A017-32841737A3BA}" sibTransId="{320D8519-FC07-49BF-AFD5-75AE6F7FBAA6}"/>
    <dgm:cxn modelId="{D323B76D-CC3E-4FB9-B55A-2B3A3D33201E}" type="presOf" srcId="{824DD0E8-363F-49C4-99FF-12CB037B65E7}" destId="{1316DBB4-C6DF-4E96-A5C8-FBF819FE307B}" srcOrd="0" destOrd="0" presId="urn:microsoft.com/office/officeart/2005/8/layout/StepDownProcess"/>
    <dgm:cxn modelId="{A4F9ECBF-07FC-410E-9ECF-3D9241A4E44D}" type="presOf" srcId="{AC17CA81-432A-406C-9C87-D0A10773E921}" destId="{1316DBB4-C6DF-4E96-A5C8-FBF819FE307B}" srcOrd="0" destOrd="3" presId="urn:microsoft.com/office/officeart/2005/8/layout/StepDownProcess"/>
    <dgm:cxn modelId="{A3D0159E-916D-4DD8-98FE-F9B67069E788}" type="presParOf" srcId="{12EB276E-F812-4FB6-A8B4-E4CB56FE1D47}" destId="{B6A60803-42CB-4607-8050-D4D426026C8C}" srcOrd="0" destOrd="0" presId="urn:microsoft.com/office/officeart/2005/8/layout/StepDownProcess"/>
    <dgm:cxn modelId="{3A6BE123-C214-4CC3-BA9D-F65AC085D147}" type="presParOf" srcId="{B6A60803-42CB-4607-8050-D4D426026C8C}" destId="{FBB9954B-5972-418C-AF2C-43434FDAF0C4}" srcOrd="0" destOrd="0" presId="urn:microsoft.com/office/officeart/2005/8/layout/StepDownProcess"/>
    <dgm:cxn modelId="{00D00951-BF37-4E1B-8D72-5CB11D02AA95}" type="presParOf" srcId="{B6A60803-42CB-4607-8050-D4D426026C8C}" destId="{CCF4926C-0A66-4CE3-869C-849AB1FE0E04}" srcOrd="1" destOrd="0" presId="urn:microsoft.com/office/officeart/2005/8/layout/StepDownProcess"/>
    <dgm:cxn modelId="{5FE0CA85-9BBD-40F6-84BC-923A08C4C144}" type="presParOf" srcId="{B6A60803-42CB-4607-8050-D4D426026C8C}" destId="{A8DDD4CF-E337-4DF2-8AB3-A6752B2171ED}" srcOrd="2" destOrd="0" presId="urn:microsoft.com/office/officeart/2005/8/layout/StepDownProcess"/>
    <dgm:cxn modelId="{4807594D-0EB2-4848-9FE9-0FEC2AABDD15}" type="presParOf" srcId="{12EB276E-F812-4FB6-A8B4-E4CB56FE1D47}" destId="{6F2596BF-7392-4584-B7CB-E3C688E6CAC6}" srcOrd="1" destOrd="0" presId="urn:microsoft.com/office/officeart/2005/8/layout/StepDownProcess"/>
    <dgm:cxn modelId="{C33EA951-4601-47D2-8EE2-CEE41D52EFB9}" type="presParOf" srcId="{12EB276E-F812-4FB6-A8B4-E4CB56FE1D47}" destId="{21824DD2-99A2-4D17-84A7-0C44D581760C}" srcOrd="2" destOrd="0" presId="urn:microsoft.com/office/officeart/2005/8/layout/StepDownProcess"/>
    <dgm:cxn modelId="{30493D3A-1EC6-4C32-B4B8-93B16021A70D}" type="presParOf" srcId="{21824DD2-99A2-4D17-84A7-0C44D581760C}" destId="{7FF4BD86-3691-44FB-BF55-C6BD22AD370F}" srcOrd="0" destOrd="0" presId="urn:microsoft.com/office/officeart/2005/8/layout/StepDownProcess"/>
    <dgm:cxn modelId="{091F5E8B-120E-4F34-87FA-BEB39FB7023C}" type="presParOf" srcId="{21824DD2-99A2-4D17-84A7-0C44D581760C}" destId="{EFA617AE-6CBB-4CCA-855E-69A0CDE05280}" srcOrd="1" destOrd="0" presId="urn:microsoft.com/office/officeart/2005/8/layout/StepDownProcess"/>
    <dgm:cxn modelId="{22D19BF3-11F7-44CC-A0F6-EDD88FC352A2}" type="presParOf" srcId="{21824DD2-99A2-4D17-84A7-0C44D581760C}" destId="{1316DBB4-C6DF-4E96-A5C8-FBF819FE307B}" srcOrd="2" destOrd="0" presId="urn:microsoft.com/office/officeart/2005/8/layout/StepDownProcess"/>
    <dgm:cxn modelId="{9490B562-CE90-483E-9F30-274487F7F534}" type="presParOf" srcId="{12EB276E-F812-4FB6-A8B4-E4CB56FE1D47}" destId="{9CF97725-E5A4-4F77-AA49-14B00C25A93F}" srcOrd="3" destOrd="0" presId="urn:microsoft.com/office/officeart/2005/8/layout/StepDownProcess"/>
    <dgm:cxn modelId="{CED6C464-C04B-45BF-B099-460F98D84B77}" type="presParOf" srcId="{12EB276E-F812-4FB6-A8B4-E4CB56FE1D47}" destId="{F4259F25-0144-46A0-8B07-BF90823BAA60}" srcOrd="4" destOrd="0" presId="urn:microsoft.com/office/officeart/2005/8/layout/StepDownProcess"/>
    <dgm:cxn modelId="{BF4C54DF-2746-44BF-A1F8-B11368353BEC}" type="presParOf" srcId="{F4259F25-0144-46A0-8B07-BF90823BAA60}" destId="{BD4E9D0F-EF03-420C-986A-6AB273BFA3C5}" srcOrd="0" destOrd="0" presId="urn:microsoft.com/office/officeart/2005/8/layout/StepDownProcess"/>
    <dgm:cxn modelId="{594ACBB8-4A97-48A6-B0FF-D27D8BBEB9EF}" type="presParOf" srcId="{F4259F25-0144-46A0-8B07-BF90823BAA60}" destId="{1F2502CD-D72E-4EA4-BB3F-0C62D7FF872C}" srcOrd="1" destOrd="0" presId="urn:microsoft.com/office/officeart/2005/8/layout/StepDownProcess"/>
    <dgm:cxn modelId="{E4B3F20D-98BD-492F-BA1D-5D29EBAA57DB}" type="presParOf" srcId="{F4259F25-0144-46A0-8B07-BF90823BAA60}" destId="{3B2F4A41-1E9F-454D-ADB4-10307F9D5E60}" srcOrd="2" destOrd="0" presId="urn:microsoft.com/office/officeart/2005/8/layout/StepDownProcess"/>
    <dgm:cxn modelId="{F1CE456D-8944-46F8-A607-8185738E91DE}" type="presParOf" srcId="{12EB276E-F812-4FB6-A8B4-E4CB56FE1D47}" destId="{85467291-578F-40BD-9EEC-24E95588B9BF}" srcOrd="5" destOrd="0" presId="urn:microsoft.com/office/officeart/2005/8/layout/StepDownProcess"/>
    <dgm:cxn modelId="{42909A27-6A04-4CB1-8792-AEEC3F118BCA}" type="presParOf" srcId="{12EB276E-F812-4FB6-A8B4-E4CB56FE1D47}" destId="{83BBF756-8DC2-408B-A241-51A50D780A3A}" srcOrd="6" destOrd="0" presId="urn:microsoft.com/office/officeart/2005/8/layout/StepDownProcess"/>
    <dgm:cxn modelId="{4D1B05AE-E860-4622-9A84-850DB1B9BC84}" type="presParOf" srcId="{83BBF756-8DC2-408B-A241-51A50D780A3A}" destId="{4E742F6E-4010-43C8-A0FD-470FE7A4799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F30550-1BA4-42AF-854E-AC26A35F01B4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5A7CF3-C8DE-4981-85A9-51488EA02F1E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Fixed price models</a:t>
          </a:r>
          <a:endParaRPr lang="en-GB" dirty="0"/>
        </a:p>
      </dgm:t>
    </dgm:pt>
    <dgm:pt modelId="{31342DCA-C454-4EF9-A682-3D362BC3B226}" type="parTrans" cxnId="{3930BE36-5B27-444E-9094-913D26D97D21}">
      <dgm:prSet/>
      <dgm:spPr/>
      <dgm:t>
        <a:bodyPr/>
        <a:lstStyle/>
        <a:p>
          <a:endParaRPr lang="en-GB"/>
        </a:p>
      </dgm:t>
    </dgm:pt>
    <dgm:pt modelId="{06ED0D51-5D6E-4D34-A4D4-9C986C55092F}" type="sibTrans" cxnId="{3930BE36-5B27-444E-9094-913D26D97D21}">
      <dgm:prSet/>
      <dgm:spPr/>
      <dgm:t>
        <a:bodyPr/>
        <a:lstStyle/>
        <a:p>
          <a:endParaRPr lang="en-GB"/>
        </a:p>
      </dgm:t>
    </dgm:pt>
    <dgm:pt modelId="{BCEBCC0B-B440-467F-B1BD-C9D20E35A397}">
      <dgm:prSet phldrT="[Text]"/>
      <dgm:spPr>
        <a:solidFill>
          <a:srgbClr val="FFFF99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Will always include pricing for risk and profit</a:t>
          </a:r>
          <a:endParaRPr lang="en-GB" dirty="0">
            <a:solidFill>
              <a:schemeClr val="tx1"/>
            </a:solidFill>
          </a:endParaRPr>
        </a:p>
      </dgm:t>
    </dgm:pt>
    <dgm:pt modelId="{34CE4AA6-8016-4009-85FB-D168FE5ADD8C}" type="parTrans" cxnId="{08DC7716-8FB7-4991-8958-F893A26F8527}">
      <dgm:prSet/>
      <dgm:spPr/>
      <dgm:t>
        <a:bodyPr/>
        <a:lstStyle/>
        <a:p>
          <a:endParaRPr lang="en-GB"/>
        </a:p>
      </dgm:t>
    </dgm:pt>
    <dgm:pt modelId="{C6B5B0A3-336F-4ECB-90F3-981986FD2E92}" type="sibTrans" cxnId="{08DC7716-8FB7-4991-8958-F893A26F8527}">
      <dgm:prSet/>
      <dgm:spPr/>
      <dgm:t>
        <a:bodyPr/>
        <a:lstStyle/>
        <a:p>
          <a:endParaRPr lang="en-GB"/>
        </a:p>
      </dgm:t>
    </dgm:pt>
    <dgm:pt modelId="{30DAD747-2D37-436C-9D55-E0A9F7E4D345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Reduced admin but still need to tightly manage </a:t>
          </a:r>
          <a:endParaRPr lang="en-GB" dirty="0">
            <a:solidFill>
              <a:schemeClr val="tx1"/>
            </a:solidFill>
          </a:endParaRPr>
        </a:p>
      </dgm:t>
    </dgm:pt>
    <dgm:pt modelId="{5F944975-5F59-4624-B917-AE1CE44464B8}" type="parTrans" cxnId="{2A6BE982-8BF0-4FB0-B07A-D11105815127}">
      <dgm:prSet/>
      <dgm:spPr/>
      <dgm:t>
        <a:bodyPr/>
        <a:lstStyle/>
        <a:p>
          <a:endParaRPr lang="en-GB"/>
        </a:p>
      </dgm:t>
    </dgm:pt>
    <dgm:pt modelId="{D03BA846-AF71-4643-8966-9DB2CEE390E2}" type="sibTrans" cxnId="{2A6BE982-8BF0-4FB0-B07A-D11105815127}">
      <dgm:prSet/>
      <dgm:spPr/>
      <dgm:t>
        <a:bodyPr/>
        <a:lstStyle/>
        <a:p>
          <a:endParaRPr lang="en-GB"/>
        </a:p>
      </dgm:t>
    </dgm:pt>
    <dgm:pt modelId="{506817F4-6836-417C-9633-52DDB5651FEF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SOR models</a:t>
          </a:r>
          <a:endParaRPr lang="en-GB" dirty="0"/>
        </a:p>
      </dgm:t>
    </dgm:pt>
    <dgm:pt modelId="{CEDFBDB3-61FF-4624-A2DD-8865813BDD68}" type="parTrans" cxnId="{72EA6874-8A78-49CD-B600-B4EBB2703042}">
      <dgm:prSet/>
      <dgm:spPr/>
      <dgm:t>
        <a:bodyPr/>
        <a:lstStyle/>
        <a:p>
          <a:endParaRPr lang="en-GB"/>
        </a:p>
      </dgm:t>
    </dgm:pt>
    <dgm:pt modelId="{282680A4-B487-477C-9F82-84C4FD61CD68}" type="sibTrans" cxnId="{72EA6874-8A78-49CD-B600-B4EBB2703042}">
      <dgm:prSet/>
      <dgm:spPr/>
      <dgm:t>
        <a:bodyPr/>
        <a:lstStyle/>
        <a:p>
          <a:endParaRPr lang="en-GB"/>
        </a:p>
      </dgm:t>
    </dgm:pt>
    <dgm:pt modelId="{32BDA13A-1614-4402-B047-D484544F67F1}">
      <dgm:prSet phldrT="[Text]"/>
      <dgm:spPr>
        <a:solidFill>
          <a:srgbClr val="CCFFFF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Typically provides greater data</a:t>
          </a:r>
          <a:endParaRPr lang="en-GB" dirty="0">
            <a:solidFill>
              <a:schemeClr val="tx1"/>
            </a:solidFill>
          </a:endParaRPr>
        </a:p>
      </dgm:t>
    </dgm:pt>
    <dgm:pt modelId="{99100B25-B9F3-4F09-9865-11075F5FF388}" type="parTrans" cxnId="{B3087B64-82F6-4BCE-B326-230CC039237E}">
      <dgm:prSet/>
      <dgm:spPr/>
      <dgm:t>
        <a:bodyPr/>
        <a:lstStyle/>
        <a:p>
          <a:endParaRPr lang="en-GB"/>
        </a:p>
      </dgm:t>
    </dgm:pt>
    <dgm:pt modelId="{F046B3C2-1AA1-40D8-B406-66454FC82938}" type="sibTrans" cxnId="{B3087B64-82F6-4BCE-B326-230CC039237E}">
      <dgm:prSet/>
      <dgm:spPr/>
      <dgm:t>
        <a:bodyPr/>
        <a:lstStyle/>
        <a:p>
          <a:endParaRPr lang="en-GB"/>
        </a:p>
      </dgm:t>
    </dgm:pt>
    <dgm:pt modelId="{A7DB4EC8-65BA-4F00-955C-8A72C5B8176A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Poorly administered by many</a:t>
          </a:r>
          <a:endParaRPr lang="en-GB" dirty="0">
            <a:solidFill>
              <a:schemeClr val="tx1"/>
            </a:solidFill>
          </a:endParaRPr>
        </a:p>
      </dgm:t>
    </dgm:pt>
    <dgm:pt modelId="{E10F190F-607E-4CB5-9FAB-19E15A97AC62}" type="parTrans" cxnId="{4E63C51C-BD14-4215-997B-9D0ABD6D5C8A}">
      <dgm:prSet/>
      <dgm:spPr/>
      <dgm:t>
        <a:bodyPr/>
        <a:lstStyle/>
        <a:p>
          <a:endParaRPr lang="en-GB"/>
        </a:p>
      </dgm:t>
    </dgm:pt>
    <dgm:pt modelId="{B5F9885A-A36F-4D48-9423-6463A9E51CB3}" type="sibTrans" cxnId="{4E63C51C-BD14-4215-997B-9D0ABD6D5C8A}">
      <dgm:prSet/>
      <dgm:spPr/>
      <dgm:t>
        <a:bodyPr/>
        <a:lstStyle/>
        <a:p>
          <a:endParaRPr lang="en-GB"/>
        </a:p>
      </dgm:t>
    </dgm:pt>
    <dgm:pt modelId="{919031B5-779D-4B3F-86FC-13B3BE4A073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Established pricing mechanism</a:t>
          </a:r>
          <a:endParaRPr lang="en-GB" dirty="0">
            <a:solidFill>
              <a:schemeClr val="tx1"/>
            </a:solidFill>
          </a:endParaRPr>
        </a:p>
      </dgm:t>
    </dgm:pt>
    <dgm:pt modelId="{6E839CFF-361C-460B-B4C0-30DD95BB94F6}" type="parTrans" cxnId="{70E0A747-DE19-42BE-A1BA-A7BEFFA13BF9}">
      <dgm:prSet/>
      <dgm:spPr/>
      <dgm:t>
        <a:bodyPr/>
        <a:lstStyle/>
        <a:p>
          <a:endParaRPr lang="en-GB"/>
        </a:p>
      </dgm:t>
    </dgm:pt>
    <dgm:pt modelId="{E57ABD8E-7269-4DC6-9FCA-E141308FD128}" type="sibTrans" cxnId="{70E0A747-DE19-42BE-A1BA-A7BEFFA13BF9}">
      <dgm:prSet/>
      <dgm:spPr/>
      <dgm:t>
        <a:bodyPr/>
        <a:lstStyle/>
        <a:p>
          <a:endParaRPr lang="en-GB"/>
        </a:p>
      </dgm:t>
    </dgm:pt>
    <dgm:pt modelId="{59430AC9-F16D-4BAF-81EC-84BB24B7DEDF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Can work well at the right point in time </a:t>
          </a:r>
          <a:endParaRPr lang="en-GB" dirty="0">
            <a:solidFill>
              <a:schemeClr val="tx1"/>
            </a:solidFill>
          </a:endParaRPr>
        </a:p>
      </dgm:t>
    </dgm:pt>
    <dgm:pt modelId="{CC305D03-8CA8-40F7-BB90-B8B74D2BDC97}" type="parTrans" cxnId="{A7CB0A8E-F2D0-45F6-90E9-DDD14F7A6C3A}">
      <dgm:prSet/>
      <dgm:spPr/>
      <dgm:t>
        <a:bodyPr/>
        <a:lstStyle/>
        <a:p>
          <a:endParaRPr lang="en-GB"/>
        </a:p>
      </dgm:t>
    </dgm:pt>
    <dgm:pt modelId="{E844A61B-439A-409F-9B89-7D93C7B4A5C3}" type="sibTrans" cxnId="{A7CB0A8E-F2D0-45F6-90E9-DDD14F7A6C3A}">
      <dgm:prSet/>
      <dgm:spPr/>
      <dgm:t>
        <a:bodyPr/>
        <a:lstStyle/>
        <a:p>
          <a:endParaRPr lang="en-GB"/>
        </a:p>
      </dgm:t>
    </dgm:pt>
    <dgm:pt modelId="{79D38B94-997D-47C6-94E5-186D8CAA0872}" type="pres">
      <dgm:prSet presAssocID="{7AF30550-1BA4-42AF-854E-AC26A35F01B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267F653-22C8-4C94-86DC-A64DFABAFC9F}" type="pres">
      <dgm:prSet presAssocID="{7AF30550-1BA4-42AF-854E-AC26A35F01B4}" presName="dummyMaxCanvas" presStyleCnt="0"/>
      <dgm:spPr/>
    </dgm:pt>
    <dgm:pt modelId="{9A776843-542F-44FA-B7E2-8F09A2D39F40}" type="pres">
      <dgm:prSet presAssocID="{7AF30550-1BA4-42AF-854E-AC26A35F01B4}" presName="parentComposite" presStyleCnt="0"/>
      <dgm:spPr/>
    </dgm:pt>
    <dgm:pt modelId="{5EF20E23-4A47-4DCE-97FC-61C871715E15}" type="pres">
      <dgm:prSet presAssocID="{7AF30550-1BA4-42AF-854E-AC26A35F01B4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980981DC-3B65-412F-885A-F5D01D5F2683}" type="pres">
      <dgm:prSet presAssocID="{7AF30550-1BA4-42AF-854E-AC26A35F01B4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00BC2E3E-11A0-4C2E-9D7E-928B81635EA4}" type="pres">
      <dgm:prSet presAssocID="{7AF30550-1BA4-42AF-854E-AC26A35F01B4}" presName="childrenComposite" presStyleCnt="0"/>
      <dgm:spPr/>
    </dgm:pt>
    <dgm:pt modelId="{4A3552F8-DFB6-4B4F-96F3-B99604FC2560}" type="pres">
      <dgm:prSet presAssocID="{7AF30550-1BA4-42AF-854E-AC26A35F01B4}" presName="dummyMaxCanvas_ChildArea" presStyleCnt="0"/>
      <dgm:spPr/>
    </dgm:pt>
    <dgm:pt modelId="{F1EBC495-00AF-4896-A8C6-CD834861C656}" type="pres">
      <dgm:prSet presAssocID="{7AF30550-1BA4-42AF-854E-AC26A35F01B4}" presName="fulcrum" presStyleLbl="alignAccFollowNode1" presStyleIdx="2" presStyleCnt="4"/>
      <dgm:spPr>
        <a:solidFill>
          <a:schemeClr val="bg2">
            <a:lumMod val="75000"/>
            <a:alpha val="90000"/>
          </a:schemeClr>
        </a:solidFill>
      </dgm:spPr>
    </dgm:pt>
    <dgm:pt modelId="{FA72308A-F2A0-476D-838E-8406DC119D78}" type="pres">
      <dgm:prSet presAssocID="{7AF30550-1BA4-42AF-854E-AC26A35F01B4}" presName="balance_33" presStyleLbl="alignAccFollowNode1" presStyleIdx="3" presStyleCnt="4">
        <dgm:presLayoutVars>
          <dgm:bulletEnabled val="1"/>
        </dgm:presLayoutVars>
      </dgm:prSet>
      <dgm:spPr/>
    </dgm:pt>
    <dgm:pt modelId="{3D0D17C5-8075-484A-BCFF-B72ECB82F11F}" type="pres">
      <dgm:prSet presAssocID="{7AF30550-1BA4-42AF-854E-AC26A35F01B4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14E792-8C38-47D4-81E2-6AC6D082805A}" type="pres">
      <dgm:prSet presAssocID="{7AF30550-1BA4-42AF-854E-AC26A35F01B4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1DD449-8810-438E-9C62-B5C2C4F03C09}" type="pres">
      <dgm:prSet presAssocID="{7AF30550-1BA4-42AF-854E-AC26A35F01B4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B1C472-36D9-49CC-8FF4-9C12CEFD52E2}" type="pres">
      <dgm:prSet presAssocID="{7AF30550-1BA4-42AF-854E-AC26A35F01B4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A71584-E08E-4BCC-8EF4-FC577B5E84A9}" type="pres">
      <dgm:prSet presAssocID="{7AF30550-1BA4-42AF-854E-AC26A35F01B4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214AD0-5FC8-4C69-9B4C-B3DC2D7C4213}" type="pres">
      <dgm:prSet presAssocID="{7AF30550-1BA4-42AF-854E-AC26A35F01B4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633171-5092-450B-9E3E-E4844E0F14D7}" type="presOf" srcId="{7AF30550-1BA4-42AF-854E-AC26A35F01B4}" destId="{79D38B94-997D-47C6-94E5-186D8CAA0872}" srcOrd="0" destOrd="0" presId="urn:microsoft.com/office/officeart/2005/8/layout/balance1"/>
    <dgm:cxn modelId="{F7373F4D-77EB-499F-8A4A-0E2787E4238F}" type="presOf" srcId="{506817F4-6836-417C-9633-52DDB5651FEF}" destId="{980981DC-3B65-412F-885A-F5D01D5F2683}" srcOrd="0" destOrd="0" presId="urn:microsoft.com/office/officeart/2005/8/layout/balance1"/>
    <dgm:cxn modelId="{69FB7E5A-75EF-45EF-B8F7-228EA181B738}" type="presOf" srcId="{919031B5-779D-4B3F-86FC-13B3BE4A0737}" destId="{461DD449-8810-438E-9C62-B5C2C4F03C09}" srcOrd="0" destOrd="0" presId="urn:microsoft.com/office/officeart/2005/8/layout/balance1"/>
    <dgm:cxn modelId="{9816751F-4CA7-4E8C-8947-618EC9A38CCC}" type="presOf" srcId="{6D5A7CF3-C8DE-4981-85A9-51488EA02F1E}" destId="{5EF20E23-4A47-4DCE-97FC-61C871715E15}" srcOrd="0" destOrd="0" presId="urn:microsoft.com/office/officeart/2005/8/layout/balance1"/>
    <dgm:cxn modelId="{B3087B64-82F6-4BCE-B326-230CC039237E}" srcId="{506817F4-6836-417C-9633-52DDB5651FEF}" destId="{32BDA13A-1614-4402-B047-D484544F67F1}" srcOrd="0" destOrd="0" parTransId="{99100B25-B9F3-4F09-9865-11075F5FF388}" sibTransId="{F046B3C2-1AA1-40D8-B406-66454FC82938}"/>
    <dgm:cxn modelId="{3B9D0EDF-08E3-44B7-BB70-8A08796F471E}" type="presOf" srcId="{32BDA13A-1614-4402-B047-D484544F67F1}" destId="{3D0D17C5-8075-484A-BCFF-B72ECB82F11F}" srcOrd="0" destOrd="0" presId="urn:microsoft.com/office/officeart/2005/8/layout/balance1"/>
    <dgm:cxn modelId="{4E63C51C-BD14-4215-997B-9D0ABD6D5C8A}" srcId="{506817F4-6836-417C-9633-52DDB5651FEF}" destId="{A7DB4EC8-65BA-4F00-955C-8A72C5B8176A}" srcOrd="1" destOrd="0" parTransId="{E10F190F-607E-4CB5-9FAB-19E15A97AC62}" sibTransId="{B5F9885A-A36F-4D48-9423-6463A9E51CB3}"/>
    <dgm:cxn modelId="{3930BE36-5B27-444E-9094-913D26D97D21}" srcId="{7AF30550-1BA4-42AF-854E-AC26A35F01B4}" destId="{6D5A7CF3-C8DE-4981-85A9-51488EA02F1E}" srcOrd="0" destOrd="0" parTransId="{31342DCA-C454-4EF9-A682-3D362BC3B226}" sibTransId="{06ED0D51-5D6E-4D34-A4D4-9C986C55092F}"/>
    <dgm:cxn modelId="{087431E2-6CC4-4843-BD97-F1E6AD97D429}" type="presOf" srcId="{A7DB4EC8-65BA-4F00-955C-8A72C5B8176A}" destId="{0B14E792-8C38-47D4-81E2-6AC6D082805A}" srcOrd="0" destOrd="0" presId="urn:microsoft.com/office/officeart/2005/8/layout/balance1"/>
    <dgm:cxn modelId="{2A6BE982-8BF0-4FB0-B07A-D11105815127}" srcId="{6D5A7CF3-C8DE-4981-85A9-51488EA02F1E}" destId="{30DAD747-2D37-436C-9D55-E0A9F7E4D345}" srcOrd="1" destOrd="0" parTransId="{5F944975-5F59-4624-B917-AE1CE44464B8}" sibTransId="{D03BA846-AF71-4643-8966-9DB2CEE390E2}"/>
    <dgm:cxn modelId="{72EA6874-8A78-49CD-B600-B4EBB2703042}" srcId="{7AF30550-1BA4-42AF-854E-AC26A35F01B4}" destId="{506817F4-6836-417C-9633-52DDB5651FEF}" srcOrd="1" destOrd="0" parTransId="{CEDFBDB3-61FF-4624-A2DD-8865813BDD68}" sibTransId="{282680A4-B487-477C-9F82-84C4FD61CD68}"/>
    <dgm:cxn modelId="{D8693163-2328-45BF-853E-CE403F3C16D4}" type="presOf" srcId="{59430AC9-F16D-4BAF-81EC-84BB24B7DEDF}" destId="{0D214AD0-5FC8-4C69-9B4C-B3DC2D7C4213}" srcOrd="0" destOrd="0" presId="urn:microsoft.com/office/officeart/2005/8/layout/balance1"/>
    <dgm:cxn modelId="{84B1EB72-4AA7-403A-B479-1706BFABA318}" type="presOf" srcId="{30DAD747-2D37-436C-9D55-E0A9F7E4D345}" destId="{97A71584-E08E-4BCC-8EF4-FC577B5E84A9}" srcOrd="0" destOrd="0" presId="urn:microsoft.com/office/officeart/2005/8/layout/balance1"/>
    <dgm:cxn modelId="{A7CB0A8E-F2D0-45F6-90E9-DDD14F7A6C3A}" srcId="{6D5A7CF3-C8DE-4981-85A9-51488EA02F1E}" destId="{59430AC9-F16D-4BAF-81EC-84BB24B7DEDF}" srcOrd="2" destOrd="0" parTransId="{CC305D03-8CA8-40F7-BB90-B8B74D2BDC97}" sibTransId="{E844A61B-439A-409F-9B89-7D93C7B4A5C3}"/>
    <dgm:cxn modelId="{70E0A747-DE19-42BE-A1BA-A7BEFFA13BF9}" srcId="{506817F4-6836-417C-9633-52DDB5651FEF}" destId="{919031B5-779D-4B3F-86FC-13B3BE4A0737}" srcOrd="2" destOrd="0" parTransId="{6E839CFF-361C-460B-B4C0-30DD95BB94F6}" sibTransId="{E57ABD8E-7269-4DC6-9FCA-E141308FD128}"/>
    <dgm:cxn modelId="{D16C2846-726B-4481-B433-551E2775CB20}" type="presOf" srcId="{BCEBCC0B-B440-467F-B1BD-C9D20E35A397}" destId="{BEB1C472-36D9-49CC-8FF4-9C12CEFD52E2}" srcOrd="0" destOrd="0" presId="urn:microsoft.com/office/officeart/2005/8/layout/balance1"/>
    <dgm:cxn modelId="{08DC7716-8FB7-4991-8958-F893A26F8527}" srcId="{6D5A7CF3-C8DE-4981-85A9-51488EA02F1E}" destId="{BCEBCC0B-B440-467F-B1BD-C9D20E35A397}" srcOrd="0" destOrd="0" parTransId="{34CE4AA6-8016-4009-85FB-D168FE5ADD8C}" sibTransId="{C6B5B0A3-336F-4ECB-90F3-981986FD2E92}"/>
    <dgm:cxn modelId="{44A9B604-06AB-4F06-9CEA-8A2441591122}" type="presParOf" srcId="{79D38B94-997D-47C6-94E5-186D8CAA0872}" destId="{4267F653-22C8-4C94-86DC-A64DFABAFC9F}" srcOrd="0" destOrd="0" presId="urn:microsoft.com/office/officeart/2005/8/layout/balance1"/>
    <dgm:cxn modelId="{179DF31D-66CF-4D8D-BEB0-58FE915CC1E4}" type="presParOf" srcId="{79D38B94-997D-47C6-94E5-186D8CAA0872}" destId="{9A776843-542F-44FA-B7E2-8F09A2D39F40}" srcOrd="1" destOrd="0" presId="urn:microsoft.com/office/officeart/2005/8/layout/balance1"/>
    <dgm:cxn modelId="{B19B6070-2C43-4D75-9397-763B7811E709}" type="presParOf" srcId="{9A776843-542F-44FA-B7E2-8F09A2D39F40}" destId="{5EF20E23-4A47-4DCE-97FC-61C871715E15}" srcOrd="0" destOrd="0" presId="urn:microsoft.com/office/officeart/2005/8/layout/balance1"/>
    <dgm:cxn modelId="{6D976A7B-8799-4344-9B99-21B757E20133}" type="presParOf" srcId="{9A776843-542F-44FA-B7E2-8F09A2D39F40}" destId="{980981DC-3B65-412F-885A-F5D01D5F2683}" srcOrd="1" destOrd="0" presId="urn:microsoft.com/office/officeart/2005/8/layout/balance1"/>
    <dgm:cxn modelId="{D76E75A5-61E8-4892-8788-EA9D32B956CC}" type="presParOf" srcId="{79D38B94-997D-47C6-94E5-186D8CAA0872}" destId="{00BC2E3E-11A0-4C2E-9D7E-928B81635EA4}" srcOrd="2" destOrd="0" presId="urn:microsoft.com/office/officeart/2005/8/layout/balance1"/>
    <dgm:cxn modelId="{1AFE4D8F-7433-4DA4-ADFC-9D047D1B7F92}" type="presParOf" srcId="{00BC2E3E-11A0-4C2E-9D7E-928B81635EA4}" destId="{4A3552F8-DFB6-4B4F-96F3-B99604FC2560}" srcOrd="0" destOrd="0" presId="urn:microsoft.com/office/officeart/2005/8/layout/balance1"/>
    <dgm:cxn modelId="{5A5A298F-CC43-4B3A-A5E0-97662851383C}" type="presParOf" srcId="{00BC2E3E-11A0-4C2E-9D7E-928B81635EA4}" destId="{F1EBC495-00AF-4896-A8C6-CD834861C656}" srcOrd="1" destOrd="0" presId="urn:microsoft.com/office/officeart/2005/8/layout/balance1"/>
    <dgm:cxn modelId="{D74E3297-11E7-4CCC-ABB1-CE9315800DFD}" type="presParOf" srcId="{00BC2E3E-11A0-4C2E-9D7E-928B81635EA4}" destId="{FA72308A-F2A0-476D-838E-8406DC119D78}" srcOrd="2" destOrd="0" presId="urn:microsoft.com/office/officeart/2005/8/layout/balance1"/>
    <dgm:cxn modelId="{0E9FEF44-59DE-4441-B48F-0D4BE4672D39}" type="presParOf" srcId="{00BC2E3E-11A0-4C2E-9D7E-928B81635EA4}" destId="{3D0D17C5-8075-484A-BCFF-B72ECB82F11F}" srcOrd="3" destOrd="0" presId="urn:microsoft.com/office/officeart/2005/8/layout/balance1"/>
    <dgm:cxn modelId="{A2A9E4F9-136B-4049-BBC9-7A42A86A42DA}" type="presParOf" srcId="{00BC2E3E-11A0-4C2E-9D7E-928B81635EA4}" destId="{0B14E792-8C38-47D4-81E2-6AC6D082805A}" srcOrd="4" destOrd="0" presId="urn:microsoft.com/office/officeart/2005/8/layout/balance1"/>
    <dgm:cxn modelId="{F2590E0E-4596-4661-8ECD-29A70D5DAA5D}" type="presParOf" srcId="{00BC2E3E-11A0-4C2E-9D7E-928B81635EA4}" destId="{461DD449-8810-438E-9C62-B5C2C4F03C09}" srcOrd="5" destOrd="0" presId="urn:microsoft.com/office/officeart/2005/8/layout/balance1"/>
    <dgm:cxn modelId="{68AF5865-09D5-4695-AEF9-D6CA2A2B7B2F}" type="presParOf" srcId="{00BC2E3E-11A0-4C2E-9D7E-928B81635EA4}" destId="{BEB1C472-36D9-49CC-8FF4-9C12CEFD52E2}" srcOrd="6" destOrd="0" presId="urn:microsoft.com/office/officeart/2005/8/layout/balance1"/>
    <dgm:cxn modelId="{3B7E9032-9A29-4ED0-A2AB-99027F9805D6}" type="presParOf" srcId="{00BC2E3E-11A0-4C2E-9D7E-928B81635EA4}" destId="{97A71584-E08E-4BCC-8EF4-FC577B5E84A9}" srcOrd="7" destOrd="0" presId="urn:microsoft.com/office/officeart/2005/8/layout/balance1"/>
    <dgm:cxn modelId="{F22C2B13-5548-459B-A2BF-4E09BA11BB78}" type="presParOf" srcId="{00BC2E3E-11A0-4C2E-9D7E-928B81635EA4}" destId="{0D214AD0-5FC8-4C69-9B4C-B3DC2D7C4213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A444D-8DBD-4DB7-8961-D1A7F29CD613}">
      <dsp:nvSpPr>
        <dsp:cNvPr id="0" name=""/>
        <dsp:cNvSpPr/>
      </dsp:nvSpPr>
      <dsp:spPr>
        <a:xfrm>
          <a:off x="277675" y="0"/>
          <a:ext cx="4402667" cy="4402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4913F-DA8C-4C97-8807-81F5CE204B10}">
      <dsp:nvSpPr>
        <dsp:cNvPr id="0" name=""/>
        <dsp:cNvSpPr/>
      </dsp:nvSpPr>
      <dsp:spPr>
        <a:xfrm>
          <a:off x="2971799" y="442631"/>
          <a:ext cx="2861733" cy="1042193"/>
        </a:xfrm>
        <a:prstGeom prst="roundRect">
          <a:avLst/>
        </a:prstGeom>
        <a:solidFill>
          <a:srgbClr val="FFC000">
            <a:alpha val="90000"/>
          </a:srgb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Strategic reporting - decision making on overall R&amp;M models</a:t>
          </a:r>
        </a:p>
      </dsp:txBody>
      <dsp:txXfrm>
        <a:off x="3022675" y="493507"/>
        <a:ext cx="2759981" cy="940441"/>
      </dsp:txXfrm>
    </dsp:sp>
    <dsp:sp modelId="{2E1836F2-07DD-4C5D-9682-24481C202C45}">
      <dsp:nvSpPr>
        <dsp:cNvPr id="0" name=""/>
        <dsp:cNvSpPr/>
      </dsp:nvSpPr>
      <dsp:spPr>
        <a:xfrm>
          <a:off x="2971799" y="1913302"/>
          <a:ext cx="2861733" cy="1042193"/>
        </a:xfrm>
        <a:prstGeom prst="roundRect">
          <a:avLst/>
        </a:prstGeom>
        <a:solidFill>
          <a:schemeClr val="bg1">
            <a:lumMod val="20000"/>
            <a:lumOff val="80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Management reporting – decision making on DLO workstream performance</a:t>
          </a:r>
        </a:p>
      </dsp:txBody>
      <dsp:txXfrm>
        <a:off x="3022675" y="1964178"/>
        <a:ext cx="2759981" cy="940441"/>
      </dsp:txXfrm>
    </dsp:sp>
    <dsp:sp modelId="{88C43B31-1BAC-4BFF-AF34-9BB9713528EF}">
      <dsp:nvSpPr>
        <dsp:cNvPr id="0" name=""/>
        <dsp:cNvSpPr/>
      </dsp:nvSpPr>
      <dsp:spPr>
        <a:xfrm>
          <a:off x="2971799" y="3085770"/>
          <a:ext cx="2861733" cy="1042193"/>
        </a:xfrm>
        <a:prstGeom prst="roundRect">
          <a:avLst/>
        </a:prstGeom>
        <a:solidFill>
          <a:srgbClr val="92D050">
            <a:alpha val="90000"/>
          </a:srgb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Operational reporting – DLO day to day decision making at a trade/operative level</a:t>
          </a:r>
        </a:p>
      </dsp:txBody>
      <dsp:txXfrm>
        <a:off x="3022675" y="3136646"/>
        <a:ext cx="2759981" cy="940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9954B-5972-418C-AF2C-43434FDAF0C4}">
      <dsp:nvSpPr>
        <dsp:cNvPr id="0" name=""/>
        <dsp:cNvSpPr/>
      </dsp:nvSpPr>
      <dsp:spPr>
        <a:xfrm rot="5400000">
          <a:off x="807053" y="1152496"/>
          <a:ext cx="896418" cy="10205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4926C-0A66-4CE3-869C-849AB1FE0E04}">
      <dsp:nvSpPr>
        <dsp:cNvPr id="0" name=""/>
        <dsp:cNvSpPr/>
      </dsp:nvSpPr>
      <dsp:spPr>
        <a:xfrm>
          <a:off x="569557" y="158798"/>
          <a:ext cx="1509040" cy="1056279"/>
        </a:xfrm>
        <a:prstGeom prst="roundRect">
          <a:avLst>
            <a:gd name="adj" fmla="val 16670"/>
          </a:avLst>
        </a:prstGeom>
        <a:solidFill>
          <a:srgbClr val="0033CC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Options &amp; Business case</a:t>
          </a:r>
        </a:p>
      </dsp:txBody>
      <dsp:txXfrm>
        <a:off x="621130" y="210371"/>
        <a:ext cx="1405894" cy="953133"/>
      </dsp:txXfrm>
    </dsp:sp>
    <dsp:sp modelId="{A8DDD4CF-E337-4DF2-8AB3-A6752B2171ED}">
      <dsp:nvSpPr>
        <dsp:cNvPr id="0" name=""/>
        <dsp:cNvSpPr/>
      </dsp:nvSpPr>
      <dsp:spPr>
        <a:xfrm>
          <a:off x="2159793" y="175916"/>
          <a:ext cx="5247257" cy="853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Appraise delivery model options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Includes supply chain review (e.g. single source supply </a:t>
          </a:r>
          <a:r>
            <a:rPr lang="en-GB" sz="1400" kern="1200" dirty="0" smtClean="0"/>
            <a:t>v </a:t>
          </a:r>
          <a:r>
            <a:rPr lang="en-GB" sz="1400" kern="1200" dirty="0"/>
            <a:t>multi)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Review </a:t>
          </a:r>
          <a:r>
            <a:rPr lang="en-GB" sz="1400" kern="1200" dirty="0"/>
            <a:t>&amp; challenge of specification (beyond the status quo)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Establish what good value looks like (service &amp; target costs) </a:t>
          </a:r>
        </a:p>
      </dsp:txBody>
      <dsp:txXfrm>
        <a:off x="2159793" y="175916"/>
        <a:ext cx="5247257" cy="853731"/>
      </dsp:txXfrm>
    </dsp:sp>
    <dsp:sp modelId="{7FF4BD86-3691-44FB-BF55-C6BD22AD370F}">
      <dsp:nvSpPr>
        <dsp:cNvPr id="0" name=""/>
        <dsp:cNvSpPr/>
      </dsp:nvSpPr>
      <dsp:spPr>
        <a:xfrm rot="5400000">
          <a:off x="2831924" y="2339046"/>
          <a:ext cx="896418" cy="10205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617AE-6CBB-4CCA-855E-69A0CDE05280}">
      <dsp:nvSpPr>
        <dsp:cNvPr id="0" name=""/>
        <dsp:cNvSpPr/>
      </dsp:nvSpPr>
      <dsp:spPr>
        <a:xfrm>
          <a:off x="2594428" y="1345349"/>
          <a:ext cx="1509040" cy="1056279"/>
        </a:xfrm>
        <a:prstGeom prst="roundRect">
          <a:avLst>
            <a:gd name="adj" fmla="val 16670"/>
          </a:avLst>
        </a:prstGeom>
        <a:solidFill>
          <a:srgbClr val="0033CC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Procurement feasibility</a:t>
          </a:r>
        </a:p>
      </dsp:txBody>
      <dsp:txXfrm>
        <a:off x="2646001" y="1396922"/>
        <a:ext cx="1405894" cy="953133"/>
      </dsp:txXfrm>
    </dsp:sp>
    <dsp:sp modelId="{1316DBB4-C6DF-4E96-A5C8-FBF819FE307B}">
      <dsp:nvSpPr>
        <dsp:cNvPr id="0" name=""/>
        <dsp:cNvSpPr/>
      </dsp:nvSpPr>
      <dsp:spPr>
        <a:xfrm>
          <a:off x="4092691" y="1446089"/>
          <a:ext cx="4259632" cy="853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How are we most likely to achieve that value?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What </a:t>
          </a:r>
          <a:r>
            <a:rPr lang="en-GB" sz="1400" kern="1200" dirty="0" smtClean="0"/>
            <a:t>tools can we use? e.g. competitive dialogue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What type of procurement route do we take?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What type of contract is likely to meet our needs?</a:t>
          </a:r>
        </a:p>
      </dsp:txBody>
      <dsp:txXfrm>
        <a:off x="4092691" y="1446089"/>
        <a:ext cx="4259632" cy="853731"/>
      </dsp:txXfrm>
    </dsp:sp>
    <dsp:sp modelId="{BD4E9D0F-EF03-420C-986A-6AB273BFA3C5}">
      <dsp:nvSpPr>
        <dsp:cNvPr id="0" name=""/>
        <dsp:cNvSpPr/>
      </dsp:nvSpPr>
      <dsp:spPr>
        <a:xfrm rot="5400000">
          <a:off x="5278599" y="3525596"/>
          <a:ext cx="896418" cy="10205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502CD-D72E-4EA4-BB3F-0C62D7FF872C}">
      <dsp:nvSpPr>
        <dsp:cNvPr id="0" name=""/>
        <dsp:cNvSpPr/>
      </dsp:nvSpPr>
      <dsp:spPr>
        <a:xfrm>
          <a:off x="5041102" y="2531899"/>
          <a:ext cx="1509040" cy="1056279"/>
        </a:xfrm>
        <a:prstGeom prst="roundRect">
          <a:avLst>
            <a:gd name="adj" fmla="val 16670"/>
          </a:avLst>
        </a:prstGeom>
        <a:solidFill>
          <a:srgbClr val="0033CC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Procurement process</a:t>
          </a:r>
        </a:p>
      </dsp:txBody>
      <dsp:txXfrm>
        <a:off x="5092675" y="2583472"/>
        <a:ext cx="1405894" cy="953133"/>
      </dsp:txXfrm>
    </dsp:sp>
    <dsp:sp modelId="{3B2F4A41-1E9F-454D-ADB4-10307F9D5E60}">
      <dsp:nvSpPr>
        <dsp:cNvPr id="0" name=""/>
        <dsp:cNvSpPr/>
      </dsp:nvSpPr>
      <dsp:spPr>
        <a:xfrm>
          <a:off x="6548634" y="2632639"/>
          <a:ext cx="2447815" cy="853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Compliancy process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Plan should be part of wider </a:t>
          </a:r>
          <a:r>
            <a:rPr lang="en-GB" sz="1400" kern="1200" dirty="0" smtClean="0"/>
            <a:t>operational plan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Due to capacity, often organisations start here!</a:t>
          </a:r>
        </a:p>
      </dsp:txBody>
      <dsp:txXfrm>
        <a:off x="6548634" y="2632639"/>
        <a:ext cx="2447815" cy="853731"/>
      </dsp:txXfrm>
    </dsp:sp>
    <dsp:sp modelId="{4E742F6E-4010-43C8-A0FD-470FE7A4799D}">
      <dsp:nvSpPr>
        <dsp:cNvPr id="0" name=""/>
        <dsp:cNvSpPr/>
      </dsp:nvSpPr>
      <dsp:spPr>
        <a:xfrm>
          <a:off x="7559786" y="3718449"/>
          <a:ext cx="1509040" cy="1056279"/>
        </a:xfrm>
        <a:prstGeom prst="roundRect">
          <a:avLst>
            <a:gd name="adj" fmla="val 16670"/>
          </a:avLst>
        </a:prstGeom>
        <a:solidFill>
          <a:srgbClr val="0033CC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Mobilisation</a:t>
          </a:r>
        </a:p>
      </dsp:txBody>
      <dsp:txXfrm>
        <a:off x="7611359" y="3770022"/>
        <a:ext cx="1405894" cy="953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20E23-4A47-4DCE-97FC-61C871715E15}">
      <dsp:nvSpPr>
        <dsp:cNvPr id="0" name=""/>
        <dsp:cNvSpPr/>
      </dsp:nvSpPr>
      <dsp:spPr>
        <a:xfrm>
          <a:off x="1413768" y="0"/>
          <a:ext cx="1751121" cy="972845"/>
        </a:xfrm>
        <a:prstGeom prst="roundRect">
          <a:avLst>
            <a:gd name="adj" fmla="val 10000"/>
          </a:avLst>
        </a:prstGeom>
        <a:solidFill>
          <a:schemeClr val="accent5"/>
        </a:solidFill>
        <a:ln w="1079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Fixed price models</a:t>
          </a:r>
          <a:endParaRPr lang="en-GB" sz="2400" kern="1200" dirty="0"/>
        </a:p>
      </dsp:txBody>
      <dsp:txXfrm>
        <a:off x="1442262" y="28494"/>
        <a:ext cx="1694133" cy="915857"/>
      </dsp:txXfrm>
    </dsp:sp>
    <dsp:sp modelId="{980981DC-3B65-412F-885A-F5D01D5F2683}">
      <dsp:nvSpPr>
        <dsp:cNvPr id="0" name=""/>
        <dsp:cNvSpPr/>
      </dsp:nvSpPr>
      <dsp:spPr>
        <a:xfrm>
          <a:off x="3943166" y="0"/>
          <a:ext cx="1751121" cy="972845"/>
        </a:xfrm>
        <a:prstGeom prst="roundRect">
          <a:avLst>
            <a:gd name="adj" fmla="val 10000"/>
          </a:avLst>
        </a:prstGeom>
        <a:solidFill>
          <a:schemeClr val="accent5"/>
        </a:solidFill>
        <a:ln w="1079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SOR models</a:t>
          </a:r>
          <a:endParaRPr lang="en-GB" sz="2400" kern="1200" dirty="0"/>
        </a:p>
      </dsp:txBody>
      <dsp:txXfrm>
        <a:off x="3971660" y="28494"/>
        <a:ext cx="1694133" cy="915857"/>
      </dsp:txXfrm>
    </dsp:sp>
    <dsp:sp modelId="{F1EBC495-00AF-4896-A8C6-CD834861C656}">
      <dsp:nvSpPr>
        <dsp:cNvPr id="0" name=""/>
        <dsp:cNvSpPr/>
      </dsp:nvSpPr>
      <dsp:spPr>
        <a:xfrm>
          <a:off x="3189211" y="4134592"/>
          <a:ext cx="729633" cy="729633"/>
        </a:xfrm>
        <a:prstGeom prst="triangle">
          <a:avLst/>
        </a:prstGeom>
        <a:solidFill>
          <a:schemeClr val="bg2">
            <a:lumMod val="75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2308A-F2A0-476D-838E-8406DC119D78}">
      <dsp:nvSpPr>
        <dsp:cNvPr id="0" name=""/>
        <dsp:cNvSpPr/>
      </dsp:nvSpPr>
      <dsp:spPr>
        <a:xfrm>
          <a:off x="1365126" y="3829118"/>
          <a:ext cx="4377803" cy="295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D17C5-8075-484A-BCFF-B72ECB82F11F}">
      <dsp:nvSpPr>
        <dsp:cNvPr id="0" name=""/>
        <dsp:cNvSpPr/>
      </dsp:nvSpPr>
      <dsp:spPr>
        <a:xfrm>
          <a:off x="3943166" y="2976906"/>
          <a:ext cx="1751121" cy="817189"/>
        </a:xfrm>
        <a:prstGeom prst="roundRect">
          <a:avLst/>
        </a:prstGeom>
        <a:solidFill>
          <a:srgbClr val="CCFFF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1"/>
              </a:solidFill>
            </a:rPr>
            <a:t>Typically provides greater data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3983058" y="3016798"/>
        <a:ext cx="1671337" cy="737405"/>
      </dsp:txXfrm>
    </dsp:sp>
    <dsp:sp modelId="{0B14E792-8C38-47D4-81E2-6AC6D082805A}">
      <dsp:nvSpPr>
        <dsp:cNvPr id="0" name=""/>
        <dsp:cNvSpPr/>
      </dsp:nvSpPr>
      <dsp:spPr>
        <a:xfrm>
          <a:off x="3943166" y="2101345"/>
          <a:ext cx="1751121" cy="817189"/>
        </a:xfrm>
        <a:prstGeom prst="round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1"/>
              </a:solidFill>
            </a:rPr>
            <a:t>Poorly administered by many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3983058" y="2141237"/>
        <a:ext cx="1671337" cy="737405"/>
      </dsp:txXfrm>
    </dsp:sp>
    <dsp:sp modelId="{461DD449-8810-438E-9C62-B5C2C4F03C09}">
      <dsp:nvSpPr>
        <dsp:cNvPr id="0" name=""/>
        <dsp:cNvSpPr/>
      </dsp:nvSpPr>
      <dsp:spPr>
        <a:xfrm>
          <a:off x="3943166" y="1225784"/>
          <a:ext cx="1751121" cy="81718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1"/>
              </a:solidFill>
            </a:rPr>
            <a:t>Established pricing mechanism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3983058" y="1265676"/>
        <a:ext cx="1671337" cy="737405"/>
      </dsp:txXfrm>
    </dsp:sp>
    <dsp:sp modelId="{BEB1C472-36D9-49CC-8FF4-9C12CEFD52E2}">
      <dsp:nvSpPr>
        <dsp:cNvPr id="0" name=""/>
        <dsp:cNvSpPr/>
      </dsp:nvSpPr>
      <dsp:spPr>
        <a:xfrm>
          <a:off x="1413768" y="2976906"/>
          <a:ext cx="1751121" cy="817189"/>
        </a:xfrm>
        <a:prstGeom prst="roundRect">
          <a:avLst/>
        </a:prstGeom>
        <a:solidFill>
          <a:srgbClr val="FFFF99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1"/>
              </a:solidFill>
            </a:rPr>
            <a:t>Will always include pricing for risk and profit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1453660" y="3016798"/>
        <a:ext cx="1671337" cy="737405"/>
      </dsp:txXfrm>
    </dsp:sp>
    <dsp:sp modelId="{97A71584-E08E-4BCC-8EF4-FC577B5E84A9}">
      <dsp:nvSpPr>
        <dsp:cNvPr id="0" name=""/>
        <dsp:cNvSpPr/>
      </dsp:nvSpPr>
      <dsp:spPr>
        <a:xfrm>
          <a:off x="1413768" y="2101345"/>
          <a:ext cx="1751121" cy="817189"/>
        </a:xfrm>
        <a:prstGeom prst="round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1"/>
              </a:solidFill>
            </a:rPr>
            <a:t>Reduced admin but still need to tightly manage 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1453660" y="2141237"/>
        <a:ext cx="1671337" cy="737405"/>
      </dsp:txXfrm>
    </dsp:sp>
    <dsp:sp modelId="{0D214AD0-5FC8-4C69-9B4C-B3DC2D7C4213}">
      <dsp:nvSpPr>
        <dsp:cNvPr id="0" name=""/>
        <dsp:cNvSpPr/>
      </dsp:nvSpPr>
      <dsp:spPr>
        <a:xfrm>
          <a:off x="1413768" y="1225784"/>
          <a:ext cx="1751121" cy="817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1"/>
              </a:solidFill>
            </a:rPr>
            <a:t>Can work well at the right point in time 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1453660" y="1265676"/>
        <a:ext cx="1671337" cy="737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55BFB67-2986-49CE-AF7F-AEC85A062D14}" type="datetimeFigureOut">
              <a:rPr lang="en-GB" smtClean="0"/>
              <a:t>24/01/2017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521DCB1-B772-4666-8BE1-2D08A7D544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347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8426" cy="511730"/>
          </a:xfrm>
          <a:prstGeom prst="rect">
            <a:avLst/>
          </a:prstGeom>
        </p:spPr>
        <p:txBody>
          <a:bodyPr vert="horz" lIns="99379" tIns="49689" rIns="99379" bIns="49689" rtlCol="0"/>
          <a:lstStyle>
            <a:lvl1pPr algn="l">
              <a:defRPr sz="15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5" y="3"/>
            <a:ext cx="3078426" cy="511730"/>
          </a:xfrm>
          <a:prstGeom prst="rect">
            <a:avLst/>
          </a:prstGeom>
        </p:spPr>
        <p:txBody>
          <a:bodyPr vert="horz" lIns="99379" tIns="49689" rIns="99379" bIns="49689" rtlCol="0"/>
          <a:lstStyle>
            <a:lvl1pPr algn="r">
              <a:defRPr sz="1500"/>
            </a:lvl1pPr>
          </a:lstStyle>
          <a:p>
            <a:fld id="{4D06CC6F-6A8C-4592-83CD-E781AF1B519B}" type="datetimeFigureOut">
              <a:rPr lang="en-GB" smtClean="0"/>
              <a:t>24/01/2017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769938"/>
            <a:ext cx="5538787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379" tIns="49689" rIns="99379" bIns="496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7"/>
          </a:xfrm>
          <a:prstGeom prst="rect">
            <a:avLst/>
          </a:prstGeom>
        </p:spPr>
        <p:txBody>
          <a:bodyPr vert="horz" lIns="99379" tIns="49689" rIns="99379" bIns="496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10"/>
            <a:ext cx="3078426" cy="511730"/>
          </a:xfrm>
          <a:prstGeom prst="rect">
            <a:avLst/>
          </a:prstGeom>
        </p:spPr>
        <p:txBody>
          <a:bodyPr vert="horz" lIns="99379" tIns="49689" rIns="99379" bIns="49689" rtlCol="0" anchor="b"/>
          <a:lstStyle>
            <a:lvl1pPr algn="l">
              <a:defRPr sz="15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5" y="9721110"/>
            <a:ext cx="3078426" cy="511730"/>
          </a:xfrm>
          <a:prstGeom prst="rect">
            <a:avLst/>
          </a:prstGeom>
        </p:spPr>
        <p:txBody>
          <a:bodyPr vert="horz" lIns="99379" tIns="49689" rIns="99379" bIns="49689" rtlCol="0" anchor="b"/>
          <a:lstStyle>
            <a:lvl1pPr algn="r">
              <a:defRPr sz="1500"/>
            </a:lvl1pPr>
          </a:lstStyle>
          <a:p>
            <a:fld id="{913F0FA1-1BC8-4A45-B99A-D4069905FA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4445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0134E6-6C00-443A-AC04-3C913EAF0027}" type="slidenum">
              <a:rPr lang="en-GB" altLang="en-US" smtClean="0">
                <a:solidFill>
                  <a:srgbClr val="000000"/>
                </a:solidFill>
              </a:rPr>
              <a:pPr/>
              <a:t>1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53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52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206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23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435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638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77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16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736600"/>
            <a:ext cx="5249863" cy="36337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55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54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2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217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831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20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50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31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251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2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53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964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510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1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413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254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11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76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5153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736600"/>
            <a:ext cx="5249863" cy="36337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947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736600"/>
            <a:ext cx="5249863" cy="36337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01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736600"/>
            <a:ext cx="5249863" cy="36337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767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736600"/>
            <a:ext cx="5249863" cy="36337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468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736600"/>
            <a:ext cx="5249863" cy="36337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000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1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3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97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293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287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2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7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40000"/>
            <a:ext cx="9711000" cy="5349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r>
              <a:rPr lang="en-GB" sz="21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146429" y="1316767"/>
            <a:ext cx="6240693" cy="2508884"/>
          </a:xfrm>
          <a:prstGeom prst="rect">
            <a:avLst/>
          </a:prstGeom>
          <a:noFill/>
        </p:spPr>
        <p:txBody>
          <a:bodyPr wrap="square" lIns="107190" tIns="53590" rIns="107190" bIns="53590" rtlCol="0">
            <a:spAutoFit/>
          </a:bodyPr>
          <a:lstStyle/>
          <a:p>
            <a:pPr defTabSz="1071889"/>
            <a:r>
              <a:rPr lang="en-US" sz="5200" dirty="0">
                <a:solidFill>
                  <a:prstClr val="white"/>
                </a:solidFill>
              </a:rPr>
              <a:t>THE POWER </a:t>
            </a:r>
            <a:br>
              <a:rPr lang="en-US" sz="5200" dirty="0">
                <a:solidFill>
                  <a:prstClr val="white"/>
                </a:solidFill>
              </a:rPr>
            </a:br>
            <a:r>
              <a:rPr lang="en-US" sz="5200" dirty="0">
                <a:solidFill>
                  <a:prstClr val="white"/>
                </a:solidFill>
              </a:rPr>
              <a:t>OF BEING UNDERSTOOD</a:t>
            </a:r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208584" y="4485123"/>
            <a:ext cx="4680520" cy="462170"/>
          </a:xfrm>
          <a:prstGeom prst="rect">
            <a:avLst/>
          </a:prstGeom>
          <a:noFill/>
        </p:spPr>
        <p:txBody>
          <a:bodyPr wrap="square" lIns="107190" tIns="53590" rIns="107190" bIns="53590" rtlCol="0">
            <a:spAutoFit/>
          </a:bodyPr>
          <a:lstStyle/>
          <a:p>
            <a:pPr defTabSz="1071889">
              <a:defRPr/>
            </a:pPr>
            <a:r>
              <a:rPr lang="en-US" sz="2300" dirty="0">
                <a:solidFill>
                  <a:prstClr val="white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669191" y="4869173"/>
            <a:ext cx="1404156" cy="472407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584521" y="685641"/>
            <a:ext cx="6396711" cy="4435547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930550" y="514351"/>
            <a:ext cx="8000903" cy="3874756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51" y="5682345"/>
            <a:ext cx="1697713" cy="108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8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1317"/>
            <a:ext cx="9633520" cy="47039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23132" y="1221317"/>
            <a:ext cx="3588399" cy="4703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72482" y="1412776"/>
            <a:ext cx="5460607" cy="3168352"/>
          </a:xfrm>
          <a:prstGeom prst="rect">
            <a:avLst/>
          </a:prstGeom>
        </p:spPr>
        <p:txBody>
          <a:bodyPr lIns="107190" tIns="53590" rIns="107190" bIns="53590" anchor="ctr">
            <a:normAutofit/>
          </a:bodyPr>
          <a:lstStyle>
            <a:lvl1pPr marL="0" indent="0" algn="ctr">
              <a:buNone/>
              <a:defRPr sz="2300" b="0" i="0" cap="all" baseline="0">
                <a:solidFill>
                  <a:schemeClr val="accent1"/>
                </a:solidFill>
              </a:defRPr>
            </a:lvl1pPr>
            <a:lvl2pPr>
              <a:defRPr sz="2300" b="1" i="0" cap="all" baseline="0">
                <a:solidFill>
                  <a:schemeClr val="accent1"/>
                </a:solidFill>
              </a:defRPr>
            </a:lvl2pPr>
            <a:lvl3pPr>
              <a:defRPr sz="2300" b="1" i="0" cap="all" baseline="0">
                <a:solidFill>
                  <a:schemeClr val="accent1"/>
                </a:solidFill>
              </a:defRPr>
            </a:lvl3pPr>
            <a:lvl4pPr>
              <a:defRPr sz="2300" b="1" i="0" cap="all" baseline="0">
                <a:solidFill>
                  <a:schemeClr val="accent1"/>
                </a:solidFill>
              </a:defRPr>
            </a:lvl4pPr>
            <a:lvl5pPr>
              <a:defRPr sz="23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79148" y="1412787"/>
            <a:ext cx="3291687" cy="4264369"/>
          </a:xfrm>
          <a:prstGeom prst="rect">
            <a:avLst/>
          </a:prstGeom>
          <a:ln>
            <a:noFill/>
          </a:ln>
        </p:spPr>
        <p:txBody>
          <a:bodyPr lIns="107190" tIns="53590" rIns="107190" bIns="53590">
            <a:normAutofit/>
          </a:bodyPr>
          <a:lstStyle>
            <a:lvl1pPr>
              <a:spcAft>
                <a:spcPts val="704"/>
              </a:spcAft>
              <a:defRPr sz="2100" baseline="0">
                <a:solidFill>
                  <a:schemeClr val="bg1"/>
                </a:solidFill>
              </a:defRPr>
            </a:lvl1pPr>
            <a:lvl2pPr>
              <a:defRPr sz="2100" baseline="0">
                <a:solidFill>
                  <a:schemeClr val="bg1"/>
                </a:solidFill>
              </a:defRPr>
            </a:lvl2pPr>
            <a:lvl3pPr>
              <a:defRPr sz="1900" baseline="0">
                <a:solidFill>
                  <a:schemeClr val="bg1"/>
                </a:solidFill>
              </a:defRPr>
            </a:lvl3pPr>
            <a:lvl4pPr>
              <a:defRPr sz="16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71727" y="4773162"/>
            <a:ext cx="5462058" cy="898479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 marL="0" indent="0">
              <a:spcAft>
                <a:spcPts val="1408"/>
              </a:spcAft>
              <a:buNone/>
              <a:defRPr sz="19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2" y="452669"/>
            <a:ext cx="9439049" cy="360363"/>
          </a:xfrm>
          <a:prstGeom prst="rect">
            <a:avLst/>
          </a:prstGeom>
          <a:noFill/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33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900" cap="all" baseline="0"/>
            </a:lvl2pPr>
            <a:lvl3pPr>
              <a:defRPr sz="900" cap="all" baseline="0"/>
            </a:lvl3pPr>
            <a:lvl4pPr>
              <a:defRPr sz="900" cap="all" baseline="0"/>
            </a:lvl4pPr>
            <a:lvl5pPr>
              <a:defRPr sz="900" cap="all" baseline="0"/>
            </a:lvl5pPr>
          </a:lstStyle>
          <a:p>
            <a:pPr lvl="0"/>
            <a:r>
              <a:rPr lang="en-GB" dirty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2480" y="1028733"/>
            <a:ext cx="15601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997753" y="1028733"/>
            <a:ext cx="21751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328932" y="1028733"/>
            <a:ext cx="538789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221317"/>
            <a:ext cx="544960" cy="4703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62523" y="1221317"/>
            <a:ext cx="1170130" cy="470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997760" y="1221330"/>
            <a:ext cx="7713775" cy="67098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2" y="452669"/>
            <a:ext cx="9439049" cy="360363"/>
          </a:xfrm>
          <a:prstGeom prst="rect">
            <a:avLst/>
          </a:prstGeom>
          <a:noFill/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33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900" cap="all" baseline="0"/>
            </a:lvl2pPr>
            <a:lvl3pPr>
              <a:defRPr sz="900" cap="all" baseline="0"/>
            </a:lvl3pPr>
            <a:lvl4pPr>
              <a:defRPr sz="900" cap="all" baseline="0"/>
            </a:lvl4pPr>
            <a:lvl5pPr>
              <a:defRPr sz="900" cap="all" baseline="0"/>
            </a:lvl5pPr>
          </a:lstStyle>
          <a:p>
            <a:pPr lvl="0"/>
            <a:r>
              <a:rPr lang="en-GB" dirty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72480" y="1028733"/>
            <a:ext cx="15601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997753" y="1028733"/>
            <a:ext cx="21751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4328931" y="1028733"/>
            <a:ext cx="538259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997760" y="1979085"/>
            <a:ext cx="7713775" cy="3945467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8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2" y="452669"/>
            <a:ext cx="9439049" cy="360363"/>
          </a:xfrm>
          <a:prstGeom prst="rect">
            <a:avLst/>
          </a:prstGeom>
          <a:noFill/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33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900" cap="all" baseline="0"/>
            </a:lvl2pPr>
            <a:lvl3pPr>
              <a:defRPr sz="900" cap="all" baseline="0"/>
            </a:lvl3pPr>
            <a:lvl4pPr>
              <a:defRPr sz="900" cap="all" baseline="0"/>
            </a:lvl4pPr>
            <a:lvl5pPr>
              <a:defRPr sz="900" cap="all" baseline="0"/>
            </a:lvl5pPr>
          </a:lstStyle>
          <a:p>
            <a:pPr lvl="0"/>
            <a:r>
              <a:rPr lang="en-GB" dirty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72480" y="1028733"/>
            <a:ext cx="15601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997753" y="1028733"/>
            <a:ext cx="21751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4328932" y="1028733"/>
            <a:ext cx="538789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72482" y="1221319"/>
            <a:ext cx="9439049" cy="4703233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4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2" y="452669"/>
            <a:ext cx="9439049" cy="360363"/>
          </a:xfrm>
          <a:prstGeom prst="rect">
            <a:avLst/>
          </a:prstGeom>
          <a:noFill/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33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900" cap="all" baseline="0"/>
            </a:lvl2pPr>
            <a:lvl3pPr>
              <a:defRPr sz="900" cap="all" baseline="0"/>
            </a:lvl3pPr>
            <a:lvl4pPr>
              <a:defRPr sz="900" cap="all" baseline="0"/>
            </a:lvl4pPr>
            <a:lvl5pPr>
              <a:defRPr sz="900" cap="all" baseline="0"/>
            </a:lvl5pPr>
          </a:lstStyle>
          <a:p>
            <a:pPr lvl="0"/>
            <a:r>
              <a:rPr lang="en-GB" dirty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72480" y="1028733"/>
            <a:ext cx="15601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997753" y="1028733"/>
            <a:ext cx="21751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328932" y="1028733"/>
            <a:ext cx="538789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09863" y="1221330"/>
            <a:ext cx="8606193" cy="67098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109771" y="1979085"/>
            <a:ext cx="8607053" cy="3945467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21317"/>
            <a:ext cx="272480" cy="4703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42637" y="1221317"/>
            <a:ext cx="678196" cy="470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95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72482" y="356659"/>
            <a:ext cx="9439049" cy="6720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0" y="476349"/>
            <a:ext cx="9360836" cy="360363"/>
          </a:xfrm>
          <a:prstGeom prst="rect">
            <a:avLst/>
          </a:prstGeom>
          <a:noFill/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33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900" cap="all" baseline="0"/>
            </a:lvl2pPr>
            <a:lvl3pPr>
              <a:defRPr sz="900" cap="all" baseline="0"/>
            </a:lvl3pPr>
            <a:lvl4pPr>
              <a:defRPr sz="900" cap="all" baseline="0"/>
            </a:lvl4pPr>
            <a:lvl5pPr>
              <a:defRPr sz="900" cap="all" baseline="0"/>
            </a:lvl5pPr>
          </a:lstStyle>
          <a:p>
            <a:pPr lvl="0"/>
            <a:r>
              <a:rPr lang="en-GB" dirty="0"/>
              <a:t>Click to edit Title – 28pt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2480" y="1220755"/>
            <a:ext cx="9438280" cy="647700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245" y="356659"/>
            <a:ext cx="193235" cy="672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72482" y="1979085"/>
            <a:ext cx="9439049" cy="3945467"/>
          </a:xfrm>
          <a:prstGeom prst="rect">
            <a:avLst/>
          </a:prstGeom>
        </p:spPr>
        <p:txBody>
          <a:bodyPr lIns="107190" tIns="53590" rIns="107190" bIns="53590" numCol="2">
            <a:no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9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72482" y="356659"/>
            <a:ext cx="9439049" cy="6720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0" y="476349"/>
            <a:ext cx="9360836" cy="360363"/>
          </a:xfrm>
          <a:prstGeom prst="rect">
            <a:avLst/>
          </a:prstGeom>
          <a:noFill/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33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900" cap="all" baseline="0"/>
            </a:lvl2pPr>
            <a:lvl3pPr>
              <a:defRPr sz="900" cap="all" baseline="0"/>
            </a:lvl3pPr>
            <a:lvl4pPr>
              <a:defRPr sz="900" cap="all" baseline="0"/>
            </a:lvl4pPr>
            <a:lvl5pPr>
              <a:defRPr sz="900" cap="all" baseline="0"/>
            </a:lvl5pPr>
          </a:lstStyle>
          <a:p>
            <a:pPr lvl="0"/>
            <a:r>
              <a:rPr lang="en-GB" dirty="0"/>
              <a:t>Click to edit Title – 28pt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2482" y="1220755"/>
            <a:ext cx="9439049" cy="647700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245" y="356659"/>
            <a:ext cx="193235" cy="672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069957" y="1972735"/>
            <a:ext cx="4646877" cy="3934884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72491" y="1979085"/>
            <a:ext cx="4644405" cy="3945467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653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" y="1221320"/>
            <a:ext cx="4916885" cy="4703397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069947" y="1221319"/>
            <a:ext cx="4646876" cy="2591725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069946" y="4005065"/>
            <a:ext cx="4646876" cy="1919651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8" y="452669"/>
            <a:ext cx="9444343" cy="360363"/>
          </a:xfrm>
          <a:prstGeom prst="rect">
            <a:avLst/>
          </a:prstGeom>
          <a:noFill/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33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900" cap="all" baseline="0"/>
            </a:lvl2pPr>
            <a:lvl3pPr>
              <a:defRPr sz="900" cap="all" baseline="0"/>
            </a:lvl3pPr>
            <a:lvl4pPr>
              <a:defRPr sz="900" cap="all" baseline="0"/>
            </a:lvl4pPr>
            <a:lvl5pPr>
              <a:defRPr sz="900" cap="all" baseline="0"/>
            </a:lvl5pPr>
          </a:lstStyle>
          <a:p>
            <a:pPr lvl="0"/>
            <a:r>
              <a:rPr lang="en-GB" dirty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72480" y="1028733"/>
            <a:ext cx="15601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997753" y="1028733"/>
            <a:ext cx="21751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328932" y="1028733"/>
            <a:ext cx="538789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343405" y="4293099"/>
            <a:ext cx="4289923" cy="1343588"/>
          </a:xfrm>
          <a:prstGeom prst="rect">
            <a:avLst/>
          </a:prstGeom>
        </p:spPr>
        <p:txBody>
          <a:bodyPr lIns="107190" tIns="53590" rIns="107190" bIns="53590" anchor="ctr" anchorCtr="0"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en-US" dirty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343405" y="1509195"/>
            <a:ext cx="4289923" cy="2063833"/>
          </a:xfrm>
          <a:prstGeom prst="rect">
            <a:avLst/>
          </a:prstGeom>
        </p:spPr>
        <p:txBody>
          <a:bodyPr lIns="107190" tIns="53590" rIns="107190" bIns="53590" anchor="ctr" anchorCtr="0"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en-US" dirty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7106" y="1509188"/>
            <a:ext cx="4055269" cy="4128063"/>
          </a:xfrm>
          <a:prstGeom prst="rect">
            <a:avLst/>
          </a:prstGeom>
        </p:spPr>
        <p:txBody>
          <a:bodyPr lIns="107190" tIns="53590" rIns="107190" bIns="53590" anchor="ctr" anchorCtr="0"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en-US" dirty="0"/>
              <a:t>“Click to edit quote – 16pt”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64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8" y="452669"/>
            <a:ext cx="9444343" cy="360363"/>
          </a:xfrm>
          <a:prstGeom prst="rect">
            <a:avLst/>
          </a:prstGeom>
          <a:noFill/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33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900" cap="all" baseline="0"/>
            </a:lvl2pPr>
            <a:lvl3pPr>
              <a:defRPr sz="900" cap="all" baseline="0"/>
            </a:lvl3pPr>
            <a:lvl4pPr>
              <a:defRPr sz="900" cap="all" baseline="0"/>
            </a:lvl4pPr>
            <a:lvl5pPr>
              <a:defRPr sz="900" cap="all" baseline="0"/>
            </a:lvl5pPr>
          </a:lstStyle>
          <a:p>
            <a:pPr lvl="0"/>
            <a:r>
              <a:rPr lang="en-GB" dirty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72480" y="1028733"/>
            <a:ext cx="15601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997753" y="1028733"/>
            <a:ext cx="21751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328932" y="1028733"/>
            <a:ext cx="538789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71732" y="1509184"/>
            <a:ext cx="1560926" cy="1919816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832660" y="1508788"/>
            <a:ext cx="2964329" cy="1920213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997762" y="2468896"/>
            <a:ext cx="2643965" cy="768085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1600" b="0" baseline="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Brief sentence about the team member.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997762" y="1700809"/>
            <a:ext cx="2643965" cy="38404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997762" y="2084853"/>
            <a:ext cx="2643965" cy="38404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</a:defRPr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71732" y="4004735"/>
            <a:ext cx="1560926" cy="1919816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832660" y="4004340"/>
            <a:ext cx="2964329" cy="1920213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23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997762" y="4964444"/>
            <a:ext cx="2643965" cy="768085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1600" b="0" baseline="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Brief sentence about the team member.</a:t>
            </a:r>
          </a:p>
        </p:txBody>
      </p:sp>
      <p:sp>
        <p:nvSpPr>
          <p:cNvPr id="24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997762" y="4196361"/>
            <a:ext cx="2643965" cy="38404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997762" y="4580401"/>
            <a:ext cx="2643965" cy="38404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</a:defRPr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5182547" y="1509185"/>
            <a:ext cx="1560926" cy="1921139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6743466" y="1508788"/>
            <a:ext cx="2964329" cy="1920213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908578" y="2468896"/>
            <a:ext cx="2643965" cy="768085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1600" b="0" baseline="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Brief sentence about the team member.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908578" y="1700809"/>
            <a:ext cx="2643965" cy="38404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908578" y="2084853"/>
            <a:ext cx="2643965" cy="38404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</a:defRPr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5182547" y="4004735"/>
            <a:ext cx="1560926" cy="1919816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6743466" y="4004340"/>
            <a:ext cx="2964329" cy="1920213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908578" y="4964444"/>
            <a:ext cx="2643965" cy="768085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1600" b="0" baseline="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Brief sentence about the team member.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908578" y="4196361"/>
            <a:ext cx="2643965" cy="38404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908578" y="4580401"/>
            <a:ext cx="2643965" cy="38404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</a:defRPr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69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37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247652"/>
            <a:ext cx="9711529" cy="56599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8124301" y="548680"/>
            <a:ext cx="1092121" cy="504056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1130575" y="692696"/>
            <a:ext cx="7332815" cy="4272475"/>
          </a:xfrm>
          <a:prstGeom prst="roundRect">
            <a:avLst>
              <a:gd name="adj" fmla="val 5265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506511" y="908720"/>
            <a:ext cx="7410824" cy="4536504"/>
          </a:xfrm>
          <a:prstGeom prst="roundRect">
            <a:avLst>
              <a:gd name="adj" fmla="val 437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42610" y="1989670"/>
            <a:ext cx="6240693" cy="2262663"/>
          </a:xfrm>
          <a:prstGeom prst="rect">
            <a:avLst/>
          </a:prstGeom>
          <a:noFill/>
        </p:spPr>
        <p:txBody>
          <a:bodyPr wrap="square" lIns="107190" tIns="53590" rIns="107190" bIns="53590" rtlCol="0">
            <a:spAutoFit/>
          </a:bodyPr>
          <a:lstStyle/>
          <a:p>
            <a:pPr defTabSz="1071889"/>
            <a:r>
              <a:rPr lang="en-US" sz="7000" dirty="0">
                <a:solidFill>
                  <a:prstClr val="white"/>
                </a:solidFill>
              </a:rPr>
              <a:t>Questions </a:t>
            </a:r>
          </a:p>
          <a:p>
            <a:pPr defTabSz="1071889"/>
            <a:r>
              <a:rPr lang="en-US" sz="7000" dirty="0">
                <a:solidFill>
                  <a:prstClr val="white"/>
                </a:solidFill>
              </a:rPr>
              <a:t>and answers?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9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3429000"/>
            <a:ext cx="8915400" cy="720080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algn="l">
              <a:defRPr sz="3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heading – 32pt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7341" y="4220878"/>
            <a:ext cx="6005513" cy="45627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/>
              <a:t>Click to edit subheading – 24pt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32658" y="1028733"/>
            <a:ext cx="7884170" cy="19198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8499" y="1028733"/>
            <a:ext cx="1326146" cy="19198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1028733"/>
            <a:ext cx="350489" cy="19198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96505" y="489960"/>
            <a:ext cx="6005513" cy="538773"/>
          </a:xfrm>
          <a:prstGeom prst="rect">
            <a:avLst/>
          </a:prstGeom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SERVICE LINE | DESCRIPTOR – 10PT (OPTIONAL)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03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47652"/>
            <a:ext cx="9716823" cy="56599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146429" y="1316767"/>
            <a:ext cx="6240693" cy="2508884"/>
          </a:xfrm>
          <a:prstGeom prst="rect">
            <a:avLst/>
          </a:prstGeom>
          <a:noFill/>
        </p:spPr>
        <p:txBody>
          <a:bodyPr wrap="square" lIns="107190" tIns="53590" rIns="107190" bIns="53590" rtlCol="0">
            <a:spAutoFit/>
          </a:bodyPr>
          <a:lstStyle/>
          <a:p>
            <a:pPr defTabSz="1071889"/>
            <a:r>
              <a:rPr lang="en-US" sz="5200" dirty="0">
                <a:solidFill>
                  <a:prstClr val="white"/>
                </a:solidFill>
              </a:rPr>
              <a:t>Thank you</a:t>
            </a:r>
            <a:br>
              <a:rPr lang="en-US" sz="5200" dirty="0">
                <a:solidFill>
                  <a:prstClr val="white"/>
                </a:solidFill>
              </a:rPr>
            </a:br>
            <a:r>
              <a:rPr lang="en-US" sz="5200" dirty="0">
                <a:solidFill>
                  <a:prstClr val="white"/>
                </a:solidFill>
              </a:rPr>
              <a:t>for your time</a:t>
            </a:r>
            <a:br>
              <a:rPr lang="en-US" sz="5200" dirty="0">
                <a:solidFill>
                  <a:prstClr val="white"/>
                </a:solidFill>
              </a:rPr>
            </a:br>
            <a:r>
              <a:rPr lang="en-US" sz="5200" dirty="0">
                <a:solidFill>
                  <a:prstClr val="white"/>
                </a:solidFill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669191" y="4869160"/>
            <a:ext cx="1404156" cy="504056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584521" y="685641"/>
            <a:ext cx="6396711" cy="4435547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930550" y="404664"/>
            <a:ext cx="8000903" cy="3984443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42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626855" y="1221317"/>
            <a:ext cx="156017" cy="4703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8" y="452669"/>
            <a:ext cx="9499099" cy="360363"/>
          </a:xfrm>
          <a:prstGeom prst="rect">
            <a:avLst/>
          </a:prstGeom>
          <a:noFill/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33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900" cap="all" baseline="0"/>
            </a:lvl2pPr>
            <a:lvl3pPr>
              <a:defRPr sz="900" cap="all" baseline="0"/>
            </a:lvl3pPr>
            <a:lvl4pPr>
              <a:defRPr sz="900" cap="all" baseline="0"/>
            </a:lvl4pPr>
            <a:lvl5pPr>
              <a:defRPr sz="900" cap="all" baseline="0"/>
            </a:lvl5pPr>
          </a:lstStyle>
          <a:p>
            <a:pPr lvl="0"/>
            <a:r>
              <a:rPr lang="en-GB" dirty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72480" y="1028733"/>
            <a:ext cx="15601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997753" y="1028733"/>
            <a:ext cx="21751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328941" y="1028733"/>
            <a:ext cx="538273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28708" y="1221330"/>
            <a:ext cx="5382967" cy="67098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4328941" y="1989667"/>
            <a:ext cx="5382733" cy="3934884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860885" y="1221317"/>
            <a:ext cx="312035" cy="470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221319"/>
            <a:ext cx="3548844" cy="4703233"/>
          </a:xfrm>
          <a:prstGeom prst="rect">
            <a:avLst/>
          </a:prstGeom>
        </p:spPr>
        <p:txBody>
          <a:bodyPr lIns="107190" tIns="53590" rIns="107190" bIns="5359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45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1221329"/>
            <a:ext cx="9711529" cy="22076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63604"/>
            <a:ext cx="6512852" cy="1849495"/>
          </a:xfrm>
          <a:prstGeom prst="rect">
            <a:avLst/>
          </a:prstGeom>
        </p:spPr>
        <p:txBody>
          <a:bodyPr lIns="107190" tIns="53590" rIns="107190" bIns="53590" anchor="ctr">
            <a:normAutofit/>
          </a:bodyPr>
          <a:lstStyle>
            <a:lvl1pPr marL="0" indent="0" algn="r">
              <a:buNone/>
              <a:defRPr sz="1900"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747210" y="1363300"/>
            <a:ext cx="2964465" cy="1849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363300"/>
            <a:ext cx="2612740" cy="184967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107190" tIns="53590" rIns="107190" bIns="53590" anchor="ctr">
            <a:normAutofit/>
          </a:bodyPr>
          <a:lstStyle>
            <a:lvl1pPr marL="0" indent="0" algn="ctr">
              <a:buNone/>
              <a:defRPr sz="33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Fact/</a:t>
            </a:r>
          </a:p>
          <a:p>
            <a:pPr lvl="0"/>
            <a:r>
              <a:rPr lang="en-GB" dirty="0"/>
              <a:t>figure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982091" y="1564697"/>
            <a:ext cx="2495417" cy="1432501"/>
          </a:xfrm>
          <a:prstGeom prst="rect">
            <a:avLst/>
          </a:prstGeom>
        </p:spPr>
        <p:txBody>
          <a:bodyPr lIns="107190" tIns="53590" rIns="107190" bIns="53590" anchor="ctr">
            <a:normAutofit/>
          </a:bodyPr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72482" y="4149082"/>
            <a:ext cx="2652295" cy="1776196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>
              <a:defRPr sz="1900" baseline="0"/>
            </a:lvl1pPr>
            <a:lvl2pPr>
              <a:defRPr sz="1900" baseline="0"/>
            </a:lvl2pPr>
            <a:lvl3pPr>
              <a:defRPr sz="19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587855" y="4149082"/>
            <a:ext cx="2730303" cy="1776196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>
              <a:defRPr sz="1900" baseline="0"/>
            </a:lvl1pPr>
            <a:lvl2pPr>
              <a:defRPr sz="1900" baseline="0"/>
            </a:lvl2pPr>
            <a:lvl3pPr>
              <a:defRPr sz="19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857295" y="4149082"/>
            <a:ext cx="2854235" cy="1776196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>
              <a:defRPr sz="1900" baseline="0"/>
            </a:lvl1pPr>
            <a:lvl2pPr>
              <a:defRPr sz="1900" baseline="0"/>
            </a:lvl2pPr>
            <a:lvl3pPr>
              <a:defRPr sz="19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71737" y="3573463"/>
            <a:ext cx="2653639" cy="431800"/>
          </a:xfrm>
          <a:prstGeom prst="rect">
            <a:avLst/>
          </a:prstGeom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23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Heading – 20pt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600982" y="3573016"/>
            <a:ext cx="2730976" cy="431800"/>
          </a:xfrm>
          <a:prstGeom prst="rect">
            <a:avLst/>
          </a:prstGeom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23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Heading – 20pt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873435" y="3573016"/>
            <a:ext cx="2838239" cy="431800"/>
          </a:xfrm>
          <a:prstGeom prst="rect">
            <a:avLst/>
          </a:prstGeom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23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Heading – 20pt</a:t>
            </a:r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2" y="452669"/>
            <a:ext cx="9439049" cy="360363"/>
          </a:xfrm>
          <a:prstGeom prst="rect">
            <a:avLst/>
          </a:prstGeom>
          <a:noFill/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33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900" cap="all" baseline="0"/>
            </a:lvl2pPr>
            <a:lvl3pPr>
              <a:defRPr sz="900" cap="all" baseline="0"/>
            </a:lvl3pPr>
            <a:lvl4pPr>
              <a:defRPr sz="900" cap="all" baseline="0"/>
            </a:lvl4pPr>
            <a:lvl5pPr>
              <a:defRPr sz="900" cap="all" baseline="0"/>
            </a:lvl5pPr>
          </a:lstStyle>
          <a:p>
            <a:pPr lvl="0"/>
            <a:r>
              <a:rPr lang="en-GB" dirty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72480" y="1028733"/>
            <a:ext cx="15601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997753" y="1028733"/>
            <a:ext cx="21751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4328931" y="1028733"/>
            <a:ext cx="538259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65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72480" y="4725144"/>
            <a:ext cx="1560173" cy="1200133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 marL="0" indent="0">
              <a:buNone/>
              <a:defRPr sz="1600" baseline="0"/>
            </a:lvl1pPr>
            <a:lvl2pPr marL="535945" indent="0">
              <a:buNone/>
              <a:defRPr sz="1300" baseline="0"/>
            </a:lvl2pPr>
            <a:lvl3pPr marL="1071889" indent="0">
              <a:buNone/>
              <a:defRPr sz="13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236115" y="4725144"/>
            <a:ext cx="1560173" cy="1200133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 marL="0" indent="0">
              <a:buNone/>
              <a:defRPr sz="1600" baseline="0"/>
            </a:lvl1pPr>
            <a:lvl2pPr marL="535945" indent="0">
              <a:buNone/>
              <a:defRPr sz="1300" baseline="0"/>
            </a:lvl2pPr>
            <a:lvl3pPr marL="1071889" indent="0">
              <a:buNone/>
              <a:defRPr sz="13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199755" y="4725144"/>
            <a:ext cx="1553317" cy="1200133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 marL="0" indent="0">
              <a:buNone/>
              <a:defRPr sz="1600" baseline="0"/>
            </a:lvl1pPr>
            <a:lvl2pPr marL="535945" indent="0">
              <a:buNone/>
              <a:defRPr sz="1300" baseline="0"/>
            </a:lvl2pPr>
            <a:lvl3pPr marL="1071889" indent="0">
              <a:buNone/>
              <a:defRPr sz="13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71732" y="4149527"/>
            <a:ext cx="1560926" cy="431800"/>
          </a:xfrm>
          <a:prstGeom prst="rect">
            <a:avLst/>
          </a:prstGeom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21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241323" y="4149079"/>
            <a:ext cx="1560172" cy="431800"/>
          </a:xfrm>
          <a:prstGeom prst="rect">
            <a:avLst/>
          </a:prstGeom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21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4210154" y="4149079"/>
            <a:ext cx="1560173" cy="431800"/>
          </a:xfrm>
          <a:prstGeom prst="rect">
            <a:avLst/>
          </a:prstGeom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21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6156530" y="4725144"/>
            <a:ext cx="1574013" cy="1200133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 marL="0" indent="0">
              <a:buNone/>
              <a:defRPr sz="1600" baseline="0"/>
            </a:lvl1pPr>
            <a:lvl2pPr marL="535945" indent="0">
              <a:buNone/>
              <a:defRPr sz="1300" baseline="0"/>
            </a:lvl2pPr>
            <a:lvl3pPr marL="1071889" indent="0">
              <a:buNone/>
              <a:defRPr sz="13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8133999" y="4725144"/>
            <a:ext cx="1574013" cy="1200133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 marL="0" indent="0">
              <a:buNone/>
              <a:defRPr sz="1600" baseline="0"/>
            </a:lvl1pPr>
            <a:lvl2pPr marL="535945" indent="0">
              <a:buNone/>
              <a:defRPr sz="1300" baseline="0"/>
            </a:lvl2pPr>
            <a:lvl3pPr marL="1071889" indent="0">
              <a:buNone/>
              <a:defRPr sz="13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6178991" y="4149079"/>
            <a:ext cx="1560173" cy="431800"/>
          </a:xfrm>
          <a:prstGeom prst="rect">
            <a:avLst/>
          </a:prstGeom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21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8147826" y="4149079"/>
            <a:ext cx="1560173" cy="431800"/>
          </a:xfrm>
          <a:prstGeom prst="rect">
            <a:avLst/>
          </a:prstGeom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21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1221319"/>
            <a:ext cx="9711664" cy="2711737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5" y="452669"/>
            <a:ext cx="9436768" cy="360363"/>
          </a:xfrm>
          <a:prstGeom prst="rect">
            <a:avLst/>
          </a:prstGeom>
          <a:noFill/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33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900" cap="all" baseline="0"/>
            </a:lvl2pPr>
            <a:lvl3pPr>
              <a:defRPr sz="900" cap="all" baseline="0"/>
            </a:lvl3pPr>
            <a:lvl4pPr>
              <a:defRPr sz="900" cap="all" baseline="0"/>
            </a:lvl4pPr>
            <a:lvl5pPr>
              <a:defRPr sz="900" cap="all" baseline="0"/>
            </a:lvl5pPr>
          </a:lstStyle>
          <a:p>
            <a:pPr lvl="0"/>
            <a:r>
              <a:rPr lang="en-GB" dirty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72480" y="1028733"/>
            <a:ext cx="15601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997753" y="1028733"/>
            <a:ext cx="21751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4328930" y="1028733"/>
            <a:ext cx="534741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2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869160"/>
            <a:ext cx="8915400" cy="720080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algn="l">
              <a:defRPr sz="33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7341" y="5661038"/>
            <a:ext cx="6005513" cy="45627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2300" baseline="0"/>
            </a:lvl1pPr>
          </a:lstStyle>
          <a:p>
            <a:pPr lvl="0"/>
            <a:r>
              <a:rPr lang="en-US" dirty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" y="260649"/>
            <a:ext cx="9711529" cy="4392315"/>
          </a:xfrm>
          <a:prstGeom prst="rect">
            <a:avLst/>
          </a:prstGeom>
        </p:spPr>
        <p:txBody>
          <a:bodyPr lIns="107190" tIns="53590" rIns="107190" bIns="5359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89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" y="260648"/>
            <a:ext cx="9711664" cy="5664629"/>
          </a:xfrm>
          <a:prstGeom prst="rect">
            <a:avLst/>
          </a:prstGeom>
        </p:spPr>
        <p:txBody>
          <a:bodyPr lIns="107190" tIns="53590" rIns="107190" bIns="5359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59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4A664-277E-4C42-8E37-031BFDFB6439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  <a:r>
              <a:rPr lang="en-GB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</a:t>
            </a:r>
            <a:r>
              <a:rPr lang="en-GB"/>
              <a:t> Value Based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3D884-7E1C-45EE-9469-853ED54566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4821660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012469" y="6234114"/>
            <a:ext cx="18453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500" smtClean="0">
                <a:solidFill>
                  <a:srgbClr val="FFFFFF"/>
                </a:solidFill>
                <a:latin typeface="Arial" panose="020B0604020202020204" pitchFamily="34" charset="0"/>
              </a:rPr>
              <a:t>@NHMFOfficial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500" smtClean="0">
                <a:solidFill>
                  <a:srgbClr val="FFFFFF"/>
                </a:solidFill>
                <a:latin typeface="Arial" panose="020B0604020202020204" pitchFamily="34" charset="0"/>
              </a:rPr>
              <a:t>#NHMFConference</a:t>
            </a: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94337" y="6142038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Setting the standard for maintaining assets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nhmf.co.uk/conference</a:t>
            </a:r>
            <a:endParaRPr lang="en-GB" altLang="en-US" sz="1800" smtClean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12" y="285728"/>
            <a:ext cx="8915400" cy="767008"/>
          </a:xfrm>
        </p:spPr>
        <p:txBody>
          <a:bodyPr/>
          <a:lstStyle>
            <a:lvl1pPr>
              <a:defRPr sz="3323">
                <a:solidFill>
                  <a:srgbClr val="0070C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96755"/>
            <a:ext cx="8915400" cy="4752529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485217" y="6094414"/>
            <a:ext cx="3136900" cy="358775"/>
          </a:xfrm>
        </p:spPr>
        <p:txBody>
          <a:bodyPr/>
          <a:lstStyle>
            <a:lvl1pPr algn="r" eaLnBrk="0" hangingPunct="0">
              <a:defRPr sz="1108">
                <a:solidFill>
                  <a:srgbClr val="006699"/>
                </a:solidFill>
                <a:latin typeface="Gill Sans MT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49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12" y="285728"/>
            <a:ext cx="8915400" cy="767008"/>
          </a:xfrm>
        </p:spPr>
        <p:txBody>
          <a:bodyPr/>
          <a:lstStyle>
            <a:lvl1pPr>
              <a:defRPr sz="3323">
                <a:solidFill>
                  <a:srgbClr val="0070C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47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3590C163-59AC-42C9-81BC-0B1AC60A31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4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153167"/>
            <a:ext cx="8915400" cy="720080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algn="l">
              <a:defRPr sz="3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heading – 32pt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7341" y="4945045"/>
            <a:ext cx="6005513" cy="45627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/>
              <a:t>Click to edit subheading – 24pt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32658" y="1028733"/>
            <a:ext cx="7884170" cy="28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8499" y="1028733"/>
            <a:ext cx="1326146" cy="28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1028733"/>
            <a:ext cx="350489" cy="28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96505" y="489960"/>
            <a:ext cx="6005513" cy="538773"/>
          </a:xfrm>
          <a:prstGeom prst="rect">
            <a:avLst/>
          </a:prstGeom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SERVICE LINE | DESCRIPTOR – 10PT (OPTIONAL)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9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649160"/>
            <a:ext cx="8915400" cy="720080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algn="l">
              <a:defRPr sz="3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heading – 32pt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832660" y="246315"/>
            <a:ext cx="7878875" cy="950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873" y="246315"/>
            <a:ext cx="350490" cy="950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78377" y="247652"/>
            <a:ext cx="1326145" cy="950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7341" y="5441038"/>
            <a:ext cx="6005513" cy="45627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/>
              <a:t>Click to edit subheading – 20pt</a:t>
            </a:r>
          </a:p>
        </p:txBody>
      </p:sp>
    </p:spTree>
    <p:extLst>
      <p:ext uri="{BB962C8B-B14F-4D97-AF65-F5344CB8AC3E}">
        <p14:creationId xmlns:p14="http://schemas.microsoft.com/office/powerpoint/2010/main" val="313826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649160"/>
            <a:ext cx="8915400" cy="720080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algn="l">
              <a:defRPr sz="3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heading – 32pt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172920" y="246315"/>
            <a:ext cx="5538615" cy="41293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" y="246315"/>
            <a:ext cx="1052567" cy="4129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2335" y="247652"/>
            <a:ext cx="2886891" cy="4129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7341" y="5441038"/>
            <a:ext cx="6005513" cy="45627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/>
              <a:t>Click to edit subheading – 20pt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1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172918" y="247649"/>
            <a:ext cx="5543910" cy="566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246324"/>
            <a:ext cx="1052567" cy="56599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2335" y="247652"/>
            <a:ext cx="2886891" cy="56599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43417"/>
            <a:ext cx="9716823" cy="566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4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42988"/>
            <a:ext cx="9716823" cy="5664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4415" y="0"/>
            <a:ext cx="2553170" cy="247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6636" y="2084852"/>
            <a:ext cx="6475016" cy="2352261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535945" indent="0">
              <a:buNone/>
              <a:defRPr sz="1900">
                <a:solidFill>
                  <a:schemeClr val="bg1"/>
                </a:solidFill>
              </a:defRPr>
            </a:lvl2pPr>
            <a:lvl3pPr marL="1071889" indent="0">
              <a:buNone/>
              <a:defRPr sz="1900">
                <a:solidFill>
                  <a:schemeClr val="bg1"/>
                </a:solidFill>
              </a:defRPr>
            </a:lvl3pPr>
            <a:lvl4pPr marL="1607834" indent="0">
              <a:buNone/>
              <a:defRPr sz="1900">
                <a:solidFill>
                  <a:schemeClr val="bg1"/>
                </a:solidFill>
              </a:defRPr>
            </a:lvl4pPr>
            <a:lvl5pPr marL="2143779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58800" y="4652976"/>
            <a:ext cx="3589205" cy="408217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  <a:lvl2pPr marL="535945" indent="0" algn="ctr">
              <a:buNone/>
              <a:defRPr sz="1300"/>
            </a:lvl2pPr>
            <a:lvl3pPr marL="1071889" indent="0" algn="ctr">
              <a:buNone/>
              <a:defRPr sz="1200"/>
            </a:lvl3pPr>
            <a:lvl4pPr marL="1607834" indent="0" algn="ctr">
              <a:buNone/>
              <a:defRPr sz="1200"/>
            </a:lvl4pPr>
            <a:lvl5pPr marL="2143779" indent="0" algn="ctr">
              <a:buNone/>
              <a:defRPr sz="1200"/>
            </a:lvl5pPr>
          </a:lstStyle>
          <a:p>
            <a:pPr lvl="0"/>
            <a:r>
              <a:rPr lang="en-US" dirty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158800" y="5061181"/>
            <a:ext cx="3589205" cy="384043"/>
          </a:xfrm>
          <a:prstGeom prst="rect">
            <a:avLst/>
          </a:prstGeom>
        </p:spPr>
        <p:txBody>
          <a:bodyPr lIns="107190" tIns="53590" rIns="107190" bIns="53590">
            <a:noAutofit/>
          </a:bodyPr>
          <a:lstStyle>
            <a:lvl1pPr marL="0" indent="0" algn="ctr">
              <a:buNone/>
              <a:defRPr sz="2100" b="0">
                <a:solidFill>
                  <a:schemeClr val="bg1"/>
                </a:solidFill>
              </a:defRPr>
            </a:lvl1pPr>
            <a:lvl2pPr marL="535945" indent="0" algn="ctr">
              <a:buNone/>
              <a:defRPr sz="1300"/>
            </a:lvl2pPr>
            <a:lvl3pPr marL="1071889" indent="0" algn="ctr">
              <a:buNone/>
              <a:defRPr sz="1200"/>
            </a:lvl3pPr>
            <a:lvl4pPr marL="1607834" indent="0" algn="ctr">
              <a:buNone/>
              <a:defRPr sz="1200"/>
            </a:lvl4pPr>
            <a:lvl5pPr marL="2143779" indent="0" algn="ctr">
              <a:buNone/>
              <a:defRPr sz="1200"/>
            </a:lvl5pPr>
          </a:lstStyle>
          <a:p>
            <a:pPr lvl="0"/>
            <a:r>
              <a:rPr lang="en-US" dirty="0"/>
              <a:t>Title – 18pt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1320"/>
            <a:ext cx="3938887" cy="4703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90" tIns="53590" rIns="107190" bIns="53590" rtlCol="0" anchor="ctr"/>
          <a:lstStyle/>
          <a:p>
            <a:pPr algn="ctr" defTabSz="1071889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40735" y="1461912"/>
            <a:ext cx="3286118" cy="4215235"/>
          </a:xfrm>
          <a:prstGeom prst="rect">
            <a:avLst/>
          </a:prstGeom>
        </p:spPr>
        <p:txBody>
          <a:bodyPr lIns="107190" tIns="53590" rIns="107190" bIns="53590" anchor="ctr">
            <a:normAutofit/>
          </a:bodyPr>
          <a:lstStyle>
            <a:lvl1pPr marL="0" indent="0" algn="ctr">
              <a:buNone/>
              <a:defRPr sz="3800" b="0" i="0" cap="none" baseline="0">
                <a:solidFill>
                  <a:schemeClr val="accent1"/>
                </a:solidFill>
              </a:defRPr>
            </a:lvl1pPr>
            <a:lvl2pPr>
              <a:defRPr sz="2300" b="1" i="0" cap="all" baseline="0">
                <a:solidFill>
                  <a:schemeClr val="accent1"/>
                </a:solidFill>
              </a:defRPr>
            </a:lvl2pPr>
            <a:lvl3pPr>
              <a:defRPr sz="2300" b="1" i="0" cap="all" baseline="0">
                <a:solidFill>
                  <a:schemeClr val="accent1"/>
                </a:solidFill>
              </a:defRPr>
            </a:lvl3pPr>
            <a:lvl4pPr>
              <a:defRPr sz="2300" b="1" i="0" cap="all" baseline="0">
                <a:solidFill>
                  <a:schemeClr val="accent1"/>
                </a:solidFill>
              </a:defRPr>
            </a:lvl4pPr>
            <a:lvl5pPr>
              <a:defRPr sz="23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2" y="452669"/>
            <a:ext cx="9439049" cy="360363"/>
          </a:xfrm>
          <a:prstGeom prst="rect">
            <a:avLst/>
          </a:prstGeom>
          <a:noFill/>
        </p:spPr>
        <p:txBody>
          <a:bodyPr lIns="107190" tIns="53590" rIns="107190" bIns="53590" anchor="ctr">
            <a:noAutofit/>
          </a:bodyPr>
          <a:lstStyle>
            <a:lvl1pPr marL="0" indent="0">
              <a:buNone/>
              <a:defRPr sz="33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900" cap="all" baseline="0"/>
            </a:lvl2pPr>
            <a:lvl3pPr>
              <a:defRPr sz="900" cap="all" baseline="0"/>
            </a:lvl3pPr>
            <a:lvl4pPr>
              <a:defRPr sz="900" cap="all" baseline="0"/>
            </a:lvl4pPr>
            <a:lvl5pPr>
              <a:defRPr sz="900" cap="all" baseline="0"/>
            </a:lvl5pPr>
          </a:lstStyle>
          <a:p>
            <a:pPr lvl="0"/>
            <a:r>
              <a:rPr lang="en-GB" dirty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72480" y="1028733"/>
            <a:ext cx="15601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997753" y="1028733"/>
            <a:ext cx="21751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328931" y="1028733"/>
            <a:ext cx="538259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4172920" y="1221319"/>
            <a:ext cx="5538615" cy="4703233"/>
          </a:xfrm>
          <a:prstGeom prst="rect">
            <a:avLst/>
          </a:prstGeom>
        </p:spPr>
        <p:txBody>
          <a:bodyPr lIns="107190" tIns="53590" rIns="107190" bIns="53590"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57" y="6016175"/>
            <a:ext cx="1098713" cy="7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0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67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2" r:id="rId25"/>
    <p:sldLayoutId id="2147483829" r:id="rId26"/>
  </p:sldLayoutIdLst>
  <p:hf sldNum="0" hdr="0" ftr="0" dt="0"/>
  <p:txStyles>
    <p:titleStyle>
      <a:lvl1pPr algn="ctr" defTabSz="107188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959" indent="-401959" algn="l" defTabSz="1071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0910" indent="-334965" algn="l" defTabSz="1071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62" indent="-267972" algn="l" defTabSz="1071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5806" indent="-267972" algn="l" defTabSz="1071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1752" indent="-267972" algn="l" defTabSz="1071889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7696" indent="-267972" algn="l" defTabSz="1071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3640" indent="-267972" algn="l" defTabSz="1071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9586" indent="-267972" algn="l" defTabSz="1071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5530" indent="-267972" algn="l" defTabSz="1071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18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945" algn="l" defTabSz="10718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889" algn="l" defTabSz="10718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7834" algn="l" defTabSz="10718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3779" algn="l" defTabSz="10718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9726" algn="l" defTabSz="10718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668" algn="l" defTabSz="10718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1613" algn="l" defTabSz="10718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7561" algn="l" defTabSz="10718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5" y="4341814"/>
            <a:ext cx="9945556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92">
                <a:solidFill>
                  <a:srgbClr val="000000"/>
                </a:solidFill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92">
                <a:solidFill>
                  <a:srgbClr val="000000"/>
                </a:solidFill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92">
                <a:solidFill>
                  <a:srgbClr val="000000"/>
                </a:solidFill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5B51D-416B-49F5-A670-88655BA1F55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89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5913" indent="-315913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54100" indent="-2095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76375" indent="-2095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98650" indent="-2095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rvantage.co.uk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hyperlink" Target="https://www.google.co.uk/url?sa=i&amp;rct=j&amp;q=&amp;esrc=s&amp;source=images&amp;cd=&amp;cad=rja&amp;uact=8&amp;ved=0ahUKEwiuup7mxcbRAhVE7hoKHfzRDUQQjRwIBw&amp;url=http://www.telegraph.co.uk/finance/jobs/10411730/Call-to-end-bad-management-to-boost-Britains-economy.html&amp;bvm=bv.144224172,d.d2s&amp;psig=AFQjCNGJ1f9PJyg1_jKOk33c31A6rEPkcA&amp;ust=1484651952529062" TargetMode="Externa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rvantage.co.uk/" TargetMode="Externa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arolaround.com/2015/04/12/what-is-your-life-but-a-mis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04850" y="188914"/>
            <a:ext cx="844073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406" tIns="42203" rIns="84406" bIns="42203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4062" b="1" dirty="0">
              <a:solidFill>
                <a:srgbClr val="09449B"/>
              </a:solidFill>
              <a:ea typeface="Tahoma" panose="020B0604030504040204" pitchFamily="34" charset="0"/>
            </a:endParaRPr>
          </a:p>
          <a:p>
            <a:pPr>
              <a:defRPr/>
            </a:pPr>
            <a:r>
              <a:rPr lang="en-US" sz="4062" b="1" dirty="0">
                <a:solidFill>
                  <a:srgbClr val="09449B"/>
                </a:solidFill>
                <a:ea typeface="Tahoma" panose="020B0604030504040204" pitchFamily="34" charset="0"/>
              </a:rPr>
              <a:t>Workshop </a:t>
            </a:r>
            <a:r>
              <a:rPr lang="en-US" sz="4062" dirty="0" smtClean="0">
                <a:solidFill>
                  <a:srgbClr val="09449B"/>
                </a:solidFill>
                <a:ea typeface="Tahoma" panose="020B0604030504040204" pitchFamily="34" charset="0"/>
              </a:rPr>
              <a:t>1c</a:t>
            </a:r>
            <a:r>
              <a:rPr lang="en-US" sz="4062" b="1" dirty="0" smtClean="0">
                <a:solidFill>
                  <a:srgbClr val="09449B"/>
                </a:solidFill>
                <a:ea typeface="Tahoma" panose="020B0604030504040204" pitchFamily="34" charset="0"/>
              </a:rPr>
              <a:t>:</a:t>
            </a:r>
            <a:endParaRPr lang="en-US" sz="4062" b="1" dirty="0">
              <a:solidFill>
                <a:srgbClr val="09449B"/>
              </a:solidFill>
              <a:ea typeface="Tahoma" panose="020B0604030504040204" pitchFamily="34" charset="0"/>
            </a:endParaRPr>
          </a:p>
          <a:p>
            <a:pPr>
              <a:defRPr/>
            </a:pPr>
            <a:r>
              <a:rPr lang="en-GB" sz="2954" dirty="0" smtClean="0">
                <a:solidFill>
                  <a:srgbClr val="0B3A99"/>
                </a:solidFill>
                <a:ea typeface="Tahoma" pitchFamily="34" charset="0"/>
              </a:rPr>
              <a:t>Achieving </a:t>
            </a:r>
            <a:r>
              <a:rPr lang="en-GB" sz="2954" dirty="0">
                <a:solidFill>
                  <a:srgbClr val="0B3A99"/>
                </a:solidFill>
                <a:ea typeface="Tahoma" pitchFamily="34" charset="0"/>
              </a:rPr>
              <a:t>the sweet spot of delivering a successful repairs and maintenance service</a:t>
            </a:r>
          </a:p>
          <a:p>
            <a:pPr>
              <a:defRPr/>
            </a:pPr>
            <a:r>
              <a:rPr lang="en-US" sz="2954" dirty="0" smtClean="0">
                <a:solidFill>
                  <a:srgbClr val="0B3A99"/>
                </a:solidFill>
                <a:ea typeface="Tahoma" pitchFamily="34" charset="0"/>
              </a:rPr>
              <a:t/>
            </a:r>
            <a:br>
              <a:rPr lang="en-US" sz="2954" dirty="0" smtClean="0">
                <a:solidFill>
                  <a:srgbClr val="0B3A99"/>
                </a:solidFill>
                <a:ea typeface="Tahoma" pitchFamily="34" charset="0"/>
              </a:rPr>
            </a:br>
            <a:r>
              <a:rPr lang="en-US" sz="2585" dirty="0" smtClean="0">
                <a:solidFill>
                  <a:srgbClr val="000000"/>
                </a:solidFill>
              </a:rPr>
              <a:t>Speaker: </a:t>
            </a:r>
            <a:r>
              <a:rPr lang="en-US" sz="2500" dirty="0" smtClean="0">
                <a:solidFill>
                  <a:srgbClr val="09449B"/>
                </a:solidFill>
              </a:rPr>
              <a:t>Rob Bryan </a:t>
            </a:r>
            <a:r>
              <a:rPr lang="en-US" sz="2000" dirty="0" smtClean="0">
                <a:solidFill>
                  <a:srgbClr val="00B0F0"/>
                </a:solidFill>
              </a:rPr>
              <a:t>(</a:t>
            </a:r>
            <a:r>
              <a:rPr lang="en-GB" sz="2000" dirty="0" smtClean="0">
                <a:solidFill>
                  <a:srgbClr val="00B0F0"/>
                </a:solidFill>
              </a:rPr>
              <a:t>Vantage Business Solutions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r>
              <a:rPr lang="en-US" sz="2000" dirty="0" smtClean="0">
                <a:solidFill>
                  <a:srgbClr val="09449B"/>
                </a:solidFill>
              </a:rPr>
              <a:t>,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>
                <a:solidFill>
                  <a:srgbClr val="09449B"/>
                </a:solidFill>
              </a:rPr>
              <a:t/>
            </a:r>
            <a:br>
              <a:rPr lang="en-US" sz="2400" dirty="0" smtClean="0">
                <a:solidFill>
                  <a:srgbClr val="09449B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585" dirty="0" smtClean="0">
                <a:solidFill>
                  <a:srgbClr val="000000"/>
                </a:solidFill>
              </a:rPr>
              <a:t>Chaired by: </a:t>
            </a:r>
            <a:r>
              <a:rPr lang="en-US" sz="2585" dirty="0" smtClean="0">
                <a:solidFill>
                  <a:srgbClr val="09449B"/>
                </a:solidFill>
              </a:rPr>
              <a:t>David Miller </a:t>
            </a:r>
            <a:r>
              <a:rPr lang="en-US" sz="2000" dirty="0" smtClean="0">
                <a:solidFill>
                  <a:srgbClr val="00B0F0"/>
                </a:solidFill>
              </a:rPr>
              <a:t>(</a:t>
            </a:r>
            <a:r>
              <a:rPr lang="en-GB" sz="2000" dirty="0" smtClean="0">
                <a:solidFill>
                  <a:srgbClr val="00B0F0"/>
                </a:solidFill>
              </a:rPr>
              <a:t>Rand Associates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r>
              <a:rPr lang="en-US" sz="2800" dirty="0" smtClean="0">
                <a:solidFill>
                  <a:srgbClr val="09449B"/>
                </a:solidFill>
              </a:rPr>
              <a:t/>
            </a:r>
            <a:br>
              <a:rPr lang="en-US" sz="2800" dirty="0" smtClean="0">
                <a:solidFill>
                  <a:srgbClr val="09449B"/>
                </a:solidFill>
              </a:rPr>
            </a:br>
            <a:r>
              <a:rPr lang="en-US" sz="2585" dirty="0" smtClean="0">
                <a:solidFill>
                  <a:srgbClr val="000000"/>
                </a:solidFill>
              </a:rPr>
              <a:t>Room</a:t>
            </a:r>
            <a:r>
              <a:rPr lang="en-US" sz="2585" smtClean="0">
                <a:solidFill>
                  <a:srgbClr val="000000"/>
                </a:solidFill>
              </a:rPr>
              <a:t>: </a:t>
            </a:r>
            <a:r>
              <a:rPr lang="en-US" sz="2585" smtClean="0">
                <a:solidFill>
                  <a:schemeClr val="accent3">
                    <a:lumMod val="50000"/>
                  </a:schemeClr>
                </a:solidFill>
              </a:rPr>
              <a:t>Arden </a:t>
            </a:r>
            <a:r>
              <a:rPr lang="en-US" sz="2585" dirty="0" smtClean="0">
                <a:solidFill>
                  <a:schemeClr val="accent3">
                    <a:lumMod val="50000"/>
                  </a:schemeClr>
                </a:solidFill>
              </a:rPr>
              <a:t>Room</a:t>
            </a:r>
          </a:p>
          <a:p>
            <a:pPr>
              <a:defRPr/>
            </a:pPr>
            <a:r>
              <a:rPr lang="en-US" sz="4062" b="1" dirty="0">
                <a:solidFill>
                  <a:srgbClr val="09449B"/>
                </a:solidFill>
              </a:rPr>
              <a:t/>
            </a:r>
            <a:br>
              <a:rPr lang="en-US" sz="4062" b="1" dirty="0">
                <a:solidFill>
                  <a:srgbClr val="09449B"/>
                </a:solidFill>
              </a:rPr>
            </a:br>
            <a:endParaRPr lang="en-US" sz="2585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4062" b="1" dirty="0">
                <a:solidFill>
                  <a:srgbClr val="09449B"/>
                </a:solidFill>
                <a:latin typeface="Arial"/>
              </a:rPr>
              <a:t/>
            </a:r>
            <a:br>
              <a:rPr lang="en-US" sz="4062" b="1" dirty="0">
                <a:solidFill>
                  <a:srgbClr val="09449B"/>
                </a:solidFill>
                <a:latin typeface="Arial"/>
              </a:rPr>
            </a:br>
            <a:r>
              <a:rPr lang="en-US" sz="2585" kern="0" dirty="0">
                <a:solidFill>
                  <a:srgbClr val="FF0000"/>
                </a:solidFill>
              </a:rPr>
              <a:t/>
            </a:r>
            <a:br>
              <a:rPr lang="en-US" sz="2585" kern="0" dirty="0">
                <a:solidFill>
                  <a:srgbClr val="FF0000"/>
                </a:solidFill>
              </a:rPr>
            </a:br>
            <a:endParaRPr lang="en-US" sz="2585" kern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7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2480" y="476349"/>
            <a:ext cx="9360836" cy="360363"/>
          </a:xfrm>
        </p:spPr>
        <p:txBody>
          <a:bodyPr/>
          <a:lstStyle/>
          <a:p>
            <a:r>
              <a:rPr lang="en-GB" sz="3600" dirty="0" smtClean="0"/>
              <a:t>Is financial performance improving?</a:t>
            </a:r>
            <a:endParaRPr lang="en-GB" sz="3600" dirty="0"/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5313040" y="6463515"/>
            <a:ext cx="4320276" cy="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latin typeface="Arial" panose="020B0604020202020204" pitchFamily="34" charset="0"/>
              </a:rPr>
              <a:t>Source: Vantage Global Accounts</a:t>
            </a:r>
            <a:r>
              <a:rPr lang="en-GB" altLang="en-US" sz="1400" i="1" dirty="0" smtClean="0">
                <a:latin typeface="Arial" panose="020B0604020202020204" pitchFamily="34" charset="0"/>
              </a:rPr>
              <a:t> Plus</a:t>
            </a:r>
            <a:r>
              <a:rPr lang="en-GB" altLang="en-US" sz="1400" dirty="0" smtClean="0">
                <a:latin typeface="Arial" panose="020B0604020202020204" pitchFamily="34" charset="0"/>
              </a:rPr>
              <a:t> database</a:t>
            </a:r>
            <a:endParaRPr lang="en-GB" altLang="en-US" sz="1400" dirty="0"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8127" y="1556792"/>
            <a:ext cx="9209541" cy="4680520"/>
            <a:chOff x="348127" y="1556792"/>
            <a:chExt cx="9209541" cy="46805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127" y="1556792"/>
              <a:ext cx="9209541" cy="46805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96816" y="234888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£1,802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27242" y="233390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£1,868</a:t>
              </a:r>
              <a:endParaRPr lang="en-GB" dirty="0"/>
            </a:p>
          </p:txBody>
        </p:sp>
      </p:grpSp>
      <p:sp>
        <p:nvSpPr>
          <p:cNvPr id="8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</p:spTree>
    <p:extLst>
      <p:ext uri="{BB962C8B-B14F-4D97-AF65-F5344CB8AC3E}">
        <p14:creationId xmlns:p14="http://schemas.microsoft.com/office/powerpoint/2010/main" val="15277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2480" y="476349"/>
            <a:ext cx="9360836" cy="360363"/>
          </a:xfrm>
        </p:spPr>
        <p:txBody>
          <a:bodyPr/>
          <a:lstStyle/>
          <a:p>
            <a:r>
              <a:rPr lang="en-GB" sz="3600" dirty="0"/>
              <a:t>Does size </a:t>
            </a:r>
            <a:r>
              <a:rPr lang="en-GB" sz="3600" dirty="0" smtClean="0"/>
              <a:t>matter – total R&amp;M CPU?</a:t>
            </a:r>
            <a:endParaRPr lang="en-GB" sz="36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" y="1412776"/>
            <a:ext cx="8496944" cy="4752528"/>
          </a:xfrm>
          <a:prstGeom prst="rect">
            <a:avLst/>
          </a:prstGeom>
          <a:noFill/>
        </p:spPr>
      </p:pic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5313040" y="6463515"/>
            <a:ext cx="4320276" cy="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latin typeface="Arial" panose="020B0604020202020204" pitchFamily="34" charset="0"/>
              </a:rPr>
              <a:t>Source: Vantage Global Accounts</a:t>
            </a:r>
            <a:r>
              <a:rPr lang="en-GB" altLang="en-US" sz="1400" i="1" dirty="0" smtClean="0">
                <a:latin typeface="Arial" panose="020B0604020202020204" pitchFamily="34" charset="0"/>
              </a:rPr>
              <a:t> Plus</a:t>
            </a:r>
            <a:r>
              <a:rPr lang="en-GB" altLang="en-US" sz="1400" dirty="0" smtClean="0">
                <a:latin typeface="Arial" panose="020B0604020202020204" pitchFamily="34" charset="0"/>
              </a:rPr>
              <a:t> database</a:t>
            </a:r>
            <a:endParaRPr lang="en-GB" altLang="en-US" sz="1400" dirty="0">
              <a:latin typeface="Arial" panose="020B0604020202020204" pitchFamily="34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</p:spTree>
    <p:extLst>
      <p:ext uri="{BB962C8B-B14F-4D97-AF65-F5344CB8AC3E}">
        <p14:creationId xmlns:p14="http://schemas.microsoft.com/office/powerpoint/2010/main" val="11496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2480" y="476349"/>
            <a:ext cx="9360836" cy="360363"/>
          </a:xfrm>
        </p:spPr>
        <p:txBody>
          <a:bodyPr/>
          <a:lstStyle/>
          <a:p>
            <a:r>
              <a:rPr lang="en-GB" sz="3600" dirty="0" smtClean="0"/>
              <a:t>Is London more expensive?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484784"/>
            <a:ext cx="9201568" cy="4680520"/>
          </a:xfrm>
          <a:prstGeom prst="rect">
            <a:avLst/>
          </a:prstGeom>
        </p:spPr>
      </p:pic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5313040" y="6453336"/>
            <a:ext cx="4320276" cy="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latin typeface="Arial" panose="020B0604020202020204" pitchFamily="34" charset="0"/>
              </a:rPr>
              <a:t>Source: Vantage Global Accounts</a:t>
            </a:r>
            <a:r>
              <a:rPr lang="en-GB" altLang="en-US" sz="1400" i="1" dirty="0" smtClean="0">
                <a:latin typeface="Arial" panose="020B0604020202020204" pitchFamily="34" charset="0"/>
              </a:rPr>
              <a:t> Plus</a:t>
            </a:r>
            <a:r>
              <a:rPr lang="en-GB" altLang="en-US" sz="1400" dirty="0" smtClean="0">
                <a:latin typeface="Arial" panose="020B0604020202020204" pitchFamily="34" charset="0"/>
              </a:rPr>
              <a:t> database</a:t>
            </a:r>
            <a:endParaRPr lang="en-GB" altLang="en-US" sz="1400" dirty="0">
              <a:latin typeface="Arial" panose="020B0604020202020204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</p:spTree>
    <p:extLst>
      <p:ext uri="{BB962C8B-B14F-4D97-AF65-F5344CB8AC3E}">
        <p14:creationId xmlns:p14="http://schemas.microsoft.com/office/powerpoint/2010/main" val="7769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2480" y="476349"/>
            <a:ext cx="9360836" cy="360363"/>
          </a:xfrm>
        </p:spPr>
        <p:txBody>
          <a:bodyPr/>
          <a:lstStyle/>
          <a:p>
            <a:r>
              <a:rPr lang="en-GB" sz="3600" dirty="0" smtClean="0"/>
              <a:t>Does the delivery model guarantee success?</a:t>
            </a:r>
            <a:endParaRPr lang="en-GB" sz="3600" dirty="0"/>
          </a:p>
        </p:txBody>
      </p:sp>
      <p:sp>
        <p:nvSpPr>
          <p:cNvPr id="3" name="Footer Placeholder 1"/>
          <p:cNvSpPr txBox="1">
            <a:spLocks/>
          </p:cNvSpPr>
          <p:nvPr/>
        </p:nvSpPr>
        <p:spPr bwMode="auto">
          <a:xfrm>
            <a:off x="5457056" y="6391507"/>
            <a:ext cx="4320276" cy="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latin typeface="Arial" panose="020B0604020202020204" pitchFamily="34" charset="0"/>
              </a:rPr>
              <a:t>Source: Vantage Planned Maintenance Study</a:t>
            </a:r>
            <a:endParaRPr lang="en-GB" altLang="en-US" sz="1400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36" y="1268760"/>
            <a:ext cx="8171611" cy="4967692"/>
          </a:xfrm>
          <a:prstGeom prst="rect">
            <a:avLst/>
          </a:prstGeom>
        </p:spPr>
      </p:pic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</p:spTree>
    <p:extLst>
      <p:ext uri="{BB962C8B-B14F-4D97-AF65-F5344CB8AC3E}">
        <p14:creationId xmlns:p14="http://schemas.microsoft.com/office/powerpoint/2010/main" val="24082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2480" y="476349"/>
            <a:ext cx="9360836" cy="360363"/>
          </a:xfrm>
        </p:spPr>
        <p:txBody>
          <a:bodyPr/>
          <a:lstStyle/>
          <a:p>
            <a:r>
              <a:rPr lang="en-GB" sz="3600" dirty="0"/>
              <a:t>Does the delivery model guarantee success?</a:t>
            </a:r>
          </a:p>
        </p:txBody>
      </p:sp>
      <p:sp>
        <p:nvSpPr>
          <p:cNvPr id="3" name="Footer Placeholder 1"/>
          <p:cNvSpPr txBox="1">
            <a:spLocks/>
          </p:cNvSpPr>
          <p:nvPr/>
        </p:nvSpPr>
        <p:spPr bwMode="auto">
          <a:xfrm>
            <a:off x="5457056" y="6391507"/>
            <a:ext cx="4320276" cy="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latin typeface="Arial" panose="020B0604020202020204" pitchFamily="34" charset="0"/>
              </a:rPr>
              <a:t>Source: Vantage Planned Maintenance Study</a:t>
            </a:r>
            <a:endParaRPr lang="en-GB" altLang="en-US" sz="1400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1340768"/>
            <a:ext cx="9197511" cy="4584761"/>
          </a:xfrm>
          <a:prstGeom prst="rect">
            <a:avLst/>
          </a:prstGeom>
        </p:spPr>
      </p:pic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</p:spTree>
    <p:extLst>
      <p:ext uri="{BB962C8B-B14F-4D97-AF65-F5344CB8AC3E}">
        <p14:creationId xmlns:p14="http://schemas.microsoft.com/office/powerpoint/2010/main" val="41968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2480" y="476349"/>
            <a:ext cx="9360836" cy="360363"/>
          </a:xfrm>
        </p:spPr>
        <p:txBody>
          <a:bodyPr/>
          <a:lstStyle/>
          <a:p>
            <a:r>
              <a:rPr lang="en-GB" sz="3600" dirty="0" smtClean="0"/>
              <a:t>Other key findings</a:t>
            </a:r>
            <a:endParaRPr lang="en-GB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44488" y="1268760"/>
            <a:ext cx="8739984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dirty="0" smtClean="0"/>
              <a:t>Materials prices for larger organisations (through both contractor or DLO models) are often no better</a:t>
            </a:r>
            <a:endParaRPr lang="en-GB" sz="2200" dirty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There is no evidence from our studies that length of contract consistently gives a lower average cost per unit</a:t>
            </a:r>
            <a:endParaRPr lang="en-GB" sz="2200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Supply chain integration between client and contractor is improving but still falls way short of that in leading private sector industries</a:t>
            </a:r>
          </a:p>
          <a:p>
            <a:endParaRPr lang="en-GB" sz="2400" dirty="0"/>
          </a:p>
          <a:p>
            <a:r>
              <a:rPr lang="en-GB" sz="2400" dirty="0"/>
              <a:t>Mergers are potentially making things worse, at least in the short term; </a:t>
            </a:r>
            <a:r>
              <a:rPr lang="en-GB" sz="2400" dirty="0" smtClean="0"/>
              <a:t>many lack experience in large scale integration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16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2480" y="476349"/>
            <a:ext cx="9360836" cy="360363"/>
          </a:xfrm>
        </p:spPr>
        <p:txBody>
          <a:bodyPr/>
          <a:lstStyle/>
          <a:p>
            <a:r>
              <a:rPr lang="en-GB" sz="3600" dirty="0" smtClean="0"/>
              <a:t>The biggest sweet spot factor?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2" y="2060448"/>
            <a:ext cx="7595616" cy="27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157913" y="641350"/>
            <a:ext cx="180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GB" altLang="en-US" sz="1200" dirty="0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689183" y="372456"/>
            <a:ext cx="8997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  <a:defRPr/>
            </a:pPr>
            <a:r>
              <a:rPr lang="en-GB" altLang="en-US" sz="2800" b="1" i="0" dirty="0">
                <a:solidFill>
                  <a:srgbClr val="0033CC"/>
                </a:solidFill>
                <a:latin typeface="Myriad Pro"/>
              </a:rPr>
              <a:t>Our role</a:t>
            </a:r>
            <a:endParaRPr lang="en-US" altLang="en-US" sz="2800" b="1" i="0" dirty="0">
              <a:solidFill>
                <a:srgbClr val="0033CC"/>
              </a:solidFill>
              <a:latin typeface="Myriad Pro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480" y="339477"/>
            <a:ext cx="9439049" cy="6720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defTabSz="1071889">
              <a:spcBef>
                <a:spcPct val="20000"/>
              </a:spcBef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Finding your sweet spot – what are you aiming for?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30" y="354068"/>
            <a:ext cx="193235" cy="672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r>
              <a:rPr lang="en-GB" altLang="en-US" sz="900" i="0">
                <a:latin typeface="Arial" panose="020B0604020202020204" pitchFamily="34" charset="0"/>
              </a:rPr>
              <a:t> </a:t>
            </a:r>
            <a:r>
              <a:rPr lang="en-GB" altLang="en-US" sz="900" i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 i="0">
                <a:latin typeface="Arial" panose="020B0604020202020204" pitchFamily="34" charset="0"/>
              </a:rPr>
              <a:t> Vantage Business Solutions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4568" y="1916832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 smtClean="0">
                <a:latin typeface="Myriad Pro"/>
              </a:rPr>
              <a:t>VFM Definition that we use…</a:t>
            </a:r>
          </a:p>
          <a:p>
            <a:pPr>
              <a:spcBef>
                <a:spcPct val="0"/>
              </a:spcBef>
            </a:pPr>
            <a:endParaRPr lang="en-US" altLang="en-US" sz="2800" dirty="0" smtClean="0">
              <a:latin typeface="Myriad Pro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latin typeface="Myriad Pro"/>
              </a:rPr>
              <a:t>“The </a:t>
            </a:r>
            <a:r>
              <a:rPr lang="en-US" altLang="en-US" sz="2800" dirty="0">
                <a:latin typeface="Myriad Pro"/>
              </a:rPr>
              <a:t>relentless pursuit of the elimination of </a:t>
            </a:r>
            <a:r>
              <a:rPr lang="en-US" altLang="en-US" sz="2800" u="sng" dirty="0">
                <a:latin typeface="Myriad Pro"/>
              </a:rPr>
              <a:t>waste</a:t>
            </a:r>
            <a:r>
              <a:rPr lang="en-US" altLang="en-US" sz="2800" dirty="0">
                <a:latin typeface="Myriad Pro"/>
              </a:rPr>
              <a:t> from every process with the </a:t>
            </a:r>
            <a:r>
              <a:rPr lang="en-US" altLang="en-US" sz="2800" b="1" dirty="0">
                <a:latin typeface="Myriad Pro"/>
              </a:rPr>
              <a:t>ultimate goal of providing what the Customer wants or needs (quality, delivery and service) at the lowest possible cost</a:t>
            </a:r>
            <a:r>
              <a:rPr lang="en-US" altLang="en-US" sz="2800" dirty="0" smtClean="0">
                <a:latin typeface="Myriad Pro"/>
              </a:rPr>
              <a:t>.”</a:t>
            </a:r>
            <a:endParaRPr lang="en-US" altLang="en-US" sz="28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5005515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z="3600" dirty="0" smtClean="0"/>
              <a:t>Procurement or transformation?</a:t>
            </a:r>
            <a:endParaRPr lang="en-GB" sz="3600" dirty="0"/>
          </a:p>
        </p:txBody>
      </p:sp>
      <p:pic>
        <p:nvPicPr>
          <p:cNvPr id="12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480" y="1329195"/>
            <a:ext cx="5160475" cy="5160475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842035" y="1565498"/>
            <a:ext cx="150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800" dirty="0" smtClean="0"/>
              <a:t>Focus is often on procurement </a:t>
            </a:r>
            <a:r>
              <a:rPr lang="en-GB" altLang="en-US" sz="1800" dirty="0"/>
              <a:t>of the delivery model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5241032" y="1628801"/>
            <a:ext cx="576262" cy="2160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ight Brace 15"/>
          <p:cNvSpPr/>
          <p:nvPr/>
        </p:nvSpPr>
        <p:spPr>
          <a:xfrm>
            <a:off x="7232316" y="1700807"/>
            <a:ext cx="576263" cy="482381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833320" y="3718773"/>
            <a:ext cx="19288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800" dirty="0" smtClean="0"/>
              <a:t>Deeper change management may be required</a:t>
            </a:r>
            <a:endParaRPr lang="en-GB" altLang="en-US" sz="1800" dirty="0"/>
          </a:p>
        </p:txBody>
      </p:sp>
      <p:sp>
        <p:nvSpPr>
          <p:cNvPr id="8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</p:spTree>
    <p:extLst>
      <p:ext uri="{BB962C8B-B14F-4D97-AF65-F5344CB8AC3E}">
        <p14:creationId xmlns:p14="http://schemas.microsoft.com/office/powerpoint/2010/main" val="40910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9005" y="836712"/>
            <a:ext cx="9360836" cy="360363"/>
          </a:xfrm>
        </p:spPr>
        <p:txBody>
          <a:bodyPr/>
          <a:lstStyle/>
          <a:p>
            <a:r>
              <a:rPr lang="en-GB" sz="3600" dirty="0"/>
              <a:t>Customer </a:t>
            </a:r>
            <a:r>
              <a:rPr lang="en-GB" sz="3600" dirty="0" smtClean="0"/>
              <a:t>and asset demand</a:t>
            </a:r>
            <a:endParaRPr lang="en-GB" sz="3500" b="1" dirty="0"/>
          </a:p>
          <a:p>
            <a:endParaRPr lang="en-GB" sz="3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0938" y="2060848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order to optimise any delivery model: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Understand existing demand </a:t>
            </a:r>
            <a:r>
              <a:rPr lang="en-GB" dirty="0" smtClean="0"/>
              <a:t>data – </a:t>
            </a:r>
            <a:r>
              <a:rPr lang="en-GB" dirty="0"/>
              <a:t>Responsive, </a:t>
            </a:r>
            <a:r>
              <a:rPr lang="en-GB" dirty="0" smtClean="0"/>
              <a:t>Voids, Cyclical and Planned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opportunities to Smooth </a:t>
            </a:r>
            <a:r>
              <a:rPr lang="en-GB" dirty="0" smtClean="0"/>
              <a:t>demand where appropriate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Manage controllable demand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</a:t>
            </a:r>
            <a:r>
              <a:rPr lang="en-GB" dirty="0"/>
              <a:t>demand data to underpin </a:t>
            </a:r>
            <a:r>
              <a:rPr lang="en-GB" dirty="0" smtClean="0"/>
              <a:t>Organisational </a:t>
            </a:r>
            <a:r>
              <a:rPr lang="en-GB" dirty="0"/>
              <a:t>Resources (Both DLO and/or Contractors)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1" y="1844824"/>
            <a:ext cx="401677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1844824"/>
            <a:ext cx="7986092" cy="2092208"/>
          </a:xfrm>
        </p:spPr>
        <p:txBody>
          <a:bodyPr/>
          <a:lstStyle/>
          <a:p>
            <a:pPr algn="ctr"/>
            <a:r>
              <a:rPr lang="en-GB" sz="4000" b="1" u="sng" dirty="0" smtClean="0">
                <a:solidFill>
                  <a:schemeClr val="accent1"/>
                </a:solidFill>
              </a:rPr>
              <a:t>Achieving </a:t>
            </a:r>
            <a:r>
              <a:rPr lang="en-GB" sz="4000" b="1" u="sng" dirty="0">
                <a:solidFill>
                  <a:schemeClr val="accent1"/>
                </a:solidFill>
              </a:rPr>
              <a:t>the sweet spot</a:t>
            </a:r>
            <a:r>
              <a:rPr lang="en-GB" sz="4000" b="1" dirty="0">
                <a:solidFill>
                  <a:schemeClr val="accent1"/>
                </a:solidFill>
              </a:rPr>
              <a:t> </a:t>
            </a:r>
            <a:r>
              <a:rPr lang="en-GB" sz="4000" dirty="0">
                <a:solidFill>
                  <a:schemeClr val="accent1"/>
                </a:solidFill>
              </a:rPr>
              <a:t>of delivering a successful R&amp;M service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  <p:pic>
        <p:nvPicPr>
          <p:cNvPr id="6" name="Picture 11" descr="New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4581128"/>
            <a:ext cx="21828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6536" y="491732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Rob Bryan, </a:t>
            </a:r>
          </a:p>
          <a:p>
            <a:r>
              <a:rPr lang="en-GB" dirty="0" smtClean="0"/>
              <a:t>Operations Director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RobBryanVantage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www.yourvantage.co.uk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5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1844824"/>
            <a:ext cx="7986092" cy="2092208"/>
          </a:xfrm>
        </p:spPr>
        <p:txBody>
          <a:bodyPr/>
          <a:lstStyle/>
          <a:p>
            <a:r>
              <a:rPr lang="en-GB" sz="4000" cap="none" dirty="0" smtClean="0">
                <a:solidFill>
                  <a:schemeClr val="accent1"/>
                </a:solidFill>
              </a:rPr>
              <a:t>DLO Ingredients for Success</a:t>
            </a:r>
            <a:endParaRPr lang="en-GB" sz="4000" cap="none" dirty="0">
              <a:solidFill>
                <a:schemeClr val="accent1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  <p:pic>
        <p:nvPicPr>
          <p:cNvPr id="6" name="Picture 11" descr="New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5301208"/>
            <a:ext cx="21828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8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96237" y="6165304"/>
            <a:ext cx="1421259" cy="43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 smtClean="0"/>
              <a:t>DLO ingredients - get the strategy right</a:t>
            </a:r>
            <a:endParaRPr lang="en-GB" sz="3600" dirty="0"/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344488" y="1268760"/>
            <a:ext cx="8739984" cy="525658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GB" sz="2400" dirty="0" smtClean="0"/>
              <a:t>Ensure there is a clear strategy set by the business</a:t>
            </a:r>
          </a:p>
          <a:p>
            <a:pPr lvl="1"/>
            <a:r>
              <a:rPr lang="en-GB" sz="2200" dirty="0" smtClean="0"/>
              <a:t>Set out how success of the DLO will be judged beyond one year</a:t>
            </a:r>
          </a:p>
          <a:p>
            <a:pPr lvl="1"/>
            <a:r>
              <a:rPr lang="en-GB" sz="2200" dirty="0" smtClean="0"/>
              <a:t>Ensure that that the </a:t>
            </a:r>
            <a:r>
              <a:rPr lang="en-GB" sz="2200" dirty="0"/>
              <a:t>DLO </a:t>
            </a:r>
            <a:r>
              <a:rPr lang="en-GB" sz="2200" dirty="0" smtClean="0"/>
              <a:t>is doing </a:t>
            </a:r>
            <a:r>
              <a:rPr lang="en-GB" sz="2200" dirty="0"/>
              <a:t>the right things in the right </a:t>
            </a:r>
            <a:r>
              <a:rPr lang="en-GB" sz="2200" dirty="0" smtClean="0"/>
              <a:t>areas</a:t>
            </a:r>
            <a:endParaRPr lang="en-GB" sz="2200" dirty="0"/>
          </a:p>
          <a:p>
            <a:pPr lvl="1"/>
            <a:r>
              <a:rPr lang="en-GB" sz="2200" dirty="0" smtClean="0"/>
              <a:t>If there is a strategy for growth, be clear what that is</a:t>
            </a:r>
          </a:p>
          <a:p>
            <a:endParaRPr lang="en-GB" sz="2400" dirty="0" smtClean="0"/>
          </a:p>
          <a:p>
            <a:r>
              <a:rPr lang="en-GB" sz="2400" dirty="0" smtClean="0"/>
              <a:t>Ensure that the DLO has the right level of Senior Sponsorship</a:t>
            </a:r>
          </a:p>
          <a:p>
            <a:pPr lvl="1"/>
            <a:r>
              <a:rPr lang="en-GB" sz="2200" dirty="0"/>
              <a:t>Do the Executive </a:t>
            </a:r>
            <a:r>
              <a:rPr lang="en-GB" sz="2200" dirty="0" smtClean="0"/>
              <a:t>team all </a:t>
            </a:r>
            <a:r>
              <a:rPr lang="en-GB" sz="2200" dirty="0"/>
              <a:t>‘buy-in’ to your DLO?</a:t>
            </a:r>
          </a:p>
          <a:p>
            <a:pPr lvl="1"/>
            <a:r>
              <a:rPr lang="en-GB" sz="2200" dirty="0" smtClean="0"/>
              <a:t>Does someone on the EMT understand internal maintenance delivery</a:t>
            </a:r>
            <a:endParaRPr lang="en-GB" sz="2200" dirty="0"/>
          </a:p>
          <a:p>
            <a:pPr marL="535945" lvl="1" indent="0">
              <a:buNone/>
            </a:pPr>
            <a:endParaRPr lang="en-GB" sz="2200" dirty="0"/>
          </a:p>
          <a:p>
            <a:r>
              <a:rPr lang="en-GB" sz="2400" dirty="0" smtClean="0"/>
              <a:t>Ensure that there are a clear set of specifications and service level agreements (engaging with </a:t>
            </a:r>
            <a:r>
              <a:rPr lang="en-GB" sz="2400" u="sng" dirty="0" smtClean="0"/>
              <a:t>external</a:t>
            </a:r>
            <a:r>
              <a:rPr lang="en-GB" sz="2400" dirty="0" smtClean="0"/>
              <a:t> customers)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333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9005" y="476672"/>
            <a:ext cx="9360836" cy="360363"/>
          </a:xfrm>
        </p:spPr>
        <p:txBody>
          <a:bodyPr/>
          <a:lstStyle/>
          <a:p>
            <a:r>
              <a:rPr lang="en-GB" sz="3600" dirty="0" smtClean="0"/>
              <a:t>DLO ingredients – get clear accountability</a:t>
            </a:r>
            <a:endParaRPr lang="en-GB" sz="3500" b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920552" y="12276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1639888" y="2852738"/>
            <a:ext cx="7200900" cy="0"/>
          </a:xfrm>
          <a:prstGeom prst="line">
            <a:avLst/>
          </a:pr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 bwMode="auto">
          <a:xfrm>
            <a:off x="6897688" y="3573463"/>
            <a:ext cx="358775" cy="1368425"/>
          </a:xfrm>
          <a:prstGeom prst="rightBrac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9488" y="4005263"/>
            <a:ext cx="719137" cy="4302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i="0" dirty="0"/>
              <a:t>DLO</a:t>
            </a:r>
          </a:p>
        </p:txBody>
      </p:sp>
      <p:sp>
        <p:nvSpPr>
          <p:cNvPr id="12" name="Up Arrow 11"/>
          <p:cNvSpPr/>
          <p:nvPr/>
        </p:nvSpPr>
        <p:spPr bwMode="auto">
          <a:xfrm>
            <a:off x="7524750" y="2905125"/>
            <a:ext cx="307975" cy="1079500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 rot="5400000">
            <a:off x="8382000" y="2509838"/>
            <a:ext cx="307975" cy="10795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5588" y="2881313"/>
            <a:ext cx="719137" cy="307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400" i="0" dirty="0"/>
              <a:t>Assets</a:t>
            </a:r>
          </a:p>
        </p:txBody>
      </p:sp>
      <p:sp>
        <p:nvSpPr>
          <p:cNvPr id="15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96237" y="6165304"/>
            <a:ext cx="1421259" cy="43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8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57913" y="983370"/>
            <a:ext cx="180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200">
              <a:latin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651708"/>
            <a:ext cx="941705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753225" y="1538995"/>
            <a:ext cx="542925" cy="1152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89850" y="1467558"/>
            <a:ext cx="1008063" cy="61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97625" y="1105608"/>
            <a:ext cx="2006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i="0" kern="0" dirty="0">
                <a:solidFill>
                  <a:srgbClr val="0066FF"/>
                </a:solidFill>
              </a:rPr>
              <a:t>High performers </a:t>
            </a:r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9005" y="836712"/>
            <a:ext cx="9360836" cy="360363"/>
          </a:xfrm>
        </p:spPr>
        <p:txBody>
          <a:bodyPr/>
          <a:lstStyle/>
          <a:p>
            <a:r>
              <a:rPr lang="en-GB" sz="3600" dirty="0" smtClean="0"/>
              <a:t>DLO ingredients – get the structure right</a:t>
            </a:r>
            <a:endParaRPr lang="en-GB" sz="3600" dirty="0"/>
          </a:p>
          <a:p>
            <a:endParaRPr lang="en-GB" sz="3500" b="1" dirty="0"/>
          </a:p>
        </p:txBody>
      </p:sp>
      <p:sp>
        <p:nvSpPr>
          <p:cNvPr id="13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</p:spTree>
    <p:extLst>
      <p:ext uri="{BB962C8B-B14F-4D97-AF65-F5344CB8AC3E}">
        <p14:creationId xmlns:p14="http://schemas.microsoft.com/office/powerpoint/2010/main" val="6316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z="3200" dirty="0" smtClean="0"/>
              <a:t>DLO ingredients – use data for decision making</a:t>
            </a:r>
            <a:endParaRPr lang="en-GB" sz="24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090673" y="1023375"/>
            <a:ext cx="180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GB" altLang="en-US" sz="1200"/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36" y="1551881"/>
            <a:ext cx="8064896" cy="541511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H="1">
            <a:off x="7185248" y="1578777"/>
            <a:ext cx="44038" cy="98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84996" y="1083821"/>
            <a:ext cx="2006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</a:rPr>
              <a:t>High performers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622064" y="1507756"/>
            <a:ext cx="1008112" cy="611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09496" y="1062335"/>
            <a:ext cx="2006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70C0"/>
                </a:solidFill>
              </a:rPr>
              <a:t>The Housing Sector average</a:t>
            </a:r>
            <a:endParaRPr lang="en-GB" sz="1600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05985" y="1647110"/>
            <a:ext cx="1063751" cy="236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Footer Placeholder 1"/>
          <p:cNvSpPr txBox="1">
            <a:spLocks/>
          </p:cNvSpPr>
          <p:nvPr/>
        </p:nvSpPr>
        <p:spPr>
          <a:xfrm>
            <a:off x="61224" y="6618287"/>
            <a:ext cx="3632200" cy="239713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SzPct val="10000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900" smtClean="0"/>
              <a:t> </a:t>
            </a:r>
            <a:r>
              <a:rPr lang="en-GB" altLang="en-US" sz="9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 smtClean="0"/>
              <a:t> Vantage Business Solutions</a:t>
            </a:r>
            <a:endParaRPr lang="en-GB" alt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8460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9005" y="521462"/>
            <a:ext cx="9360836" cy="360363"/>
          </a:xfrm>
        </p:spPr>
        <p:txBody>
          <a:bodyPr/>
          <a:lstStyle/>
          <a:p>
            <a:r>
              <a:rPr lang="en-GB" sz="3600" dirty="0"/>
              <a:t>DLO ingredients – </a:t>
            </a:r>
            <a:r>
              <a:rPr lang="en-GB" sz="3600" dirty="0" smtClean="0"/>
              <a:t>model of no excuses</a:t>
            </a:r>
            <a:endParaRPr lang="en-GB" sz="3600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3960440"/>
            <a:ext cx="3020726" cy="2276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10" y="1321535"/>
            <a:ext cx="3581419" cy="1880245"/>
          </a:xfrm>
          <a:prstGeom prst="rect">
            <a:avLst/>
          </a:prstGeom>
        </p:spPr>
      </p:pic>
      <p:pic>
        <p:nvPicPr>
          <p:cNvPr id="6146" name="Picture 2" descr="Image result for bad managemen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4328817"/>
            <a:ext cx="3057537" cy="19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4" y="1369447"/>
            <a:ext cx="364173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DLO ingredients </a:t>
            </a:r>
            <a:r>
              <a:rPr lang="en-GB" sz="3600" dirty="0" smtClean="0"/>
              <a:t>– develop your staff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1844824"/>
            <a:ext cx="7165195" cy="33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9005" y="476672"/>
            <a:ext cx="9360836" cy="360363"/>
          </a:xfrm>
        </p:spPr>
        <p:txBody>
          <a:bodyPr/>
          <a:lstStyle/>
          <a:p>
            <a:r>
              <a:rPr lang="en-GB" sz="3600" dirty="0"/>
              <a:t>DLO ingredients </a:t>
            </a:r>
            <a:r>
              <a:rPr lang="en-GB" sz="3600" dirty="0" smtClean="0"/>
              <a:t>– get out the glue</a:t>
            </a:r>
            <a:endParaRPr lang="en-GB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7842"/>
          <a:stretch/>
        </p:blipFill>
        <p:spPr>
          <a:xfrm>
            <a:off x="776536" y="1412776"/>
            <a:ext cx="7704856" cy="49834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472" y="1124233"/>
            <a:ext cx="510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Example – Responsive Repairs value chain</a:t>
            </a:r>
          </a:p>
        </p:txBody>
      </p:sp>
      <p:pic>
        <p:nvPicPr>
          <p:cNvPr id="13" name="Picture 11" descr="New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771" y="6237312"/>
            <a:ext cx="965757" cy="50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</p:spTree>
    <p:extLst>
      <p:ext uri="{BB962C8B-B14F-4D97-AF65-F5344CB8AC3E}">
        <p14:creationId xmlns:p14="http://schemas.microsoft.com/office/powerpoint/2010/main" val="41479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1844824"/>
            <a:ext cx="9001000" cy="2092208"/>
          </a:xfrm>
        </p:spPr>
        <p:txBody>
          <a:bodyPr/>
          <a:lstStyle/>
          <a:p>
            <a:r>
              <a:rPr lang="en-GB" sz="4000" cap="none" dirty="0" smtClean="0">
                <a:solidFill>
                  <a:schemeClr val="accent1"/>
                </a:solidFill>
              </a:rPr>
              <a:t>Tips for Maximising External Contracts</a:t>
            </a:r>
            <a:endParaRPr lang="en-GB" sz="4000" cap="none" dirty="0">
              <a:solidFill>
                <a:schemeClr val="accent1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  <p:pic>
        <p:nvPicPr>
          <p:cNvPr id="6" name="Picture 11" descr="New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5301208"/>
            <a:ext cx="21828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3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2480" y="476349"/>
            <a:ext cx="9505056" cy="360363"/>
          </a:xfrm>
        </p:spPr>
        <p:txBody>
          <a:bodyPr/>
          <a:lstStyle/>
          <a:p>
            <a:r>
              <a:rPr lang="en-GB" sz="3000" dirty="0" smtClean="0"/>
              <a:t>External partners – go beyond traditional procurement</a:t>
            </a:r>
            <a:endParaRPr lang="en-GB" sz="3000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9856608"/>
              </p:ext>
            </p:extLst>
          </p:nvPr>
        </p:nvGraphicFramePr>
        <p:xfrm>
          <a:off x="488951" y="1447800"/>
          <a:ext cx="9072562" cy="493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Left Brace 8"/>
          <p:cNvSpPr/>
          <p:nvPr/>
        </p:nvSpPr>
        <p:spPr bwMode="auto">
          <a:xfrm rot="16200000">
            <a:off x="2268537" y="4097338"/>
            <a:ext cx="936625" cy="2768600"/>
          </a:xfrm>
          <a:prstGeom prst="leftBrac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39539" y="5957530"/>
            <a:ext cx="194401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 smtClean="0">
                <a:latin typeface="Arial" panose="020B0604020202020204" pitchFamily="34" charset="0"/>
              </a:rPr>
              <a:t>Critical phase</a:t>
            </a:r>
            <a:endParaRPr lang="en-GB" altLang="en-US" sz="2200" dirty="0">
              <a:latin typeface="Arial" panose="020B0604020202020204" pitchFamily="34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</p:spTree>
    <p:extLst>
      <p:ext uri="{BB962C8B-B14F-4D97-AF65-F5344CB8AC3E}">
        <p14:creationId xmlns:p14="http://schemas.microsoft.com/office/powerpoint/2010/main" val="3037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2480" y="476349"/>
            <a:ext cx="9360836" cy="360363"/>
          </a:xfrm>
        </p:spPr>
        <p:txBody>
          <a:bodyPr/>
          <a:lstStyle/>
          <a:p>
            <a:r>
              <a:rPr lang="en-GB" sz="3600" dirty="0" smtClean="0"/>
              <a:t>Agenda </a:t>
            </a:r>
            <a:endParaRPr lang="en-GB" sz="3600" dirty="0"/>
          </a:p>
        </p:txBody>
      </p:sp>
      <p:sp>
        <p:nvSpPr>
          <p:cNvPr id="8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2520" y="1412776"/>
            <a:ext cx="7986092" cy="4752528"/>
          </a:xfrm>
          <a:prstGeom prst="rect">
            <a:avLst/>
          </a:prstGeom>
        </p:spPr>
        <p:txBody>
          <a:bodyPr/>
          <a:lstStyle>
            <a:lvl1pPr algn="ctr" defTabSz="1071889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u="sng" dirty="0" smtClean="0">
                <a:solidFill>
                  <a:schemeClr val="accent1"/>
                </a:solidFill>
              </a:rPr>
              <a:t/>
            </a:r>
            <a:br>
              <a:rPr lang="en-GB" sz="3200" b="1" u="sng" dirty="0" smtClean="0">
                <a:solidFill>
                  <a:schemeClr val="accent1"/>
                </a:solidFill>
              </a:rPr>
            </a:br>
            <a:r>
              <a:rPr lang="en-GB" sz="3200" dirty="0" smtClean="0">
                <a:solidFill>
                  <a:schemeClr val="accent1"/>
                </a:solidFill>
              </a:rPr>
              <a:t>1. The Big Picture</a:t>
            </a:r>
            <a:br>
              <a:rPr lang="en-GB" sz="3200" dirty="0" smtClean="0">
                <a:solidFill>
                  <a:schemeClr val="accent1"/>
                </a:solidFill>
              </a:rPr>
            </a:br>
            <a:r>
              <a:rPr lang="en-GB" sz="3200" dirty="0" smtClean="0">
                <a:solidFill>
                  <a:schemeClr val="accent1"/>
                </a:solidFill>
              </a:rPr>
              <a:t>2. DLO Ingredients for Success</a:t>
            </a:r>
            <a:br>
              <a:rPr lang="en-GB" sz="3200" dirty="0" smtClean="0">
                <a:solidFill>
                  <a:schemeClr val="accent1"/>
                </a:solidFill>
              </a:rPr>
            </a:br>
            <a:r>
              <a:rPr lang="en-GB" sz="3200" dirty="0" smtClean="0">
                <a:solidFill>
                  <a:schemeClr val="accent1"/>
                </a:solidFill>
              </a:rPr>
              <a:t>3. </a:t>
            </a:r>
            <a:r>
              <a:rPr lang="en-GB" sz="3200" dirty="0" smtClean="0">
                <a:solidFill>
                  <a:schemeClr val="accent1"/>
                </a:solidFill>
              </a:rPr>
              <a:t>Tips for Maximising External Contracts</a:t>
            </a:r>
            <a:br>
              <a:rPr lang="en-GB" sz="3200" dirty="0" smtClean="0">
                <a:solidFill>
                  <a:schemeClr val="accent1"/>
                </a:solidFill>
              </a:rPr>
            </a:br>
            <a:r>
              <a:rPr lang="en-GB" sz="3200" dirty="0" smtClean="0">
                <a:solidFill>
                  <a:schemeClr val="accent1"/>
                </a:solidFill>
              </a:rPr>
              <a:t>4. </a:t>
            </a:r>
            <a:r>
              <a:rPr lang="en-GB" sz="3200" dirty="0" smtClean="0">
                <a:solidFill>
                  <a:schemeClr val="accent1"/>
                </a:solidFill>
              </a:rPr>
              <a:t>Comparing Performance </a:t>
            </a:r>
          </a:p>
          <a:p>
            <a:pPr algn="l"/>
            <a:r>
              <a:rPr lang="en-GB" sz="3200" dirty="0">
                <a:solidFill>
                  <a:schemeClr val="accent1"/>
                </a:solidFill>
              </a:rPr>
              <a:t>5</a:t>
            </a:r>
            <a:r>
              <a:rPr lang="en-GB" sz="3200" dirty="0" smtClean="0">
                <a:solidFill>
                  <a:schemeClr val="accent1"/>
                </a:solidFill>
              </a:rPr>
              <a:t>. </a:t>
            </a:r>
            <a:r>
              <a:rPr lang="en-GB" sz="3200" dirty="0" smtClean="0">
                <a:solidFill>
                  <a:schemeClr val="accent1"/>
                </a:solidFill>
              </a:rPr>
              <a:t>Q &amp; A </a:t>
            </a:r>
            <a:br>
              <a:rPr lang="en-GB" sz="3200" dirty="0" smtClean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/>
            </a:r>
            <a:br>
              <a:rPr lang="en-GB" sz="3200" b="1" dirty="0" smtClean="0">
                <a:solidFill>
                  <a:schemeClr val="accent1"/>
                </a:solidFill>
              </a:rPr>
            </a:br>
            <a:r>
              <a:rPr lang="en-GB" sz="4000" b="1" dirty="0" smtClean="0">
                <a:solidFill>
                  <a:schemeClr val="accent1"/>
                </a:solidFill>
              </a:rPr>
              <a:t/>
            </a:r>
            <a:br>
              <a:rPr lang="en-GB" sz="4000" b="1" dirty="0" smtClean="0">
                <a:solidFill>
                  <a:schemeClr val="accent1"/>
                </a:solidFill>
              </a:rPr>
            </a:br>
            <a:endParaRPr lang="en-GB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9005" y="494567"/>
            <a:ext cx="9360836" cy="360363"/>
          </a:xfrm>
        </p:spPr>
        <p:txBody>
          <a:bodyPr/>
          <a:lstStyle/>
          <a:p>
            <a:r>
              <a:rPr lang="en-GB" sz="3600" dirty="0" smtClean="0"/>
              <a:t>External partners – model </a:t>
            </a:r>
            <a:r>
              <a:rPr lang="en-GB" sz="3600" dirty="0"/>
              <a:t>o</a:t>
            </a:r>
            <a:r>
              <a:rPr lang="en-GB" sz="3600" dirty="0" smtClean="0"/>
              <a:t>f no excuses</a:t>
            </a:r>
            <a:endParaRPr lang="en-GB" sz="3600" b="1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37" y="1772816"/>
            <a:ext cx="2588220" cy="2057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4" y="1666124"/>
            <a:ext cx="2833186" cy="1512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49" y="1653481"/>
            <a:ext cx="2133600" cy="3474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4" y="4121892"/>
            <a:ext cx="4851243" cy="18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External partners - drive the contract initiatives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344488" y="1268760"/>
            <a:ext cx="8928992" cy="52565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If your contract allows for innovation e.g. new technology, take the lead (you are the client)</a:t>
            </a:r>
            <a:endParaRPr lang="en-GB" sz="2200" dirty="0" smtClean="0"/>
          </a:p>
          <a:p>
            <a:endParaRPr lang="en-GB" sz="2400" dirty="0" smtClean="0"/>
          </a:p>
          <a:p>
            <a:r>
              <a:rPr lang="en-GB" sz="2400" dirty="0" smtClean="0"/>
              <a:t>If your contract allows for on-going efficiency and VFM improvement, take the lead (you are the client)</a:t>
            </a:r>
            <a:endParaRPr lang="en-GB" sz="2200" dirty="0"/>
          </a:p>
          <a:p>
            <a:endParaRPr lang="en-GB" sz="2400" dirty="0" smtClean="0"/>
          </a:p>
          <a:p>
            <a:r>
              <a:rPr lang="en-GB" sz="2400" dirty="0" smtClean="0"/>
              <a:t>If your contract does not work for you, don’t give up</a:t>
            </a:r>
          </a:p>
          <a:p>
            <a:endParaRPr lang="en-GB" sz="2400" dirty="0"/>
          </a:p>
          <a:p>
            <a:r>
              <a:rPr lang="en-GB" sz="2400" dirty="0"/>
              <a:t>Ask yourself if the contract is becoming more important than the </a:t>
            </a:r>
            <a:r>
              <a:rPr lang="en-GB" sz="2400" dirty="0" smtClean="0"/>
              <a:t>customer</a:t>
            </a:r>
          </a:p>
          <a:p>
            <a:endParaRPr lang="en-GB" sz="2400" dirty="0"/>
          </a:p>
          <a:p>
            <a:r>
              <a:rPr lang="en-GB" sz="2400" dirty="0" smtClean="0"/>
              <a:t>If you are serious about asset management then don’t ignore the repairs data just because you don’t deliver the repairs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979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External partners - commercial </a:t>
            </a:r>
            <a:r>
              <a:rPr lang="en-GB" dirty="0"/>
              <a:t>management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344488" y="1268760"/>
            <a:ext cx="8928992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dirty="0" smtClean="0"/>
              <a:t>Remember the contractor has to make a profit; focus on driving efficiencies on the controllable elements</a:t>
            </a:r>
            <a:endParaRPr lang="en-GB" sz="2200" dirty="0" smtClean="0"/>
          </a:p>
          <a:p>
            <a:endParaRPr lang="en-GB" sz="2400" dirty="0" smtClean="0"/>
          </a:p>
          <a:p>
            <a:r>
              <a:rPr lang="en-GB" sz="2400" dirty="0" smtClean="0"/>
              <a:t>If the rates procured are too good to be true then they probably are</a:t>
            </a:r>
          </a:p>
          <a:p>
            <a:endParaRPr lang="en-GB" sz="2400" dirty="0" smtClean="0"/>
          </a:p>
          <a:p>
            <a:r>
              <a:rPr lang="en-GB" sz="2400" dirty="0" smtClean="0"/>
              <a:t>Don’t make assumptions; if there is an aspect of open book don’t assume what you see is what you get</a:t>
            </a:r>
          </a:p>
          <a:p>
            <a:endParaRPr lang="en-GB" sz="2400" dirty="0"/>
          </a:p>
          <a:p>
            <a:r>
              <a:rPr lang="en-GB" sz="2400" dirty="0" smtClean="0"/>
              <a:t>When assessing financial performance look at the big picture and don’t forget to look at actual costs (many only focus on the tender prices)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5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1844824"/>
            <a:ext cx="7986092" cy="2092208"/>
          </a:xfrm>
        </p:spPr>
        <p:txBody>
          <a:bodyPr/>
          <a:lstStyle/>
          <a:p>
            <a:r>
              <a:rPr lang="en-GB" sz="4000" cap="none" dirty="0" smtClean="0">
                <a:solidFill>
                  <a:schemeClr val="accent1"/>
                </a:solidFill>
              </a:rPr>
              <a:t>Comparing Performance</a:t>
            </a:r>
            <a:endParaRPr lang="en-GB" sz="4000" cap="none" dirty="0">
              <a:solidFill>
                <a:schemeClr val="accent1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  <p:pic>
        <p:nvPicPr>
          <p:cNvPr id="6" name="Picture 11" descr="New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5301208"/>
            <a:ext cx="21828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5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157913" y="641350"/>
            <a:ext cx="180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GB" altLang="en-US" sz="1200" dirty="0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689183" y="372456"/>
            <a:ext cx="8997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  <a:defRPr/>
            </a:pPr>
            <a:r>
              <a:rPr lang="en-GB" altLang="en-US" sz="2800" b="1" i="0" dirty="0">
                <a:solidFill>
                  <a:srgbClr val="0033CC"/>
                </a:solidFill>
                <a:latin typeface="Myriad Pro"/>
              </a:rPr>
              <a:t>Our role</a:t>
            </a:r>
            <a:endParaRPr lang="en-US" altLang="en-US" sz="2800" b="1" i="0" dirty="0">
              <a:solidFill>
                <a:srgbClr val="0033CC"/>
              </a:solidFill>
              <a:latin typeface="Myriad Pro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480" y="339477"/>
            <a:ext cx="9439049" cy="6720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defTabSz="1071889">
              <a:spcBef>
                <a:spcPct val="20000"/>
              </a:spcBef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Comparing internal and external financial performance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30" y="336138"/>
            <a:ext cx="193235" cy="672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r>
              <a:rPr lang="en-GB" altLang="en-US" sz="900" i="0">
                <a:latin typeface="Arial" panose="020B0604020202020204" pitchFamily="34" charset="0"/>
              </a:rPr>
              <a:t> </a:t>
            </a:r>
            <a:r>
              <a:rPr lang="en-GB" altLang="en-US" sz="900" i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 i="0">
                <a:latin typeface="Arial" panose="020B0604020202020204" pitchFamily="34" charset="0"/>
              </a:rPr>
              <a:t> Vantage Business Solutions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488" y="1412776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Confirm how you will measure success and how you wish to compare models e.g. variation to Nat Fed schedule, Cost per Unit etc. </a:t>
            </a:r>
          </a:p>
          <a:p>
            <a:pPr lvl="1"/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Embed those measures into your frameworks and contract requirements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Be realistic - agree targets e.g. how you adjust for geography, work mix and scale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Be consistent; for example don’t include client side costs in one model but not the other if they are applicable to both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Use actual costs – not tendered or budget costs OR wooden dollars!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Treat VAT correctly! </a:t>
            </a:r>
          </a:p>
        </p:txBody>
      </p:sp>
    </p:spTree>
    <p:extLst>
      <p:ext uri="{BB962C8B-B14F-4D97-AF65-F5344CB8AC3E}">
        <p14:creationId xmlns:p14="http://schemas.microsoft.com/office/powerpoint/2010/main" val="38443650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157913" y="641350"/>
            <a:ext cx="180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GB" altLang="en-US" sz="1200" dirty="0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689183" y="372456"/>
            <a:ext cx="8997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  <a:defRPr/>
            </a:pPr>
            <a:r>
              <a:rPr lang="en-GB" altLang="en-US" sz="2800" b="1" i="0" dirty="0">
                <a:solidFill>
                  <a:srgbClr val="0033CC"/>
                </a:solidFill>
                <a:latin typeface="Myriad Pro"/>
              </a:rPr>
              <a:t>Our role</a:t>
            </a:r>
            <a:endParaRPr lang="en-US" altLang="en-US" sz="2800" b="1" i="0" dirty="0">
              <a:solidFill>
                <a:srgbClr val="0033CC"/>
              </a:solidFill>
              <a:latin typeface="Myriad Pro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480" y="339477"/>
            <a:ext cx="9439049" cy="6720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defTabSz="1071889">
              <a:spcBef>
                <a:spcPct val="20000"/>
              </a:spcBef>
            </a:pPr>
            <a:r>
              <a:rPr lang="en-GB" sz="3500" dirty="0">
                <a:solidFill>
                  <a:schemeClr val="bg1"/>
                </a:solidFill>
                <a:latin typeface="+mj-lt"/>
              </a:rPr>
              <a:t>Selecting the right DLO financial mechanisms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100" y="345103"/>
            <a:ext cx="193235" cy="672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r>
              <a:rPr lang="en-GB" altLang="en-US" sz="900" i="0">
                <a:latin typeface="Arial" panose="020B0604020202020204" pitchFamily="34" charset="0"/>
              </a:rPr>
              <a:t> </a:t>
            </a:r>
            <a:r>
              <a:rPr lang="en-GB" altLang="en-US" sz="900" i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 i="0">
                <a:latin typeface="Arial" panose="020B0604020202020204" pitchFamily="34" charset="0"/>
              </a:rPr>
              <a:t> Vantage Business Solutions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5785" y="4293096"/>
            <a:ext cx="9072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“</a:t>
            </a:r>
            <a:r>
              <a:rPr lang="en-GB" sz="2400" b="1" dirty="0"/>
              <a:t>The only </a:t>
            </a:r>
            <a:r>
              <a:rPr lang="en-GB" sz="2400" b="1" i="1" dirty="0"/>
              <a:t>profit </a:t>
            </a:r>
            <a:r>
              <a:rPr lang="en-GB" sz="2400" b="1" i="1" dirty="0" smtClean="0"/>
              <a:t>centre </a:t>
            </a:r>
            <a:r>
              <a:rPr lang="en-GB" sz="2400" b="1" dirty="0"/>
              <a:t>is a customer whose cheque hasn’t </a:t>
            </a:r>
            <a:r>
              <a:rPr lang="en-GB" sz="2400" b="1" dirty="0" smtClean="0"/>
              <a:t>bounced” 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 smtClean="0"/>
              <a:t>(source; Peter Drucker – the man who coined the phrase, and later described it as one of his biggest mistakes!)</a:t>
            </a:r>
            <a:endParaRPr lang="en-GB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4"/>
          <a:stretch/>
        </p:blipFill>
        <p:spPr>
          <a:xfrm>
            <a:off x="3040408" y="1062994"/>
            <a:ext cx="3091609" cy="30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523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157913" y="641350"/>
            <a:ext cx="180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GB" altLang="en-US" sz="1200" dirty="0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689183" y="372456"/>
            <a:ext cx="8997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  <a:defRPr/>
            </a:pPr>
            <a:r>
              <a:rPr lang="en-GB" altLang="en-US" sz="2800" b="1" i="0" dirty="0">
                <a:solidFill>
                  <a:srgbClr val="0033CC"/>
                </a:solidFill>
                <a:latin typeface="Myriad Pro"/>
              </a:rPr>
              <a:t>Our role</a:t>
            </a:r>
            <a:endParaRPr lang="en-US" altLang="en-US" sz="2800" b="1" i="0" dirty="0">
              <a:solidFill>
                <a:srgbClr val="0033CC"/>
              </a:solidFill>
              <a:latin typeface="Myriad Pro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480" y="339477"/>
            <a:ext cx="9439049" cy="6720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defTabSz="1071889">
              <a:spcBef>
                <a:spcPct val="20000"/>
              </a:spcBef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Selecting the right external pricing mechanisms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30" y="336138"/>
            <a:ext cx="193235" cy="672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r>
              <a:rPr lang="en-GB" altLang="en-US" sz="900" i="0">
                <a:latin typeface="Arial" panose="020B0604020202020204" pitchFamily="34" charset="0"/>
              </a:rPr>
              <a:t> </a:t>
            </a:r>
            <a:r>
              <a:rPr lang="en-GB" altLang="en-US" sz="900" i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 i="0">
                <a:latin typeface="Arial" panose="020B0604020202020204" pitchFamily="34" charset="0"/>
              </a:rPr>
              <a:t> Vantage Business Solutions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86574980"/>
              </p:ext>
            </p:extLst>
          </p:nvPr>
        </p:nvGraphicFramePr>
        <p:xfrm>
          <a:off x="1568624" y="1484785"/>
          <a:ext cx="7108056" cy="486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86584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157913" y="641350"/>
            <a:ext cx="180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GB" altLang="en-US" sz="1200" dirty="0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689183" y="372456"/>
            <a:ext cx="8997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  <a:defRPr/>
            </a:pPr>
            <a:r>
              <a:rPr lang="en-GB" altLang="en-US" sz="2800" b="1" i="0" dirty="0">
                <a:solidFill>
                  <a:srgbClr val="0033CC"/>
                </a:solidFill>
                <a:latin typeface="Myriad Pro"/>
              </a:rPr>
              <a:t>Our role</a:t>
            </a:r>
            <a:endParaRPr lang="en-US" altLang="en-US" sz="2800" b="1" i="0" dirty="0">
              <a:solidFill>
                <a:srgbClr val="0033CC"/>
              </a:solidFill>
              <a:latin typeface="Myriad Pro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480" y="339477"/>
            <a:ext cx="9439049" cy="6720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defTabSz="1071889">
              <a:spcBef>
                <a:spcPct val="20000"/>
              </a:spcBef>
            </a:pPr>
            <a:r>
              <a:rPr lang="en-GB" sz="3600" dirty="0" smtClean="0">
                <a:solidFill>
                  <a:schemeClr val="bg1"/>
                </a:solidFill>
                <a:latin typeface="+mj-lt"/>
              </a:rPr>
              <a:t>In summary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95" y="345103"/>
            <a:ext cx="193235" cy="672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r>
              <a:rPr lang="en-GB" altLang="en-US" sz="900" i="0">
                <a:latin typeface="Arial" panose="020B0604020202020204" pitchFamily="34" charset="0"/>
              </a:rPr>
              <a:t> </a:t>
            </a:r>
            <a:r>
              <a:rPr lang="en-GB" altLang="en-US" sz="900" i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 i="0">
                <a:latin typeface="Arial" panose="020B0604020202020204" pitchFamily="34" charset="0"/>
              </a:rPr>
              <a:t> Vantage Business Solutions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78603" y="1340768"/>
            <a:ext cx="9298810" cy="5265737"/>
          </a:xfrm>
          <a:prstGeom prst="rect">
            <a:avLst/>
          </a:prstGeom>
        </p:spPr>
        <p:txBody>
          <a:bodyPr/>
          <a:lstStyle>
            <a:lvl1pPr marL="401959" indent="-401959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0910" indent="-334965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9862" indent="-267972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5806" indent="-267972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1752" indent="-267972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7696" indent="-267972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3640" indent="-267972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19586" indent="-267972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5530" indent="-267972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44" indent="-342744">
              <a:defRPr/>
            </a:pPr>
            <a:r>
              <a:rPr lang="en-GB" sz="2400" dirty="0" smtClean="0"/>
              <a:t>There are a number of RPs making good progress and have very successful delivery models</a:t>
            </a:r>
          </a:p>
          <a:p>
            <a:pPr marL="342744" indent="-342744">
              <a:defRPr/>
            </a:pPr>
            <a:endParaRPr lang="en-GB" sz="2400" dirty="0"/>
          </a:p>
          <a:p>
            <a:pPr marL="342744" indent="-342744">
              <a:defRPr/>
            </a:pPr>
            <a:r>
              <a:rPr lang="en-GB" sz="2400" dirty="0" smtClean="0"/>
              <a:t>Everyone’s sweet spot is different, you need to think strategically to give the best chance of success</a:t>
            </a:r>
          </a:p>
          <a:p>
            <a:pPr marL="342744" indent="-342744">
              <a:defRPr/>
            </a:pPr>
            <a:endParaRPr lang="en-GB" sz="2400" dirty="0"/>
          </a:p>
          <a:p>
            <a:pPr marL="342744" indent="-342744">
              <a:defRPr/>
            </a:pPr>
            <a:r>
              <a:rPr lang="en-GB" sz="2400" dirty="0" smtClean="0"/>
              <a:t>Hitting your sweet spot is dependant on your people and their capability more than anything else (Including EMT)</a:t>
            </a:r>
          </a:p>
          <a:p>
            <a:pPr marL="342744" indent="-342744">
              <a:defRPr/>
            </a:pPr>
            <a:endParaRPr lang="en-GB" sz="2400" dirty="0" smtClean="0"/>
          </a:p>
          <a:p>
            <a:pPr marL="342744" indent="-342744">
              <a:defRPr/>
            </a:pPr>
            <a:r>
              <a:rPr lang="en-GB" sz="2400" dirty="0" smtClean="0"/>
              <a:t>Changing the delivery model will not in itself change your culture or fix underlying wider organisational issues</a:t>
            </a:r>
          </a:p>
        </p:txBody>
      </p:sp>
    </p:spTree>
    <p:extLst>
      <p:ext uri="{BB962C8B-B14F-4D97-AF65-F5344CB8AC3E}">
        <p14:creationId xmlns:p14="http://schemas.microsoft.com/office/powerpoint/2010/main" val="1965194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157913" y="641350"/>
            <a:ext cx="180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GB" altLang="en-US" sz="1200" dirty="0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689183" y="372456"/>
            <a:ext cx="8997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  <a:defRPr/>
            </a:pPr>
            <a:r>
              <a:rPr lang="en-GB" altLang="en-US" sz="2800" b="1" i="0" dirty="0">
                <a:solidFill>
                  <a:srgbClr val="0033CC"/>
                </a:solidFill>
                <a:latin typeface="Myriad Pro"/>
              </a:rPr>
              <a:t>Our role</a:t>
            </a:r>
            <a:endParaRPr lang="en-US" altLang="en-US" sz="2800" b="1" i="0" dirty="0">
              <a:solidFill>
                <a:srgbClr val="0033CC"/>
              </a:solidFill>
              <a:latin typeface="Myriad Pro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480" y="339477"/>
            <a:ext cx="9439049" cy="6720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defTabSz="1071889">
              <a:spcBef>
                <a:spcPct val="20000"/>
              </a:spcBef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Meeting the </a:t>
            </a:r>
            <a:r>
              <a:rPr lang="en-GB" sz="3600" dirty="0" smtClean="0">
                <a:solidFill>
                  <a:schemeClr val="bg1"/>
                </a:solidFill>
                <a:latin typeface="+mj-lt"/>
              </a:rPr>
              <a:t>financial challenge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95" y="345103"/>
            <a:ext cx="193235" cy="672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r>
              <a:rPr lang="en-GB" altLang="en-US" sz="900" i="0">
                <a:latin typeface="Arial" panose="020B0604020202020204" pitchFamily="34" charset="0"/>
              </a:rPr>
              <a:t> </a:t>
            </a:r>
            <a:r>
              <a:rPr lang="en-GB" altLang="en-US" sz="900" i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 i="0">
                <a:latin typeface="Arial" panose="020B0604020202020204" pitchFamily="34" charset="0"/>
              </a:rPr>
              <a:t> Vantage Business Solutions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78603" y="1340768"/>
            <a:ext cx="9298810" cy="5265737"/>
          </a:xfrm>
          <a:prstGeom prst="rect">
            <a:avLst/>
          </a:prstGeom>
        </p:spPr>
        <p:txBody>
          <a:bodyPr/>
          <a:lstStyle>
            <a:lvl1pPr marL="401959" indent="-401959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0910" indent="-334965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9862" indent="-267972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5806" indent="-267972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1752" indent="-267972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7696" indent="-267972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3640" indent="-267972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19586" indent="-267972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5530" indent="-267972" algn="l" defTabSz="1071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44" indent="-342744">
              <a:defRPr/>
            </a:pPr>
            <a:r>
              <a:rPr lang="en-GB" sz="2400" dirty="0" smtClean="0"/>
              <a:t>Increased pressures on cost; HCA highlight 11% overall reduction in CPU</a:t>
            </a:r>
          </a:p>
          <a:p>
            <a:pPr marL="342744" indent="-342744">
              <a:defRPr/>
            </a:pPr>
            <a:endParaRPr lang="en-GB" sz="2400" dirty="0"/>
          </a:p>
          <a:p>
            <a:pPr marL="342744" indent="-342744">
              <a:defRPr/>
            </a:pPr>
            <a:r>
              <a:rPr lang="en-GB" sz="2400" dirty="0" smtClean="0"/>
              <a:t>We believe that over 30% of RPs could save over 20% within repairs and maintenance</a:t>
            </a:r>
          </a:p>
          <a:p>
            <a:pPr marL="342744" indent="-342744">
              <a:defRPr/>
            </a:pPr>
            <a:endParaRPr lang="en-GB" sz="2400" dirty="0" smtClean="0"/>
          </a:p>
          <a:p>
            <a:pPr marL="342744" indent="-342744">
              <a:defRPr/>
            </a:pPr>
            <a:r>
              <a:rPr lang="en-GB" sz="2400" dirty="0" smtClean="0"/>
              <a:t>On average private sector companies are achieving less than 60% of expected savings and less than 10% reach or exceed their targets (source; KMPG)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dirty="0" smtClean="0">
              <a:latin typeface="Myriad Pro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>
                <a:latin typeface="Myriad Pro" pitchFamily="34" charset="0"/>
              </a:rPr>
              <a:t>Over the last 12 years the average saving in R&amp;M that we have helped organisations achieve is in excess of 25% - it can be done!</a:t>
            </a:r>
          </a:p>
        </p:txBody>
      </p:sp>
    </p:spTree>
    <p:extLst>
      <p:ext uri="{BB962C8B-B14F-4D97-AF65-F5344CB8AC3E}">
        <p14:creationId xmlns:p14="http://schemas.microsoft.com/office/powerpoint/2010/main" val="4145849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1844824"/>
            <a:ext cx="7986092" cy="4248472"/>
          </a:xfrm>
        </p:spPr>
        <p:txBody>
          <a:bodyPr/>
          <a:lstStyle/>
          <a:p>
            <a:r>
              <a:rPr lang="en-GB" sz="2800" cap="none" dirty="0" smtClean="0">
                <a:solidFill>
                  <a:schemeClr val="accent1"/>
                </a:solidFill>
              </a:rPr>
              <a:t>For a copy of the slides: </a:t>
            </a:r>
            <a:br>
              <a:rPr lang="en-GB" sz="2800" cap="none" dirty="0" smtClean="0">
                <a:solidFill>
                  <a:schemeClr val="accent1"/>
                </a:solidFill>
              </a:rPr>
            </a:br>
            <a:r>
              <a:rPr lang="en-GB" sz="2800" cap="none" dirty="0">
                <a:solidFill>
                  <a:schemeClr val="accent1"/>
                </a:solidFill>
              </a:rPr>
              <a:t>T</a:t>
            </a:r>
            <a:r>
              <a:rPr lang="en-GB" sz="2800" cap="none" dirty="0" smtClean="0">
                <a:solidFill>
                  <a:schemeClr val="accent1"/>
                </a:solidFill>
              </a:rPr>
              <a:t>ext VALUE1 to </a:t>
            </a:r>
            <a:br>
              <a:rPr lang="en-GB" sz="2800" cap="none" dirty="0" smtClean="0">
                <a:solidFill>
                  <a:schemeClr val="accent1"/>
                </a:solidFill>
              </a:rPr>
            </a:br>
            <a:r>
              <a:rPr lang="en-GB" sz="2800" cap="none" dirty="0" smtClean="0">
                <a:solidFill>
                  <a:schemeClr val="accent1"/>
                </a:solidFill>
              </a:rPr>
              <a:t>0790 </a:t>
            </a:r>
            <a:r>
              <a:rPr lang="en-GB" sz="2800" cap="none" dirty="0" smtClean="0">
                <a:solidFill>
                  <a:schemeClr val="accent1"/>
                </a:solidFill>
              </a:rPr>
              <a:t>356 7718 </a:t>
            </a:r>
            <a:endParaRPr lang="en-GB" sz="2800" cap="none" dirty="0">
              <a:solidFill>
                <a:schemeClr val="accent1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  <p:pic>
        <p:nvPicPr>
          <p:cNvPr id="6" name="Picture 11" descr="New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5301208"/>
            <a:ext cx="21828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1556792"/>
            <a:ext cx="2592288" cy="4448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100" y="496366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Rob Bryan, </a:t>
            </a:r>
          </a:p>
          <a:p>
            <a:r>
              <a:rPr lang="en-GB" dirty="0" smtClean="0"/>
              <a:t>Operations Director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RobBryanVantage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www.yourvantage.co.uk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928664" y="339477"/>
            <a:ext cx="7782865" cy="6720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defTabSz="1071889">
              <a:spcBef>
                <a:spcPct val="20000"/>
              </a:spcBef>
            </a:pPr>
            <a:r>
              <a:rPr lang="en-GB" sz="3600" dirty="0" smtClean="0">
                <a:solidFill>
                  <a:schemeClr val="bg1"/>
                </a:solidFill>
                <a:latin typeface="+mj-lt"/>
              </a:rPr>
              <a:t>Q&amp;A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3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1844824"/>
            <a:ext cx="7986092" cy="2092208"/>
          </a:xfrm>
        </p:spPr>
        <p:txBody>
          <a:bodyPr/>
          <a:lstStyle/>
          <a:p>
            <a:r>
              <a:rPr lang="en-GB" sz="4000" cap="none" dirty="0" smtClean="0">
                <a:solidFill>
                  <a:schemeClr val="accent1"/>
                </a:solidFill>
              </a:rPr>
              <a:t>The Big Picture</a:t>
            </a:r>
            <a:endParaRPr lang="en-GB" sz="4000" cap="none" dirty="0">
              <a:solidFill>
                <a:schemeClr val="accent1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  <p:pic>
        <p:nvPicPr>
          <p:cNvPr id="6" name="Picture 11" descr="New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5301208"/>
            <a:ext cx="21828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8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2480" y="476349"/>
            <a:ext cx="9360836" cy="360363"/>
          </a:xfrm>
        </p:spPr>
        <p:txBody>
          <a:bodyPr/>
          <a:lstStyle/>
          <a:p>
            <a:r>
              <a:rPr lang="en-GB" sz="3600" dirty="0" smtClean="0"/>
              <a:t>Hitting the sweet spot</a:t>
            </a:r>
            <a:endParaRPr lang="en-GB" sz="3600" dirty="0"/>
          </a:p>
        </p:txBody>
      </p:sp>
      <p:sp>
        <p:nvSpPr>
          <p:cNvPr id="8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19"/>
          <a:stretch/>
        </p:blipFill>
        <p:spPr>
          <a:xfrm>
            <a:off x="1064568" y="1594838"/>
            <a:ext cx="801020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2480" y="476349"/>
            <a:ext cx="9360836" cy="360363"/>
          </a:xfrm>
        </p:spPr>
        <p:txBody>
          <a:bodyPr/>
          <a:lstStyle/>
          <a:p>
            <a:r>
              <a:rPr lang="en-GB" sz="3600" dirty="0" smtClean="0"/>
              <a:t>Changing conditions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52" y="2076670"/>
            <a:ext cx="3947427" cy="374441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 rot="12740982">
            <a:off x="7466546" y="5479593"/>
            <a:ext cx="936104" cy="504056"/>
          </a:xfrm>
          <a:prstGeom prst="rightArrow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0" lang="en-GB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598" y="117233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INCREASED CEO/FD FOCUS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666" y="6115943"/>
            <a:ext cx="3225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MERGERS &amp; TRANSFORMATIONS</a:t>
            </a:r>
            <a:endParaRPr lang="en-GB" b="1" dirty="0"/>
          </a:p>
        </p:txBody>
      </p:sp>
      <p:sp>
        <p:nvSpPr>
          <p:cNvPr id="11" name="Right Arrow 10"/>
          <p:cNvSpPr/>
          <p:nvPr/>
        </p:nvSpPr>
        <p:spPr bwMode="auto">
          <a:xfrm rot="1661755">
            <a:off x="2297200" y="1912652"/>
            <a:ext cx="936104" cy="504056"/>
          </a:xfrm>
          <a:prstGeom prst="rightArrow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0" lang="en-GB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8169" y="1175081"/>
            <a:ext cx="2000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HCA SPOTLIGHT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53200" y="612507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RENT REDUCTIONS</a:t>
            </a:r>
            <a:endParaRPr lang="en-GB" b="1" dirty="0"/>
          </a:p>
        </p:txBody>
      </p:sp>
      <p:sp>
        <p:nvSpPr>
          <p:cNvPr id="14" name="Right Arrow 13"/>
          <p:cNvSpPr/>
          <p:nvPr/>
        </p:nvSpPr>
        <p:spPr bwMode="auto">
          <a:xfrm rot="8639332">
            <a:off x="6137017" y="1999703"/>
            <a:ext cx="936104" cy="504056"/>
          </a:xfrm>
          <a:prstGeom prst="rightArrow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0" lang="en-GB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9034272">
            <a:off x="2326706" y="5536297"/>
            <a:ext cx="936104" cy="504056"/>
          </a:xfrm>
          <a:prstGeom prst="rightArrow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0" lang="en-GB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2480" y="476349"/>
            <a:ext cx="9360836" cy="360363"/>
          </a:xfrm>
        </p:spPr>
        <p:txBody>
          <a:bodyPr/>
          <a:lstStyle/>
          <a:p>
            <a:r>
              <a:rPr lang="en-GB" sz="3600" dirty="0" smtClean="0"/>
              <a:t>Getting clarity and gaining confidence</a:t>
            </a:r>
            <a:endParaRPr lang="en-GB" sz="3600" dirty="0"/>
          </a:p>
        </p:txBody>
      </p:sp>
      <p:pic>
        <p:nvPicPr>
          <p:cNvPr id="16" name="Picture 2" descr="Image result for images of mis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340768"/>
            <a:ext cx="853008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2480" y="476349"/>
            <a:ext cx="9360836" cy="360363"/>
          </a:xfrm>
        </p:spPr>
        <p:txBody>
          <a:bodyPr/>
          <a:lstStyle/>
          <a:p>
            <a:r>
              <a:rPr lang="en-GB" dirty="0" smtClean="0"/>
              <a:t>The big picture – top 150 expenditure (FY 15/16)</a:t>
            </a:r>
            <a:endParaRPr lang="en-GB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 bwMode="auto">
          <a:xfrm>
            <a:off x="6537176" y="6477575"/>
            <a:ext cx="4320276" cy="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1100" dirty="0" smtClean="0">
                <a:latin typeface="Arial" panose="020B0604020202020204" pitchFamily="34" charset="0"/>
              </a:rPr>
              <a:t>Source: Vantage Global Accounts</a:t>
            </a:r>
            <a:r>
              <a:rPr lang="en-GB" altLang="en-US" sz="1100" i="1" dirty="0" smtClean="0">
                <a:latin typeface="Arial" panose="020B0604020202020204" pitchFamily="34" charset="0"/>
              </a:rPr>
              <a:t> Plus</a:t>
            </a:r>
            <a:r>
              <a:rPr lang="en-GB" altLang="en-US" sz="1100" dirty="0" smtClean="0">
                <a:latin typeface="Arial" panose="020B0604020202020204" pitchFamily="34" charset="0"/>
              </a:rPr>
              <a:t> database</a:t>
            </a:r>
            <a:endParaRPr lang="en-GB" altLang="en-US" sz="1100" dirty="0">
              <a:latin typeface="Arial" panose="020B0604020202020204" pitchFamily="34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0" y="1412777"/>
            <a:ext cx="264191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2480" y="476349"/>
            <a:ext cx="9360836" cy="360363"/>
          </a:xfrm>
        </p:spPr>
        <p:txBody>
          <a:bodyPr/>
          <a:lstStyle/>
          <a:p>
            <a:r>
              <a:rPr lang="en-GB" sz="3600" dirty="0" smtClean="0"/>
              <a:t>What the HCA are saying…</a:t>
            </a:r>
            <a:endParaRPr lang="en-GB" sz="3600" dirty="0"/>
          </a:p>
        </p:txBody>
      </p: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9" y="1556792"/>
            <a:ext cx="6624736" cy="4356844"/>
          </a:xfrm>
          <a:prstGeom prst="rect">
            <a:avLst/>
          </a:prstGeom>
          <a:noFill/>
        </p:spPr>
      </p:pic>
      <p:sp>
        <p:nvSpPr>
          <p:cNvPr id="18" name="Content Placeholder 2"/>
          <p:cNvSpPr>
            <a:spLocks noGrp="1"/>
          </p:cNvSpPr>
          <p:nvPr>
            <p:ph idx="4294967295"/>
          </p:nvPr>
        </p:nvSpPr>
        <p:spPr>
          <a:xfrm>
            <a:off x="7473280" y="1526680"/>
            <a:ext cx="1804824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Delivering objectives in the face of projected 11% reduction in costs per unit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9" name="Footer Placeholder 1"/>
          <p:cNvSpPr txBox="1">
            <a:spLocks/>
          </p:cNvSpPr>
          <p:nvPr/>
        </p:nvSpPr>
        <p:spPr bwMode="auto">
          <a:xfrm>
            <a:off x="5313040" y="6463515"/>
            <a:ext cx="4320276" cy="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latin typeface="Arial" panose="020B0604020202020204" pitchFamily="34" charset="0"/>
              </a:rPr>
              <a:t>Source: HCA presentation at Vantage workshop</a:t>
            </a:r>
            <a:endParaRPr lang="en-GB" altLang="en-US" sz="1400" dirty="0">
              <a:latin typeface="Arial" panose="020B0604020202020204" pitchFamily="34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56456" y="6604013"/>
            <a:ext cx="363220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 </a:t>
            </a:r>
            <a:r>
              <a:rPr lang="en-GB" altLang="en-US" sz="9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GB" altLang="en-US" sz="900">
                <a:latin typeface="Arial" panose="020B0604020202020204" pitchFamily="34" charset="0"/>
              </a:rPr>
              <a:t> Vantage Business Solutions</a:t>
            </a:r>
          </a:p>
        </p:txBody>
      </p:sp>
    </p:spTree>
    <p:extLst>
      <p:ext uri="{BB962C8B-B14F-4D97-AF65-F5344CB8AC3E}">
        <p14:creationId xmlns:p14="http://schemas.microsoft.com/office/powerpoint/2010/main" val="36001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1_16.9 Quick_presentation">
  <a:themeElements>
    <a:clrScheme name="Custom 3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FF0000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27500</TotalTime>
  <Words>1420</Words>
  <Application>Microsoft Office PowerPoint</Application>
  <PresentationFormat>A4 Paper (210x297 mm)</PresentationFormat>
  <Paragraphs>211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ＭＳ Ｐゴシック</vt:lpstr>
      <vt:lpstr>Arial</vt:lpstr>
      <vt:lpstr>Calibri</vt:lpstr>
      <vt:lpstr>Gill Sans MT</vt:lpstr>
      <vt:lpstr>Myriad Pro</vt:lpstr>
      <vt:lpstr>Symbol</vt:lpstr>
      <vt:lpstr>Tahoma</vt:lpstr>
      <vt:lpstr>Times New Roman</vt:lpstr>
      <vt:lpstr>1_16.9 Quick_presentation</vt:lpstr>
      <vt:lpstr>1_Default Design</vt:lpstr>
      <vt:lpstr>PowerPoint Presentation</vt:lpstr>
      <vt:lpstr>Achieving the sweet spot of delivering a successful R&amp;M service</vt:lpstr>
      <vt:lpstr>PowerPoint Presentation</vt:lpstr>
      <vt:lpstr>The Big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DLO Ingredients for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Maximising External Contracts</vt:lpstr>
      <vt:lpstr>PowerPoint Presentation</vt:lpstr>
      <vt:lpstr>PowerPoint Presentation</vt:lpstr>
      <vt:lpstr>PowerPoint Presentation</vt:lpstr>
      <vt:lpstr>PowerPoint Presentation</vt:lpstr>
      <vt:lpstr>Comparing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a copy of the slides:  Text VALUE1 to  0790 356 7718 </vt:lpstr>
    </vt:vector>
  </TitlesOfParts>
  <Company>Baker Tilly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Murphy</dc:creator>
  <cp:lastModifiedBy>Technician</cp:lastModifiedBy>
  <cp:revision>730</cp:revision>
  <cp:lastPrinted>2016-05-17T07:20:45Z</cp:lastPrinted>
  <dcterms:created xsi:type="dcterms:W3CDTF">2012-06-22T09:06:30Z</dcterms:created>
  <dcterms:modified xsi:type="dcterms:W3CDTF">2017-01-24T12:56:32Z</dcterms:modified>
</cp:coreProperties>
</file>