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311" r:id="rId6"/>
    <p:sldId id="280" r:id="rId7"/>
    <p:sldId id="306" r:id="rId8"/>
    <p:sldId id="307" r:id="rId9"/>
    <p:sldId id="294" r:id="rId10"/>
    <p:sldId id="290" r:id="rId11"/>
    <p:sldId id="289" r:id="rId12"/>
    <p:sldId id="292" r:id="rId13"/>
    <p:sldId id="281" r:id="rId14"/>
    <p:sldId id="285" r:id="rId15"/>
    <p:sldId id="295" r:id="rId16"/>
    <p:sldId id="293" r:id="rId17"/>
    <p:sldId id="308" r:id="rId18"/>
    <p:sldId id="309" r:id="rId19"/>
    <p:sldId id="310" r:id="rId20"/>
    <p:sldId id="282" r:id="rId21"/>
    <p:sldId id="283" r:id="rId22"/>
    <p:sldId id="286" r:id="rId23"/>
    <p:sldId id="291" r:id="rId24"/>
    <p:sldId id="305" r:id="rId25"/>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EAA765-4097-41B4-988D-2BD741E76752}">
          <p14:sldIdLst>
            <p14:sldId id="311"/>
            <p14:sldId id="280"/>
            <p14:sldId id="306"/>
            <p14:sldId id="307"/>
            <p14:sldId id="294"/>
          </p14:sldIdLst>
        </p14:section>
        <p14:section name="Untitled Section" id="{C20AD482-E432-43B5-84A8-22D83B702795}">
          <p14:sldIdLst>
            <p14:sldId id="290"/>
            <p14:sldId id="289"/>
            <p14:sldId id="292"/>
            <p14:sldId id="281"/>
            <p14:sldId id="285"/>
            <p14:sldId id="295"/>
            <p14:sldId id="293"/>
            <p14:sldId id="308"/>
          </p14:sldIdLst>
        </p14:section>
        <p14:section name="Untitled Section" id="{FFFF0C2C-197E-4D91-A4BF-91CC76BB564B}">
          <p14:sldIdLst>
            <p14:sldId id="309"/>
            <p14:sldId id="310"/>
            <p14:sldId id="282"/>
            <p14:sldId id="283"/>
            <p14:sldId id="286"/>
            <p14:sldId id="291"/>
            <p14:sldId id="3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Burrows" initials="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E"/>
    <a:srgbClr val="FF6D22"/>
    <a:srgbClr val="093C71"/>
    <a:srgbClr val="E58E1A"/>
    <a:srgbClr val="003B7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6" autoAdjust="0"/>
    <p:restoredTop sz="48476" autoAdjust="0"/>
  </p:normalViewPr>
  <p:slideViewPr>
    <p:cSldViewPr snapToGrid="0">
      <p:cViewPr varScale="1">
        <p:scale>
          <a:sx n="42" d="100"/>
          <a:sy n="42" d="100"/>
        </p:scale>
        <p:origin x="1872" y="3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088"/>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B7A9069A-EF20-43BD-8DE5-565510B45784}" type="datetimeFigureOut">
              <a:rPr lang="en-GB" smtClean="0"/>
              <a:t>24/01/2017</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8447A06-B40B-4745-B51C-16F8598FCF78}" type="slidenum">
              <a:rPr lang="en-GB" smtClean="0"/>
              <a:t>‹#›</a:t>
            </a:fld>
            <a:endParaRPr lang="en-GB"/>
          </a:p>
        </p:txBody>
      </p:sp>
    </p:spTree>
    <p:extLst>
      <p:ext uri="{BB962C8B-B14F-4D97-AF65-F5344CB8AC3E}">
        <p14:creationId xmlns:p14="http://schemas.microsoft.com/office/powerpoint/2010/main" val="157740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0ABD4-8485-4C80-8FCB-DDA466C1C06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96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447A06-B40B-4745-B51C-16F8598FCF78}" type="slidenum">
              <a:rPr lang="en-GB" smtClean="0"/>
              <a:t>3</a:t>
            </a:fld>
            <a:endParaRPr lang="en-GB"/>
          </a:p>
        </p:txBody>
      </p:sp>
    </p:spTree>
    <p:extLst>
      <p:ext uri="{BB962C8B-B14F-4D97-AF65-F5344CB8AC3E}">
        <p14:creationId xmlns:p14="http://schemas.microsoft.com/office/powerpoint/2010/main" val="300860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447A06-B40B-4745-B51C-16F8598FCF78}" type="slidenum">
              <a:rPr lang="en-GB" smtClean="0"/>
              <a:t>4</a:t>
            </a:fld>
            <a:endParaRPr lang="en-GB"/>
          </a:p>
        </p:txBody>
      </p:sp>
    </p:spTree>
    <p:extLst>
      <p:ext uri="{BB962C8B-B14F-4D97-AF65-F5344CB8AC3E}">
        <p14:creationId xmlns:p14="http://schemas.microsoft.com/office/powerpoint/2010/main" val="300860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ALMO</a:t>
            </a:r>
            <a:r>
              <a:rPr lang="en-GB" baseline="0" dirty="0" smtClean="0"/>
              <a:t> 200? – 2011 </a:t>
            </a:r>
          </a:p>
          <a:p>
            <a:r>
              <a:rPr lang="en-GB" baseline="0" dirty="0" smtClean="0"/>
              <a:t>Council/ALMO awarded £82 million DH funding – significant investment since 2009/10 £164 million</a:t>
            </a:r>
          </a:p>
          <a:p>
            <a:r>
              <a:rPr lang="en-GB" baseline="0" dirty="0" smtClean="0"/>
              <a:t>3807 dwellings non decent </a:t>
            </a:r>
            <a:endParaRPr lang="en-GB" dirty="0"/>
          </a:p>
        </p:txBody>
      </p:sp>
      <p:sp>
        <p:nvSpPr>
          <p:cNvPr id="4" name="Slide Number Placeholder 3"/>
          <p:cNvSpPr>
            <a:spLocks noGrp="1"/>
          </p:cNvSpPr>
          <p:nvPr>
            <p:ph type="sldNum" sz="quarter" idx="10"/>
          </p:nvPr>
        </p:nvSpPr>
        <p:spPr/>
        <p:txBody>
          <a:bodyPr/>
          <a:lstStyle/>
          <a:p>
            <a:fld id="{48447A06-B40B-4745-B51C-16F8598FCF78}" type="slidenum">
              <a:rPr lang="en-GB" smtClean="0"/>
              <a:t>6</a:t>
            </a:fld>
            <a:endParaRPr lang="en-GB"/>
          </a:p>
        </p:txBody>
      </p:sp>
    </p:spTree>
    <p:extLst>
      <p:ext uri="{BB962C8B-B14F-4D97-AF65-F5344CB8AC3E}">
        <p14:creationId xmlns:p14="http://schemas.microsoft.com/office/powerpoint/2010/main" val="338374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63,200 calls taken – CSC, MITIE</a:t>
            </a:r>
            <a:r>
              <a:rPr lang="en-GB" baseline="0" dirty="0" smtClean="0"/>
              <a:t> WIP team and Liberty Gas.</a:t>
            </a:r>
            <a:endParaRPr lang="en-GB" dirty="0"/>
          </a:p>
        </p:txBody>
      </p:sp>
      <p:sp>
        <p:nvSpPr>
          <p:cNvPr id="4" name="Slide Number Placeholder 3"/>
          <p:cNvSpPr>
            <a:spLocks noGrp="1"/>
          </p:cNvSpPr>
          <p:nvPr>
            <p:ph type="sldNum" sz="quarter" idx="10"/>
          </p:nvPr>
        </p:nvSpPr>
        <p:spPr/>
        <p:txBody>
          <a:bodyPr/>
          <a:lstStyle/>
          <a:p>
            <a:fld id="{48447A06-B40B-4745-B51C-16F8598FCF78}" type="slidenum">
              <a:rPr lang="en-GB" smtClean="0"/>
              <a:t>7</a:t>
            </a:fld>
            <a:endParaRPr lang="en-GB"/>
          </a:p>
        </p:txBody>
      </p:sp>
    </p:spTree>
    <p:extLst>
      <p:ext uri="{BB962C8B-B14F-4D97-AF65-F5344CB8AC3E}">
        <p14:creationId xmlns:p14="http://schemas.microsoft.com/office/powerpoint/2010/main" val="210836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April</a:t>
            </a:r>
            <a:r>
              <a:rPr lang="en-GB" baseline="0" dirty="0" smtClean="0"/>
              <a:t> – June CSC performance</a:t>
            </a:r>
          </a:p>
          <a:p>
            <a:r>
              <a:rPr lang="en-GB" baseline="0" dirty="0" smtClean="0"/>
              <a:t>July to date is MSPS performance</a:t>
            </a:r>
          </a:p>
          <a:p>
            <a:endParaRPr lang="en-GB" baseline="0" dirty="0" smtClean="0"/>
          </a:p>
          <a:p>
            <a:r>
              <a:rPr lang="en-GB" baseline="0" dirty="0" smtClean="0"/>
              <a:t>CSC service level target is to answer 80% of calls within 40 seconds.</a:t>
            </a:r>
          </a:p>
          <a:p>
            <a:endParaRPr lang="en-GB" baseline="0" dirty="0" smtClean="0"/>
          </a:p>
          <a:p>
            <a:r>
              <a:rPr lang="en-GB" baseline="0" dirty="0" smtClean="0"/>
              <a:t>MSPS area represents the calls handled by CSC/Liberty and MITIE.</a:t>
            </a:r>
          </a:p>
          <a:p>
            <a:endParaRPr lang="en-GB" baseline="0" dirty="0" smtClean="0"/>
          </a:p>
          <a:p>
            <a:r>
              <a:rPr lang="en-GB" baseline="0" dirty="0" smtClean="0"/>
              <a:t>Focus : channel shift, encouraging calls for non urgent matters at less busy times, reporting repairs </a:t>
            </a:r>
            <a:r>
              <a:rPr lang="en-GB" baseline="0" smtClean="0"/>
              <a:t>via email.</a:t>
            </a:r>
            <a:endParaRPr lang="en-GB" dirty="0"/>
          </a:p>
        </p:txBody>
      </p:sp>
      <p:sp>
        <p:nvSpPr>
          <p:cNvPr id="4" name="Slide Number Placeholder 3"/>
          <p:cNvSpPr>
            <a:spLocks noGrp="1"/>
          </p:cNvSpPr>
          <p:nvPr>
            <p:ph type="sldNum" sz="quarter" idx="10"/>
          </p:nvPr>
        </p:nvSpPr>
        <p:spPr/>
        <p:txBody>
          <a:bodyPr/>
          <a:lstStyle/>
          <a:p>
            <a:fld id="{48447A06-B40B-4745-B51C-16F8598FCF78}" type="slidenum">
              <a:rPr lang="en-GB" smtClean="0"/>
              <a:t>9</a:t>
            </a:fld>
            <a:endParaRPr lang="en-GB"/>
          </a:p>
        </p:txBody>
      </p:sp>
    </p:spTree>
    <p:extLst>
      <p:ext uri="{BB962C8B-B14F-4D97-AF65-F5344CB8AC3E}">
        <p14:creationId xmlns:p14="http://schemas.microsoft.com/office/powerpoint/2010/main" val="281013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447A06-B40B-4745-B51C-16F8598FCF78}" type="slidenum">
              <a:rPr lang="en-GB" smtClean="0"/>
              <a:t>10</a:t>
            </a:fld>
            <a:endParaRPr lang="en-GB"/>
          </a:p>
        </p:txBody>
      </p:sp>
    </p:spTree>
    <p:extLst>
      <p:ext uri="{BB962C8B-B14F-4D97-AF65-F5344CB8AC3E}">
        <p14:creationId xmlns:p14="http://schemas.microsoft.com/office/powerpoint/2010/main" val="277792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MSi</a:t>
            </a:r>
            <a:r>
              <a:rPr lang="en-GB" baseline="0" dirty="0" smtClean="0"/>
              <a:t> is not an IT system. </a:t>
            </a:r>
          </a:p>
          <a:p>
            <a:endParaRPr lang="en-GB" baseline="0" dirty="0" smtClean="0"/>
          </a:p>
          <a:p>
            <a:r>
              <a:rPr lang="en-GB" baseline="0" dirty="0" smtClean="0"/>
              <a:t>It is the product of a new vision of Property Services, a tailored set of business processes to support that vision and the technological solutions to implement it. It will allow us to fulfil the requirements of our staff, clients, suppliers and most importantly end customers.</a:t>
            </a:r>
          </a:p>
          <a:p>
            <a:endParaRPr lang="en-GB" baseline="0" dirty="0" smtClean="0"/>
          </a:p>
          <a:p>
            <a:r>
              <a:rPr lang="en-GB" baseline="0" dirty="0" smtClean="0"/>
              <a:t>Our business led team defined a set of detailed requirements which helped us determine the most appropriate technologies to support this vision, leading to our decision to selected Microsoft Dynamics CRM as our base platform along with key integrated add-ons from Field One Sky and TK Dialogs and </a:t>
            </a:r>
            <a:r>
              <a:rPr lang="en-GB" baseline="0" dirty="0" err="1" smtClean="0"/>
              <a:t>Adx</a:t>
            </a:r>
            <a:r>
              <a:rPr lang="en-GB" baseline="0" dirty="0" smtClean="0"/>
              <a:t> Studio, to provide us with scheduling and mobile data capture, call handling and interactive portals respectively.</a:t>
            </a:r>
          </a:p>
          <a:p>
            <a:endParaRPr lang="en-GB" baseline="0" dirty="0" smtClean="0"/>
          </a:p>
          <a:p>
            <a:r>
              <a:rPr lang="en-GB" baseline="0" dirty="0" smtClean="0"/>
              <a:t>A key part of our technical solution was to ensure we did not reinvent the wheel, making use of the best available solutions to provide a cohesive whole</a:t>
            </a:r>
            <a:endParaRPr lang="en-GB" dirty="0"/>
          </a:p>
        </p:txBody>
      </p:sp>
      <p:sp>
        <p:nvSpPr>
          <p:cNvPr id="4" name="Slide Number Placeholder 3"/>
          <p:cNvSpPr>
            <a:spLocks noGrp="1"/>
          </p:cNvSpPr>
          <p:nvPr>
            <p:ph type="sldNum" sz="quarter" idx="10"/>
          </p:nvPr>
        </p:nvSpPr>
        <p:spPr/>
        <p:txBody>
          <a:bodyPr/>
          <a:lstStyle/>
          <a:p>
            <a:fld id="{8CF93D6C-3ED8-4D4A-9875-B290D4DD719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6334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447A06-B40B-4745-B51C-16F8598FCF78}" type="slidenum">
              <a:rPr lang="en-GB" smtClean="0"/>
              <a:t>12</a:t>
            </a:fld>
            <a:endParaRPr lang="en-GB"/>
          </a:p>
        </p:txBody>
      </p:sp>
    </p:spTree>
    <p:extLst>
      <p:ext uri="{BB962C8B-B14F-4D97-AF65-F5344CB8AC3E}">
        <p14:creationId xmlns:p14="http://schemas.microsoft.com/office/powerpoint/2010/main" val="230231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E34819-A536-4927-92A2-BE031D8CD8D9}" type="datetimeFigureOut">
              <a:rPr lang="en-GB" smtClean="0"/>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224202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4819-A536-4927-92A2-BE031D8CD8D9}" type="datetimeFigureOut">
              <a:rPr lang="en-GB" smtClean="0"/>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143223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4819-A536-4927-92A2-BE031D8CD8D9}" type="datetimeFigureOut">
              <a:rPr lang="en-GB" smtClean="0"/>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69106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461" y="285728"/>
            <a:ext cx="10972800" cy="767008"/>
          </a:xfrm>
        </p:spPr>
        <p:txBody>
          <a:bodyPr/>
          <a:lstStyle>
            <a:lvl1pPr>
              <a:defRPr sz="3323">
                <a:solidFill>
                  <a:srgbClr val="0070C0"/>
                </a:solidFill>
                <a:latin typeface="Tahoma" pitchFamily="34" charset="0"/>
                <a:cs typeface="Tahoma"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196755"/>
            <a:ext cx="10972800" cy="4752529"/>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5"/>
          <p:cNvSpPr>
            <a:spLocks noGrp="1" noChangeArrowheads="1"/>
          </p:cNvSpPr>
          <p:nvPr>
            <p:ph type="ftr" sz="quarter" idx="10"/>
          </p:nvPr>
        </p:nvSpPr>
        <p:spPr>
          <a:xfrm>
            <a:off x="5520267" y="6094416"/>
            <a:ext cx="3860800" cy="358775"/>
          </a:xfrm>
        </p:spPr>
        <p:txBody>
          <a:bodyPr/>
          <a:lstStyle>
            <a:lvl1pPr algn="r">
              <a:defRPr sz="1108">
                <a:solidFill>
                  <a:srgbClr val="006699"/>
                </a:solidFill>
                <a:latin typeface="Gill Sans MT" pitchFamily="34" charset="0"/>
              </a:defRPr>
            </a:lvl1pPr>
          </a:lstStyle>
          <a:p>
            <a:pPr>
              <a:defRPr/>
            </a:pPr>
            <a:endParaRPr lang="en-GB"/>
          </a:p>
        </p:txBody>
      </p:sp>
      <p:sp>
        <p:nvSpPr>
          <p:cNvPr id="13" name="TextBox 12"/>
          <p:cNvSpPr txBox="1"/>
          <p:nvPr userDrawn="1"/>
        </p:nvSpPr>
        <p:spPr>
          <a:xfrm>
            <a:off x="10287845" y="6234752"/>
            <a:ext cx="1845377" cy="553998"/>
          </a:xfrm>
          <a:prstGeom prst="rect">
            <a:avLst/>
          </a:prstGeom>
          <a:noFill/>
        </p:spPr>
        <p:txBody>
          <a:bodyPr wrap="none" rtlCol="0">
            <a:spAutoFit/>
          </a:bodyPr>
          <a:lstStyle/>
          <a:p>
            <a:pPr algn="r" fontAlgn="base">
              <a:spcBef>
                <a:spcPct val="0"/>
              </a:spcBef>
              <a:spcAft>
                <a:spcPct val="0"/>
              </a:spcAft>
            </a:pPr>
            <a:r>
              <a:rPr lang="en-GB" sz="1500" dirty="0">
                <a:solidFill>
                  <a:srgbClr val="FFFFFF"/>
                </a:solidFill>
                <a:ea typeface="ＭＳ Ｐゴシック" charset="0"/>
              </a:rPr>
              <a:t>@</a:t>
            </a:r>
            <a:r>
              <a:rPr lang="en-GB" sz="1500" dirty="0" err="1">
                <a:solidFill>
                  <a:srgbClr val="FFFFFF"/>
                </a:solidFill>
                <a:ea typeface="ＭＳ Ｐゴシック" charset="0"/>
              </a:rPr>
              <a:t>NHMFOfficial</a:t>
            </a:r>
            <a:endParaRPr lang="en-GB" sz="1500" dirty="0">
              <a:solidFill>
                <a:srgbClr val="FFFFFF"/>
              </a:solidFill>
              <a:ea typeface="ＭＳ Ｐゴシック" charset="0"/>
            </a:endParaRPr>
          </a:p>
          <a:p>
            <a:pPr algn="r" fontAlgn="base">
              <a:spcBef>
                <a:spcPct val="0"/>
              </a:spcBef>
              <a:spcAft>
                <a:spcPct val="0"/>
              </a:spcAft>
            </a:pPr>
            <a:r>
              <a:rPr lang="en-GB" sz="1500" dirty="0">
                <a:solidFill>
                  <a:srgbClr val="FFFFFF"/>
                </a:solidFill>
                <a:ea typeface="ＭＳ Ｐゴシック" charset="0"/>
              </a:rPr>
              <a:t>#</a:t>
            </a:r>
            <a:r>
              <a:rPr lang="en-GB" sz="1500" dirty="0" err="1">
                <a:solidFill>
                  <a:srgbClr val="FFFFFF"/>
                </a:solidFill>
                <a:ea typeface="ＭＳ Ｐゴシック" charset="0"/>
              </a:rPr>
              <a:t>NHMFConference</a:t>
            </a:r>
            <a:endParaRPr lang="en-GB" sz="1500" dirty="0">
              <a:solidFill>
                <a:srgbClr val="FFFFFF"/>
              </a:solidFill>
              <a:ea typeface="ＭＳ Ｐゴシック" charset="0"/>
            </a:endParaRPr>
          </a:p>
        </p:txBody>
      </p:sp>
      <p:sp>
        <p:nvSpPr>
          <p:cNvPr id="14" name="Rectangle 13"/>
          <p:cNvSpPr/>
          <p:nvPr userDrawn="1"/>
        </p:nvSpPr>
        <p:spPr>
          <a:xfrm>
            <a:off x="239349" y="6142420"/>
            <a:ext cx="6096000" cy="646331"/>
          </a:xfrm>
          <a:prstGeom prst="rect">
            <a:avLst/>
          </a:prstGeom>
        </p:spPr>
        <p:txBody>
          <a:bodyPr>
            <a:spAutoFit/>
          </a:bodyPr>
          <a:lstStyle/>
          <a:p>
            <a:pPr fontAlgn="base">
              <a:spcBef>
                <a:spcPct val="0"/>
              </a:spcBef>
              <a:spcAft>
                <a:spcPct val="0"/>
              </a:spcAft>
            </a:pPr>
            <a:r>
              <a:rPr lang="en-GB"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Setting the standard for maintaining assets</a:t>
            </a:r>
          </a:p>
          <a:p>
            <a:pPr fontAlgn="base">
              <a:spcBef>
                <a:spcPct val="0"/>
              </a:spcBef>
              <a:spcAft>
                <a:spcPct val="0"/>
              </a:spcAft>
            </a:pPr>
            <a:r>
              <a:rPr lang="en-GB" sz="1800" dirty="0">
                <a:solidFill>
                  <a:srgbClr val="FFFFFF"/>
                </a:solidFill>
                <a:latin typeface="Calibri" panose="020F0502020204030204" pitchFamily="34" charset="0"/>
                <a:ea typeface="ＭＳ Ｐゴシック" charset="0"/>
                <a:cs typeface="Times New Roman" panose="02020603050405020304" pitchFamily="18" charset="0"/>
              </a:rPr>
              <a:t>nhmf.co.uk/conference</a:t>
            </a:r>
            <a:endParaRPr lang="en-GB" sz="1800" dirty="0">
              <a:solidFill>
                <a:srgbClr val="FFFFFF"/>
              </a:solidFill>
              <a:ea typeface="ＭＳ Ｐゴシック" charset="0"/>
            </a:endParaRPr>
          </a:p>
        </p:txBody>
      </p:sp>
    </p:spTree>
    <p:extLst>
      <p:ext uri="{BB962C8B-B14F-4D97-AF65-F5344CB8AC3E}">
        <p14:creationId xmlns:p14="http://schemas.microsoft.com/office/powerpoint/2010/main" val="279977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461" y="285728"/>
            <a:ext cx="10972800" cy="767008"/>
          </a:xfrm>
        </p:spPr>
        <p:txBody>
          <a:bodyPr/>
          <a:lstStyle>
            <a:lvl1pPr>
              <a:defRPr sz="3323">
                <a:solidFill>
                  <a:srgbClr val="0070C0"/>
                </a:solidFill>
                <a:latin typeface="Tahoma" pitchFamily="34" charset="0"/>
                <a:cs typeface="Tahoma" pitchFamily="34" charset="0"/>
              </a:defRPr>
            </a:lvl1pPr>
          </a:lstStyle>
          <a:p>
            <a:endParaRPr lang="en-GB" dirty="0"/>
          </a:p>
        </p:txBody>
      </p:sp>
    </p:spTree>
    <p:extLst>
      <p:ext uri="{BB962C8B-B14F-4D97-AF65-F5344CB8AC3E}">
        <p14:creationId xmlns:p14="http://schemas.microsoft.com/office/powerpoint/2010/main" val="4077553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spcBef>
                <a:spcPct val="0"/>
              </a:spcBef>
              <a:spcAft>
                <a:spcPct val="0"/>
              </a:spcAft>
            </a:pPr>
            <a:endParaRPr lang="en-GB" sz="180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0AB9C5-0873-4463-9254-C3C4C2A9E0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258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4819-A536-4927-92A2-BE031D8CD8D9}" type="datetimeFigureOut">
              <a:rPr lang="en-GB" smtClean="0"/>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235756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34819-A536-4927-92A2-BE031D8CD8D9}" type="datetimeFigureOut">
              <a:rPr lang="en-GB" smtClean="0"/>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24377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E34819-A536-4927-92A2-BE031D8CD8D9}" type="datetimeFigureOut">
              <a:rPr lang="en-GB" smtClean="0"/>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94921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E34819-A536-4927-92A2-BE031D8CD8D9}" type="datetimeFigureOut">
              <a:rPr lang="en-GB" smtClean="0"/>
              <a:t>24/01/2017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15982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E34819-A536-4927-92A2-BE031D8CD8D9}" type="datetimeFigureOut">
              <a:rPr lang="en-GB" smtClean="0"/>
              <a:t>24/01/2017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206777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4819-A536-4927-92A2-BE031D8CD8D9}" type="datetimeFigureOut">
              <a:rPr lang="en-GB" smtClean="0"/>
              <a:t>24/01/2017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210581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4819-A536-4927-92A2-BE031D8CD8D9}" type="datetimeFigureOut">
              <a:rPr lang="en-GB" smtClean="0"/>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327513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4819-A536-4927-92A2-BE031D8CD8D9}" type="datetimeFigureOut">
              <a:rPr lang="en-GB" smtClean="0"/>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D53CC6-D46C-43BE-ACD1-CC024BFD3BCC}" type="slidenum">
              <a:rPr lang="en-GB" smtClean="0"/>
              <a:t>‹#›</a:t>
            </a:fld>
            <a:endParaRPr lang="en-GB"/>
          </a:p>
        </p:txBody>
      </p:sp>
    </p:spTree>
    <p:extLst>
      <p:ext uri="{BB962C8B-B14F-4D97-AF65-F5344CB8AC3E}">
        <p14:creationId xmlns:p14="http://schemas.microsoft.com/office/powerpoint/2010/main" val="362419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34819-A536-4927-92A2-BE031D8CD8D9}" type="datetimeFigureOut">
              <a:rPr lang="en-GB" smtClean="0"/>
              <a:t>24/01/2017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53CC6-D46C-43BE-ACD1-CC024BFD3BCC}" type="slidenum">
              <a:rPr lang="en-GB" smtClean="0"/>
              <a:t>‹#›</a:t>
            </a:fld>
            <a:endParaRPr lang="en-GB"/>
          </a:p>
        </p:txBody>
      </p:sp>
    </p:spTree>
    <p:extLst>
      <p:ext uri="{BB962C8B-B14F-4D97-AF65-F5344CB8AC3E}">
        <p14:creationId xmlns:p14="http://schemas.microsoft.com/office/powerpoint/2010/main" val="119375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8683" y="4341366"/>
            <a:ext cx="12240683" cy="2516635"/>
          </a:xfrm>
          <a:prstGeom prst="rect">
            <a:avLst/>
          </a:prstGeom>
        </p:spPr>
      </p:pic>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atin typeface="Arial" charset="0"/>
                <a:cs typeface="+mn-cs"/>
              </a:defRPr>
            </a:lvl1pPr>
          </a:lstStyle>
          <a:p>
            <a:pPr fontAlgn="base">
              <a:spcBef>
                <a:spcPct val="0"/>
              </a:spcBef>
              <a:spcAft>
                <a:spcPct val="0"/>
              </a:spcAft>
              <a:defRPr/>
            </a:pPr>
            <a:endParaRPr lang="en-GB">
              <a:solidFill>
                <a:srgbClr val="000000"/>
              </a:solidFill>
              <a:ea typeface="ＭＳ Ｐゴシック" pitchFamily="-108" charset="-128"/>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cs typeface="+mn-cs"/>
              </a:defRPr>
            </a:lvl1pPr>
          </a:lstStyle>
          <a:p>
            <a:pPr fontAlgn="base">
              <a:spcBef>
                <a:spcPct val="0"/>
              </a:spcBef>
              <a:spcAft>
                <a:spcPct val="0"/>
              </a:spcAft>
              <a:defRPr/>
            </a:pPr>
            <a:endParaRPr lang="en-GB">
              <a:solidFill>
                <a:srgbClr val="000000"/>
              </a:solidFill>
              <a:ea typeface="ＭＳ Ｐゴシック" pitchFamily="-108" charset="-128"/>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charset="0"/>
                <a:cs typeface="+mn-cs"/>
              </a:defRPr>
            </a:lvl1pPr>
          </a:lstStyle>
          <a:p>
            <a:pPr fontAlgn="base">
              <a:spcBef>
                <a:spcPct val="0"/>
              </a:spcBef>
              <a:spcAft>
                <a:spcPct val="0"/>
              </a:spcAft>
              <a:defRPr/>
            </a:pPr>
            <a:fld id="{96BEF800-4111-45B8-AFF9-3B763E0F0F50}" type="slidenum">
              <a:rPr lang="en-GB">
                <a:solidFill>
                  <a:srgbClr val="000000"/>
                </a:solidFill>
                <a:ea typeface="ＭＳ Ｐゴシック" pitchFamily="-108" charset="-128"/>
              </a:rPr>
              <a:pPr fontAlgn="base">
                <a:spcBef>
                  <a:spcPct val="0"/>
                </a:spcBef>
                <a:spcAft>
                  <a:spcPct val="0"/>
                </a:spcAft>
                <a:defRPr/>
              </a:pPr>
              <a:t>‹#›</a:t>
            </a:fld>
            <a:endParaRPr lang="en-GB">
              <a:solidFill>
                <a:srgbClr val="000000"/>
              </a:solidFill>
              <a:ea typeface="ＭＳ Ｐゴシック" pitchFamily="-108" charset="-128"/>
            </a:endParaRPr>
          </a:p>
        </p:txBody>
      </p:sp>
    </p:spTree>
    <p:extLst>
      <p:ext uri="{BB962C8B-B14F-4D97-AF65-F5344CB8AC3E}">
        <p14:creationId xmlns:p14="http://schemas.microsoft.com/office/powerpoint/2010/main" val="5213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rtl="0" eaLnBrk="0" fontAlgn="base" hangingPunct="0">
        <a:spcBef>
          <a:spcPct val="0"/>
        </a:spcBef>
        <a:spcAft>
          <a:spcPct val="0"/>
        </a:spcAft>
        <a:defRPr sz="4062">
          <a:solidFill>
            <a:srgbClr val="0070C0"/>
          </a:solidFill>
          <a:latin typeface="+mj-lt"/>
          <a:ea typeface="+mj-ea"/>
          <a:cs typeface="+mj-cs"/>
        </a:defRPr>
      </a:lvl1pPr>
      <a:lvl2pPr algn="ctr" rtl="0" eaLnBrk="0" fontAlgn="base" hangingPunct="0">
        <a:spcBef>
          <a:spcPct val="0"/>
        </a:spcBef>
        <a:spcAft>
          <a:spcPct val="0"/>
        </a:spcAft>
        <a:defRPr sz="4062">
          <a:solidFill>
            <a:srgbClr val="0070C0"/>
          </a:solidFill>
          <a:latin typeface="Arial" charset="0"/>
        </a:defRPr>
      </a:lvl2pPr>
      <a:lvl3pPr algn="ctr" rtl="0" eaLnBrk="0" fontAlgn="base" hangingPunct="0">
        <a:spcBef>
          <a:spcPct val="0"/>
        </a:spcBef>
        <a:spcAft>
          <a:spcPct val="0"/>
        </a:spcAft>
        <a:defRPr sz="4062">
          <a:solidFill>
            <a:srgbClr val="0070C0"/>
          </a:solidFill>
          <a:latin typeface="Arial" charset="0"/>
        </a:defRPr>
      </a:lvl3pPr>
      <a:lvl4pPr algn="ctr" rtl="0" eaLnBrk="0" fontAlgn="base" hangingPunct="0">
        <a:spcBef>
          <a:spcPct val="0"/>
        </a:spcBef>
        <a:spcAft>
          <a:spcPct val="0"/>
        </a:spcAft>
        <a:defRPr sz="4062">
          <a:solidFill>
            <a:srgbClr val="0070C0"/>
          </a:solidFill>
          <a:latin typeface="Arial" charset="0"/>
        </a:defRPr>
      </a:lvl4pPr>
      <a:lvl5pPr algn="ctr" rtl="0" eaLnBrk="0" fontAlgn="base" hangingPunct="0">
        <a:spcBef>
          <a:spcPct val="0"/>
        </a:spcBef>
        <a:spcAft>
          <a:spcPct val="0"/>
        </a:spcAft>
        <a:defRPr sz="4062">
          <a:solidFill>
            <a:srgbClr val="0070C0"/>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Paul.Reader@morgansindall.com" TargetMode="External"/><Relationship Id="rId7" Type="http://schemas.openxmlformats.org/officeDocument/2006/relationships/image" Target="../media/image3.png"/><Relationship Id="rId2" Type="http://schemas.openxmlformats.org/officeDocument/2006/relationships/hyperlink" Target="mailto:Peter.Long@Basildon.gov.uk"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athew@echelonconsultancy.co.uk" TargetMode="External"/><Relationship Id="rId4" Type="http://schemas.openxmlformats.org/officeDocument/2006/relationships/hyperlink" Target="mailto:Amy.Ross@morgansindal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47529" y="908721"/>
            <a:ext cx="8440615" cy="532859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sz="3600">
                <a:solidFill>
                  <a:srgbClr val="0070C0"/>
                </a:solidFill>
                <a:latin typeface="Tahoma" pitchFamily="34" charset="0"/>
                <a:ea typeface="+mj-ea"/>
                <a:cs typeface="Tahoma" pitchFamily="34" charset="0"/>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62" b="1" i="0" u="none" strike="noStrike" kern="1200" cap="none" spc="0" normalizeH="0" baseline="0" noProof="0" dirty="0">
              <a:ln>
                <a:noFill/>
              </a:ln>
              <a:solidFill>
                <a:srgbClr val="09449B"/>
              </a:solidFill>
              <a:effectLst/>
              <a:uLnTx/>
              <a:uFillTx/>
              <a:latin typeface="Tahoma" pitchFamily="34" charset="0"/>
              <a:ea typeface="Tahoma" panose="020B0604030504040204"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62" b="1" i="0" u="none" strike="noStrike" kern="1200" cap="none" spc="0" normalizeH="0" baseline="0" noProof="0" dirty="0">
                <a:ln>
                  <a:noFill/>
                </a:ln>
                <a:solidFill>
                  <a:srgbClr val="09449B"/>
                </a:solidFill>
                <a:effectLst/>
                <a:uLnTx/>
                <a:uFillTx/>
                <a:latin typeface="Tahoma" pitchFamily="34" charset="0"/>
                <a:ea typeface="Tahoma" panose="020B0604030504040204" pitchFamily="34" charset="0"/>
                <a:cs typeface="Tahoma" pitchFamily="34" charset="0"/>
              </a:rPr>
              <a:t>Workshop </a:t>
            </a:r>
            <a:r>
              <a:rPr kumimoji="0" lang="en-US" sz="4062" b="0" i="0" u="none" strike="noStrike" kern="1200" cap="none" spc="0" normalizeH="0" baseline="0" noProof="0" dirty="0" smtClean="0">
                <a:ln>
                  <a:noFill/>
                </a:ln>
                <a:solidFill>
                  <a:srgbClr val="09449B"/>
                </a:solidFill>
                <a:effectLst/>
                <a:uLnTx/>
                <a:uFillTx/>
                <a:latin typeface="Tahoma" pitchFamily="34" charset="0"/>
                <a:ea typeface="Tahoma" panose="020B0604030504040204" pitchFamily="34" charset="0"/>
                <a:cs typeface="Tahoma" pitchFamily="34" charset="0"/>
              </a:rPr>
              <a:t>1e</a:t>
            </a:r>
            <a:r>
              <a:rPr kumimoji="0" lang="en-US" sz="4062" b="1" i="0" u="none" strike="noStrike" kern="1200" cap="none" spc="0" normalizeH="0" baseline="0" noProof="0" dirty="0" smtClean="0">
                <a:ln>
                  <a:noFill/>
                </a:ln>
                <a:solidFill>
                  <a:srgbClr val="09449B"/>
                </a:solidFill>
                <a:effectLst/>
                <a:uLnTx/>
                <a:uFillTx/>
                <a:latin typeface="Tahoma" pitchFamily="34" charset="0"/>
                <a:ea typeface="Tahoma" panose="020B0604030504040204" pitchFamily="34" charset="0"/>
                <a:cs typeface="Tahoma" pitchFamily="34" charset="0"/>
              </a:rPr>
              <a:t>:</a:t>
            </a:r>
            <a:endParaRPr kumimoji="0" lang="en-US" sz="4062" b="1" i="0" u="none" strike="noStrike" kern="1200" cap="none" spc="0" normalizeH="0" baseline="0" noProof="0" dirty="0">
              <a:ln>
                <a:noFill/>
              </a:ln>
              <a:solidFill>
                <a:srgbClr val="09449B"/>
              </a:solidFill>
              <a:effectLst/>
              <a:uLnTx/>
              <a:uFillTx/>
              <a:latin typeface="Tahoma" pitchFamily="34" charset="0"/>
              <a:ea typeface="Tahoma" panose="020B0604030504040204"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954" b="0" i="0" u="none" strike="noStrike" kern="1200" cap="none" spc="0" normalizeH="0" baseline="0" noProof="0" dirty="0" smtClean="0">
                <a:ln>
                  <a:noFill/>
                </a:ln>
                <a:solidFill>
                  <a:srgbClr val="0B3A99"/>
                </a:solidFill>
                <a:effectLst/>
                <a:uLnTx/>
                <a:uFillTx/>
                <a:latin typeface="Tahoma" pitchFamily="34" charset="0"/>
                <a:ea typeface="Tahoma" pitchFamily="34" charset="0"/>
                <a:cs typeface="Tahoma" pitchFamily="34" charset="0"/>
              </a:rPr>
              <a:t>Procuring </a:t>
            </a:r>
            <a:r>
              <a:rPr kumimoji="0" lang="en-GB" sz="2954" b="0" i="0" u="none" strike="noStrike" kern="1200" cap="none" spc="0" normalizeH="0" baseline="0" noProof="0" dirty="0">
                <a:ln>
                  <a:noFill/>
                </a:ln>
                <a:solidFill>
                  <a:srgbClr val="0B3A99"/>
                </a:solidFill>
                <a:effectLst/>
                <a:uLnTx/>
                <a:uFillTx/>
                <a:latin typeface="Tahoma" pitchFamily="34" charset="0"/>
                <a:ea typeface="Tahoma" pitchFamily="34" charset="0"/>
                <a:cs typeface="Tahoma" pitchFamily="34" charset="0"/>
              </a:rPr>
              <a:t>IT at the heart of service delivery</a:t>
            </a:r>
            <a:br>
              <a:rPr kumimoji="0" lang="en-GB" sz="2954" b="0" i="0" u="none" strike="noStrike" kern="1200" cap="none" spc="0" normalizeH="0" baseline="0" noProof="0" dirty="0">
                <a:ln>
                  <a:noFill/>
                </a:ln>
                <a:solidFill>
                  <a:srgbClr val="0B3A99"/>
                </a:solidFill>
                <a:effectLst/>
                <a:uLnTx/>
                <a:uFillTx/>
                <a:latin typeface="Tahoma" pitchFamily="34" charset="0"/>
                <a:ea typeface="Tahoma" pitchFamily="34" charset="0"/>
                <a:cs typeface="Tahoma" pitchFamily="34" charset="0"/>
              </a:rPr>
            </a:br>
            <a:endParaRPr kumimoji="0" lang="en-US" sz="2400" b="1" i="0" u="none" strike="noStrike" kern="1200" cap="none" spc="0" normalizeH="0" baseline="0" noProof="0" dirty="0">
              <a:ln>
                <a:noFill/>
              </a:ln>
              <a:solidFill>
                <a:srgbClr val="09449B"/>
              </a:solidFill>
              <a:effectLst/>
              <a:uLnTx/>
              <a:uFillTx/>
              <a:latin typeface="Arial"/>
              <a:ea typeface="+mj-ea"/>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85" b="0" i="0" u="none" strike="noStrike" kern="1200" cap="none" spc="0" normalizeH="0" baseline="0" noProof="0" dirty="0" smtClean="0">
                <a:ln>
                  <a:noFill/>
                </a:ln>
                <a:solidFill>
                  <a:srgbClr val="000000"/>
                </a:solidFill>
                <a:effectLst/>
                <a:uLnTx/>
                <a:uFillTx/>
                <a:latin typeface="Tahoma" pitchFamily="34" charset="0"/>
                <a:ea typeface="+mj-ea"/>
                <a:cs typeface="Tahoma" pitchFamily="34" charset="0"/>
              </a:rPr>
              <a:t>	Speakers: 	</a:t>
            </a:r>
            <a:r>
              <a:rPr kumimoji="0" lang="en-US" sz="2585" b="0" i="0" u="none" strike="noStrike" kern="1200" cap="none" spc="0" normalizeH="0" baseline="0" noProof="0" dirty="0" smtClean="0">
                <a:ln>
                  <a:noFill/>
                </a:ln>
                <a:solidFill>
                  <a:srgbClr val="09449B"/>
                </a:solidFill>
                <a:effectLst/>
                <a:uLnTx/>
                <a:uFillTx/>
                <a:latin typeface="Tahoma" pitchFamily="34" charset="0"/>
                <a:ea typeface="+mj-ea"/>
                <a:cs typeface="Tahoma" pitchFamily="34" charset="0"/>
              </a:rPr>
              <a:t>Peter Long </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r>
              <a:rPr kumimoji="0" lang="en-GB"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Basildon Borough Council</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85" b="0" i="0" u="none" strike="noStrike" kern="1200" cap="none" spc="0" normalizeH="0" baseline="0" noProof="0" dirty="0">
                <a:ln>
                  <a:noFill/>
                </a:ln>
                <a:solidFill>
                  <a:srgbClr val="09449B"/>
                </a:solidFill>
                <a:effectLst/>
                <a:uLnTx/>
                <a:uFillTx/>
                <a:latin typeface="Tahoma" pitchFamily="34" charset="0"/>
                <a:ea typeface="+mj-ea"/>
                <a:cs typeface="Tahoma" pitchFamily="34" charset="0"/>
              </a:rPr>
              <a:t>			</a:t>
            </a:r>
            <a:r>
              <a:rPr kumimoji="0" lang="en-US" sz="2585" b="0" i="0" u="none" strike="noStrike" kern="1200" cap="none" spc="0" normalizeH="0" baseline="0" noProof="0" dirty="0" smtClean="0">
                <a:ln>
                  <a:noFill/>
                </a:ln>
                <a:solidFill>
                  <a:srgbClr val="09449B"/>
                </a:solidFill>
                <a:effectLst/>
                <a:uLnTx/>
                <a:uFillTx/>
                <a:latin typeface="Tahoma" pitchFamily="34" charset="0"/>
                <a:ea typeface="+mj-ea"/>
                <a:cs typeface="Tahoma" pitchFamily="34" charset="0"/>
              </a:rPr>
              <a:t>Matthew Baxter </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r>
              <a:rPr kumimoji="0" lang="en-GB"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echelon Consultancy</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9449B"/>
                </a:solidFill>
                <a:effectLst/>
                <a:uLnTx/>
                <a:uFillTx/>
                <a:latin typeface="Tahoma" pitchFamily="34" charset="0"/>
                <a:ea typeface="+mj-ea"/>
                <a:cs typeface="Tahoma" pitchFamily="34" charset="0"/>
              </a:rPr>
              <a:t>			</a:t>
            </a:r>
            <a:r>
              <a:rPr kumimoji="0" lang="en-US" sz="2585" b="0" i="0" u="none" strike="noStrike" kern="1200" cap="none" spc="0" normalizeH="0" baseline="0" noProof="0" dirty="0" smtClean="0">
                <a:ln>
                  <a:noFill/>
                </a:ln>
                <a:solidFill>
                  <a:srgbClr val="09449B"/>
                </a:solidFill>
                <a:effectLst/>
                <a:uLnTx/>
                <a:uFillTx/>
                <a:latin typeface="Tahoma" pitchFamily="34" charset="0"/>
                <a:ea typeface="+mj-ea"/>
                <a:cs typeface="Tahoma" pitchFamily="34" charset="0"/>
              </a:rPr>
              <a:t>Carol Burton </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r>
              <a:rPr kumimoji="0" lang="en-GB"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Basildon Borough Council</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			</a:t>
            </a:r>
            <a:r>
              <a:rPr kumimoji="0" lang="en-US" sz="2585" b="0" i="0" u="none" strike="noStrike" kern="1200" cap="none" spc="0" normalizeH="0" baseline="0" noProof="0" dirty="0" smtClean="0">
                <a:ln>
                  <a:noFill/>
                </a:ln>
                <a:solidFill>
                  <a:srgbClr val="09449B"/>
                </a:solidFill>
                <a:effectLst/>
                <a:uLnTx/>
                <a:uFillTx/>
                <a:latin typeface="Tahoma" pitchFamily="34" charset="0"/>
                <a:ea typeface="+mj-ea"/>
                <a:cs typeface="Tahoma" pitchFamily="34" charset="0"/>
              </a:rPr>
              <a:t>Stephen Holden </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r>
              <a:rPr kumimoji="0" lang="en-GB"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Morgan Sindall)</a:t>
            </a:r>
            <a:endParaRPr kumimoji="0" lang="en-US" sz="2000" b="0" i="0" u="none" strike="noStrike" kern="1200" cap="none" spc="0" normalizeH="0" baseline="0" noProof="0" dirty="0">
              <a:ln>
                <a:noFill/>
              </a:ln>
              <a:solidFill>
                <a:srgbClr val="00B0F0"/>
              </a:solidFill>
              <a:effectLst/>
              <a:uLnTx/>
              <a:uFillTx/>
              <a:latin typeface="Tahoma" pitchFamily="34" charset="0"/>
              <a:ea typeface="+mj-ea"/>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smtClean="0">
              <a:ln>
                <a:noFill/>
              </a:ln>
              <a:solidFill>
                <a:srgbClr val="09449B"/>
              </a:solidFill>
              <a:effectLst/>
              <a:uLnTx/>
              <a:uFillTx/>
              <a:latin typeface="Tahoma" pitchFamily="34" charset="0"/>
              <a:ea typeface="+mj-ea"/>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85" b="0" i="0" u="none" strike="noStrike" kern="1200" cap="none" spc="0" normalizeH="0" baseline="0" noProof="0" dirty="0">
                <a:ln>
                  <a:noFill/>
                </a:ln>
                <a:solidFill>
                  <a:srgbClr val="09449B"/>
                </a:solidFill>
                <a:effectLst/>
                <a:uLnTx/>
                <a:uFillTx/>
                <a:latin typeface="Tahoma" pitchFamily="34" charset="0"/>
                <a:ea typeface="+mj-ea"/>
                <a:cs typeface="Tahoma" pitchFamily="34" charset="0"/>
              </a:rPr>
              <a:t>	</a:t>
            </a:r>
            <a:r>
              <a:rPr kumimoji="0" lang="en-US" sz="2585" b="0" i="0" u="none" strike="noStrike" kern="1200" cap="none" spc="0" normalizeH="0" baseline="0" noProof="0" dirty="0">
                <a:ln>
                  <a:noFill/>
                </a:ln>
                <a:solidFill>
                  <a:srgbClr val="000000"/>
                </a:solidFill>
                <a:effectLst/>
                <a:uLnTx/>
                <a:uFillTx/>
                <a:latin typeface="Tahoma" pitchFamily="34" charset="0"/>
                <a:ea typeface="+mj-ea"/>
                <a:cs typeface="Tahoma" pitchFamily="34" charset="0"/>
              </a:rPr>
              <a:t>Chaired by: 	</a:t>
            </a:r>
            <a:r>
              <a:rPr kumimoji="0" lang="en-US" sz="2585" b="0" i="0" u="none" strike="noStrike" kern="1200" cap="none" spc="0" normalizeH="0" baseline="0" noProof="0" dirty="0" smtClean="0">
                <a:ln>
                  <a:noFill/>
                </a:ln>
                <a:solidFill>
                  <a:srgbClr val="09449B"/>
                </a:solidFill>
                <a:effectLst/>
                <a:uLnTx/>
                <a:uFillTx/>
                <a:latin typeface="Tahoma" pitchFamily="34" charset="0"/>
                <a:ea typeface="+mj-ea"/>
                <a:cs typeface="Tahoma" pitchFamily="34" charset="0"/>
              </a:rPr>
              <a:t>Liz Circuit </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r>
              <a:rPr kumimoji="0" lang="en-GB"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M3</a:t>
            </a:r>
            <a:r>
              <a:rPr kumimoji="0" lang="en-US" sz="2000" b="0" i="0" u="none" strike="noStrike" kern="1200" cap="none" spc="0" normalizeH="0" baseline="0" noProof="0" dirty="0" smtClean="0">
                <a:ln>
                  <a:noFill/>
                </a:ln>
                <a:solidFill>
                  <a:srgbClr val="00B0F0"/>
                </a:solidFill>
                <a:effectLst/>
                <a:uLnTx/>
                <a:uFillTx/>
                <a:latin typeface="Tahoma" pitchFamily="34" charset="0"/>
                <a:ea typeface="+mj-ea"/>
                <a:cs typeface="Tahoma" pitchFamily="34" charset="0"/>
              </a:rPr>
              <a:t>)</a:t>
            </a:r>
            <a:endParaRPr kumimoji="0" lang="en-US" sz="2000" b="0" i="0" u="none" strike="noStrike" kern="1200" cap="none" spc="0" normalizeH="0" baseline="0" noProof="0" dirty="0">
              <a:ln>
                <a:noFill/>
              </a:ln>
              <a:solidFill>
                <a:srgbClr val="00B0F0"/>
              </a:solidFill>
              <a:effectLst/>
              <a:uLnTx/>
              <a:uFillTx/>
              <a:latin typeface="Tahoma" pitchFamily="34" charset="0"/>
              <a:ea typeface="+mj-ea"/>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85" b="0" i="0" u="none" strike="noStrike" kern="1200" cap="none" spc="0" normalizeH="0" baseline="0" noProof="0" dirty="0">
                <a:ln>
                  <a:noFill/>
                </a:ln>
                <a:solidFill>
                  <a:srgbClr val="000000"/>
                </a:solidFill>
                <a:effectLst/>
                <a:uLnTx/>
                <a:uFillTx/>
                <a:latin typeface="Tahoma" pitchFamily="34" charset="0"/>
                <a:ea typeface="+mj-ea"/>
                <a:cs typeface="Tahoma" pitchFamily="34" charset="0"/>
              </a:rPr>
              <a:t>	Room: 	</a:t>
            </a:r>
            <a:r>
              <a:rPr kumimoji="0" lang="en-US" sz="2585" b="0" i="0" u="none" strike="noStrike" kern="1200" cap="none" spc="0" normalizeH="0" baseline="0" noProof="0" dirty="0" smtClean="0">
                <a:ln>
                  <a:noFill/>
                </a:ln>
                <a:solidFill>
                  <a:srgbClr val="00B050"/>
                </a:solidFill>
                <a:effectLst/>
                <a:uLnTx/>
                <a:uFillTx/>
                <a:latin typeface="Tahoma" pitchFamily="34" charset="0"/>
                <a:ea typeface="+mj-ea"/>
                <a:cs typeface="Tahoma" pitchFamily="34" charset="0"/>
              </a:rPr>
              <a:t>Dorset </a:t>
            </a:r>
            <a:r>
              <a:rPr kumimoji="0" lang="en-US" sz="2585" b="0" i="0" u="none" strike="noStrike" kern="1200" cap="none" spc="0" normalizeH="0" baseline="0" noProof="0" dirty="0">
                <a:ln>
                  <a:noFill/>
                </a:ln>
                <a:solidFill>
                  <a:srgbClr val="00B050"/>
                </a:solidFill>
                <a:effectLst/>
                <a:uLnTx/>
                <a:uFillTx/>
                <a:latin typeface="Tahoma" pitchFamily="34" charset="0"/>
                <a:ea typeface="+mj-ea"/>
                <a:cs typeface="Tahoma" pitchFamily="34" charset="0"/>
              </a:rPr>
              <a:t>Room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585" b="0" i="0" u="none" strike="noStrike" kern="1200" cap="none" spc="0" normalizeH="0" baseline="0" noProof="0" dirty="0">
              <a:ln>
                <a:noFill/>
              </a:ln>
              <a:solidFill>
                <a:srgbClr val="000000"/>
              </a:solidFill>
              <a:effectLst/>
              <a:uLnTx/>
              <a:uFillTx/>
              <a:latin typeface="Tahoma" pitchFamily="34" charset="0"/>
              <a:ea typeface="+mj-ea"/>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62" b="1" i="0" u="none" strike="noStrike" kern="1200" cap="none" spc="0" normalizeH="0" baseline="0" noProof="0" dirty="0">
                <a:ln>
                  <a:noFill/>
                </a:ln>
                <a:solidFill>
                  <a:srgbClr val="09449B"/>
                </a:solidFill>
                <a:effectLst/>
                <a:uLnTx/>
                <a:uFillTx/>
                <a:latin typeface="Tahoma" pitchFamily="34" charset="0"/>
                <a:ea typeface="+mj-ea"/>
                <a:cs typeface="Tahoma" pitchFamily="34" charset="0"/>
              </a:rPr>
              <a:t/>
            </a:r>
            <a:br>
              <a:rPr kumimoji="0" lang="en-US" sz="4062" b="1" i="0" u="none" strike="noStrike" kern="1200" cap="none" spc="0" normalizeH="0" baseline="0" noProof="0" dirty="0">
                <a:ln>
                  <a:noFill/>
                </a:ln>
                <a:solidFill>
                  <a:srgbClr val="09449B"/>
                </a:solidFill>
                <a:effectLst/>
                <a:uLnTx/>
                <a:uFillTx/>
                <a:latin typeface="Tahoma" pitchFamily="34" charset="0"/>
                <a:ea typeface="+mj-ea"/>
                <a:cs typeface="Tahoma" pitchFamily="34" charset="0"/>
              </a:rPr>
            </a:br>
            <a:endParaRPr kumimoji="0" lang="en-US" sz="2585" b="0" i="0" u="none" strike="noStrike" kern="1200" cap="none" spc="0" normalizeH="0" baseline="0" noProof="0" dirty="0">
              <a:ln>
                <a:noFill/>
              </a:ln>
              <a:solidFill>
                <a:srgbClr val="000000"/>
              </a:solidFill>
              <a:effectLst/>
              <a:uLnTx/>
              <a:uFillTx/>
              <a:latin typeface="Tahoma" pitchFamily="34" charset="0"/>
              <a:ea typeface="+mj-ea"/>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62" b="1" i="0" u="none" strike="noStrike" kern="1200" cap="none" spc="0" normalizeH="0" baseline="0" noProof="0" dirty="0">
                <a:ln>
                  <a:noFill/>
                </a:ln>
                <a:solidFill>
                  <a:srgbClr val="09449B"/>
                </a:solidFill>
                <a:effectLst/>
                <a:uLnTx/>
                <a:uFillTx/>
                <a:latin typeface="Arial"/>
                <a:ea typeface="+mj-ea"/>
                <a:cs typeface="Tahoma" pitchFamily="34" charset="0"/>
              </a:rPr>
              <a:t/>
            </a:r>
            <a:br>
              <a:rPr kumimoji="0" lang="en-US" sz="4062" b="1" i="0" u="none" strike="noStrike" kern="1200" cap="none" spc="0" normalizeH="0" baseline="0" noProof="0" dirty="0">
                <a:ln>
                  <a:noFill/>
                </a:ln>
                <a:solidFill>
                  <a:srgbClr val="09449B"/>
                </a:solidFill>
                <a:effectLst/>
                <a:uLnTx/>
                <a:uFillTx/>
                <a:latin typeface="Arial"/>
                <a:ea typeface="+mj-ea"/>
                <a:cs typeface="Tahoma" pitchFamily="34" charset="0"/>
              </a:rPr>
            </a:br>
            <a:r>
              <a:rPr kumimoji="0" lang="en-US" sz="2585" b="0" i="0" u="none" strike="noStrike" kern="0" cap="none" spc="0" normalizeH="0" baseline="0" noProof="0" dirty="0">
                <a:ln>
                  <a:noFill/>
                </a:ln>
                <a:solidFill>
                  <a:srgbClr val="FF0000"/>
                </a:solidFill>
                <a:effectLst/>
                <a:uLnTx/>
                <a:uFillTx/>
                <a:latin typeface="Tahoma" pitchFamily="34" charset="0"/>
                <a:ea typeface="+mj-ea"/>
                <a:cs typeface="Tahoma" pitchFamily="34" charset="0"/>
              </a:rPr>
              <a:t/>
            </a:r>
            <a:br>
              <a:rPr kumimoji="0" lang="en-US" sz="2585" b="0" i="0" u="none" strike="noStrike" kern="0" cap="none" spc="0" normalizeH="0" baseline="0" noProof="0" dirty="0">
                <a:ln>
                  <a:noFill/>
                </a:ln>
                <a:solidFill>
                  <a:srgbClr val="FF0000"/>
                </a:solidFill>
                <a:effectLst/>
                <a:uLnTx/>
                <a:uFillTx/>
                <a:latin typeface="Tahoma" pitchFamily="34" charset="0"/>
                <a:ea typeface="+mj-ea"/>
                <a:cs typeface="Tahoma" pitchFamily="34" charset="0"/>
              </a:rPr>
            </a:br>
            <a:endParaRPr kumimoji="0" lang="en-US" sz="2585" b="0" i="0" u="none" strike="noStrike" kern="0" cap="none" spc="0" normalizeH="0" baseline="0" noProof="0" dirty="0">
              <a:ln>
                <a:noFill/>
              </a:ln>
              <a:solidFill>
                <a:srgbClr val="FF0000"/>
              </a:solidFill>
              <a:effectLst/>
              <a:uLnTx/>
              <a:uFillTx/>
              <a:latin typeface="Tahoma" pitchFamily="34" charset="0"/>
              <a:ea typeface="+mj-ea"/>
              <a:cs typeface="Tahoma" pitchFamily="34" charset="0"/>
            </a:endParaRPr>
          </a:p>
        </p:txBody>
      </p:sp>
    </p:spTree>
    <p:custDataLst>
      <p:tags r:id="rId1"/>
    </p:custDataLst>
    <p:extLst>
      <p:ext uri="{BB962C8B-B14F-4D97-AF65-F5344CB8AC3E}">
        <p14:creationId xmlns:p14="http://schemas.microsoft.com/office/powerpoint/2010/main" val="4006650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230"/>
            <a:ext cx="10515600" cy="1325563"/>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What we delivered</a:t>
            </a:r>
            <a:br>
              <a:rPr lang="en-GB" sz="3600" b="1" dirty="0" smtClean="0">
                <a:solidFill>
                  <a:srgbClr val="00204E"/>
                </a:solidFill>
                <a:latin typeface="Arial" panose="020B0604020202020204" pitchFamily="34" charset="0"/>
                <a:cs typeface="Arial" panose="020B0604020202020204" pitchFamily="34" charset="0"/>
              </a:rPr>
            </a:br>
            <a:endParaRPr lang="en-GB" sz="3600" b="1" dirty="0">
              <a:solidFill>
                <a:srgbClr val="00204E"/>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959498" y="1349129"/>
            <a:ext cx="10265229" cy="3955034"/>
          </a:xfrm>
        </p:spPr>
        <p:txBody>
          <a:bodyPr>
            <a:normAutofit/>
          </a:bodyPr>
          <a:lstStyle/>
          <a:p>
            <a:r>
              <a:rPr lang="en-GB" sz="2400" dirty="0" smtClean="0">
                <a:latin typeface="Arial" panose="020B0604020202020204" pitchFamily="34" charset="0"/>
                <a:cs typeface="Arial" panose="020B0604020202020204" pitchFamily="34" charset="0"/>
              </a:rPr>
              <a:t>Co-located in existing Council building</a:t>
            </a:r>
          </a:p>
          <a:p>
            <a:r>
              <a:rPr lang="en-GB" sz="2400" dirty="0" smtClean="0">
                <a:latin typeface="Arial" panose="020B0604020202020204" pitchFamily="34" charset="0"/>
                <a:cs typeface="Arial" panose="020B0604020202020204" pitchFamily="34" charset="0"/>
              </a:rPr>
              <a:t>Adopted Morgan Sindall’s </a:t>
            </a:r>
            <a:r>
              <a:rPr lang="en-GB" sz="2400" dirty="0" err="1" smtClean="0">
                <a:latin typeface="Arial" panose="020B0604020202020204" pitchFamily="34" charset="0"/>
                <a:cs typeface="Arial" panose="020B0604020202020204" pitchFamily="34" charset="0"/>
              </a:rPr>
              <a:t>MSi</a:t>
            </a:r>
            <a:r>
              <a:rPr lang="en-GB" sz="2400" dirty="0" smtClean="0">
                <a:latin typeface="Arial" panose="020B0604020202020204" pitchFamily="34" charset="0"/>
                <a:cs typeface="Arial" panose="020B0604020202020204" pitchFamily="34" charset="0"/>
              </a:rPr>
              <a:t> system</a:t>
            </a:r>
          </a:p>
          <a:p>
            <a:r>
              <a:rPr lang="en-GB" sz="2400" dirty="0" smtClean="0">
                <a:latin typeface="Arial" panose="020B0604020202020204" pitchFamily="34" charset="0"/>
                <a:cs typeface="Arial" panose="020B0604020202020204" pitchFamily="34" charset="0"/>
              </a:rPr>
              <a:t>Shared Council telephony with </a:t>
            </a:r>
            <a:r>
              <a:rPr lang="en-GB" sz="2400" dirty="0" smtClean="0">
                <a:latin typeface="Arial" panose="020B0604020202020204" pitchFamily="34" charset="0"/>
                <a:cs typeface="Arial" panose="020B0604020202020204" pitchFamily="34" charset="0"/>
              </a:rPr>
              <a:t>Morgan Sindall </a:t>
            </a:r>
            <a:r>
              <a:rPr lang="en-GB" sz="2400" dirty="0" smtClean="0">
                <a:latin typeface="Arial" panose="020B0604020202020204" pitchFamily="34" charset="0"/>
                <a:cs typeface="Arial" panose="020B0604020202020204" pitchFamily="34" charset="0"/>
              </a:rPr>
              <a:t>to enable them to take all property service calls</a:t>
            </a:r>
          </a:p>
          <a:p>
            <a:r>
              <a:rPr lang="en-GB" sz="2400" dirty="0" smtClean="0">
                <a:latin typeface="Arial" panose="020B0604020202020204" pitchFamily="34" charset="0"/>
                <a:cs typeface="Arial" panose="020B0604020202020204" pitchFamily="34" charset="0"/>
              </a:rPr>
              <a:t>PPP/PPG/4* gas</a:t>
            </a:r>
          </a:p>
          <a:p>
            <a:r>
              <a:rPr lang="en-GB" sz="2400" dirty="0" smtClean="0">
                <a:latin typeface="Arial" panose="020B0604020202020204" pitchFamily="34" charset="0"/>
                <a:cs typeface="Arial" panose="020B0604020202020204" pitchFamily="34" charset="0"/>
              </a:rPr>
              <a:t>No </a:t>
            </a:r>
            <a:r>
              <a:rPr lang="en-GB" sz="2400" dirty="0" smtClean="0">
                <a:latin typeface="Arial" panose="020B0604020202020204" pitchFamily="34" charset="0"/>
                <a:cs typeface="Arial" panose="020B0604020202020204" pitchFamily="34" charset="0"/>
              </a:rPr>
              <a:t>transactional</a:t>
            </a:r>
            <a:r>
              <a:rPr lang="en-GB" sz="24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interfaces</a:t>
            </a:r>
          </a:p>
          <a:p>
            <a:r>
              <a:rPr lang="en-GB" sz="2400" dirty="0" smtClean="0">
                <a:latin typeface="Arial" panose="020B0604020202020204" pitchFamily="34" charset="0"/>
                <a:cs typeface="Arial" panose="020B0604020202020204" pitchFamily="34" charset="0"/>
              </a:rPr>
              <a:t>Commercial incentive to drive cost down</a:t>
            </a:r>
          </a:p>
          <a:p>
            <a:r>
              <a:rPr lang="en-GB" sz="2400" dirty="0" smtClean="0">
                <a:latin typeface="Arial" panose="020B0604020202020204" pitchFamily="34" charset="0"/>
                <a:cs typeface="Arial" panose="020B0604020202020204" pitchFamily="34" charset="0"/>
              </a:rPr>
              <a:t>Mobile working </a:t>
            </a:r>
          </a:p>
          <a:p>
            <a:r>
              <a:rPr lang="en-GB" sz="2400" dirty="0" smtClean="0">
                <a:latin typeface="Arial" panose="020B0604020202020204" pitchFamily="34" charset="0"/>
                <a:cs typeface="Arial" panose="020B0604020202020204" pitchFamily="34" charset="0"/>
              </a:rPr>
              <a:t>Stage 0’s</a:t>
            </a: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9" name="Picture 8"/>
          <p:cNvPicPr/>
          <p:nvPr/>
        </p:nvPicPr>
        <p:blipFill>
          <a:blip r:embed="rId4"/>
          <a:srcRect/>
          <a:stretch>
            <a:fillRect/>
          </a:stretch>
        </p:blipFill>
        <p:spPr bwMode="auto">
          <a:xfrm>
            <a:off x="10422500" y="177866"/>
            <a:ext cx="1433830" cy="860425"/>
          </a:xfrm>
          <a:prstGeom prst="rect">
            <a:avLst/>
          </a:prstGeom>
          <a:noFill/>
          <a:ln w="9525">
            <a:noFill/>
            <a:miter lim="800000"/>
            <a:headEnd/>
            <a:tailEnd/>
          </a:ln>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555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rcRect/>
          <a:stretch>
            <a:fillRect/>
          </a:stretch>
        </p:blipFill>
        <p:spPr bwMode="auto">
          <a:xfrm>
            <a:off x="10422500" y="177866"/>
            <a:ext cx="1433830" cy="860425"/>
          </a:xfrm>
          <a:prstGeom prst="rect">
            <a:avLst/>
          </a:prstGeom>
          <a:noFill/>
          <a:ln w="9525">
            <a:noFill/>
            <a:miter lim="800000"/>
            <a:headEnd/>
            <a:tailEnd/>
          </a:ln>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a:solidFill>
            <a:srgbClr val="093C71"/>
          </a:solidFill>
        </p:spPr>
      </p:pic>
      <p:pic>
        <p:nvPicPr>
          <p:cNvPr id="6" name="Picture 5"/>
          <p:cNvPicPr/>
          <p:nvPr/>
        </p:nvPicPr>
        <p:blipFill rotWithShape="1">
          <a:blip r:embed="rId6" cstate="print">
            <a:extLst>
              <a:ext uri="{28A0092B-C50C-407E-A947-70E740481C1C}">
                <a14:useLocalDpi xmlns:a14="http://schemas.microsoft.com/office/drawing/2010/main" val="0"/>
              </a:ext>
            </a:extLst>
          </a:blip>
          <a:srcRect l="4117" t="10190" r="3852" b="9746"/>
          <a:stretch/>
        </p:blipFill>
        <p:spPr bwMode="auto">
          <a:xfrm>
            <a:off x="1388431" y="155381"/>
            <a:ext cx="8683555" cy="55200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882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333"/>
            <a:ext cx="10515600" cy="1114731"/>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Benefits</a:t>
            </a:r>
            <a:endParaRPr lang="en-GB" sz="3600" b="1" dirty="0">
              <a:solidFill>
                <a:srgbClr val="00204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sp>
        <p:nvSpPr>
          <p:cNvPr id="2" name="Content Placeholder 1"/>
          <p:cNvSpPr>
            <a:spLocks noGrp="1"/>
          </p:cNvSpPr>
          <p:nvPr>
            <p:ph idx="1"/>
          </p:nvPr>
        </p:nvSpPr>
        <p:spPr>
          <a:xfrm>
            <a:off x="959498" y="1482303"/>
            <a:ext cx="10515600" cy="3602881"/>
          </a:xfrm>
        </p:spPr>
        <p:txBody>
          <a:bodyPr>
            <a:normAutofit/>
          </a:bodyPr>
          <a:lstStyle/>
          <a:p>
            <a:r>
              <a:rPr lang="en-GB" sz="2400" dirty="0" smtClean="0">
                <a:latin typeface="Arial" panose="020B0604020202020204" pitchFamily="34" charset="0"/>
                <a:cs typeface="Arial" panose="020B0604020202020204" pitchFamily="34" charset="0"/>
              </a:rPr>
              <a:t>Real </a:t>
            </a:r>
            <a:r>
              <a:rPr lang="en-GB" sz="2400" dirty="0" smtClean="0">
                <a:latin typeface="Arial" panose="020B0604020202020204" pitchFamily="34" charset="0"/>
                <a:cs typeface="Arial" panose="020B0604020202020204" pitchFamily="34" charset="0"/>
              </a:rPr>
              <a:t>time </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Dashboard snapshots</a:t>
            </a:r>
          </a:p>
          <a:p>
            <a:r>
              <a:rPr lang="en-GB" sz="2400" dirty="0" smtClean="0">
                <a:latin typeface="Arial" panose="020B0604020202020204" pitchFamily="34" charset="0"/>
                <a:cs typeface="Arial" panose="020B0604020202020204" pitchFamily="34" charset="0"/>
              </a:rPr>
              <a:t>Customer information all in one </a:t>
            </a:r>
            <a:r>
              <a:rPr lang="en-GB" sz="2400" dirty="0" smtClean="0">
                <a:latin typeface="Arial" panose="020B0604020202020204" pitchFamily="34" charset="0"/>
                <a:cs typeface="Arial" panose="020B0604020202020204" pitchFamily="34" charset="0"/>
              </a:rPr>
              <a:t>place</a:t>
            </a:r>
          </a:p>
          <a:p>
            <a:r>
              <a:rPr lang="en-GB" sz="2400" dirty="0" smtClean="0">
                <a:latin typeface="Arial" panose="020B0604020202020204" pitchFamily="34" charset="0"/>
                <a:cs typeface="Arial" panose="020B0604020202020204" pitchFamily="34" charset="0"/>
              </a:rPr>
              <a:t>Transparency </a:t>
            </a:r>
            <a:r>
              <a:rPr lang="en-GB" sz="2400" dirty="0">
                <a:latin typeface="Arial" panose="020B0604020202020204" pitchFamily="34" charset="0"/>
                <a:cs typeface="Arial" panose="020B0604020202020204" pitchFamily="34" charset="0"/>
              </a:rPr>
              <a:t>of financial </a:t>
            </a:r>
            <a:r>
              <a:rPr lang="en-GB" sz="2400" dirty="0" smtClean="0">
                <a:latin typeface="Arial" panose="020B0604020202020204" pitchFamily="34" charset="0"/>
                <a:cs typeface="Arial" panose="020B0604020202020204" pitchFamily="34" charset="0"/>
              </a:rPr>
              <a:t>information</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Reduction in administrative resources BBC and </a:t>
            </a:r>
            <a:r>
              <a:rPr lang="en-GB" sz="2400" dirty="0" smtClean="0">
                <a:latin typeface="Arial" panose="020B0604020202020204" pitchFamily="34" charset="0"/>
                <a:cs typeface="Arial" panose="020B0604020202020204" pitchFamily="34" charset="0"/>
              </a:rPr>
              <a:t>Morgan Sindall</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Quality of call handling improved</a:t>
            </a:r>
          </a:p>
          <a:p>
            <a:r>
              <a:rPr lang="en-GB" sz="2400" dirty="0" smtClean="0">
                <a:latin typeface="Arial" panose="020B0604020202020204" pitchFamily="34" charset="0"/>
                <a:cs typeface="Arial" panose="020B0604020202020204" pitchFamily="34" charset="0"/>
              </a:rPr>
              <a:t>“Hot Spots” of expenditure to inform SAM approach</a:t>
            </a:r>
            <a:endParaRPr lang="en-GB" sz="2400" dirty="0">
              <a:latin typeface="Arial" panose="020B0604020202020204" pitchFamily="34" charset="0"/>
              <a:cs typeface="Arial" panose="020B0604020202020204" pitchFamily="34" charset="0"/>
            </a:endParaRPr>
          </a:p>
        </p:txBody>
      </p:sp>
      <p:pic>
        <p:nvPicPr>
          <p:cNvPr id="8" name="Picture 7"/>
          <p:cNvPicPr/>
          <p:nvPr/>
        </p:nvPicPr>
        <p:blipFill>
          <a:blip r:embed="rId4"/>
          <a:srcRect/>
          <a:stretch>
            <a:fillRect/>
          </a:stretch>
        </p:blipFill>
        <p:spPr bwMode="auto">
          <a:xfrm>
            <a:off x="10422500" y="177866"/>
            <a:ext cx="1433830" cy="860425"/>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87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5057"/>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What does this look like?</a:t>
            </a:r>
            <a:endParaRPr lang="en-GB" sz="3600" b="1" dirty="0">
              <a:solidFill>
                <a:srgbClr val="00204E"/>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959522" y="4217496"/>
            <a:ext cx="10517132" cy="1179126"/>
          </a:xfrm>
        </p:spPr>
        <p:txBody>
          <a:bodyPr>
            <a:noAutofit/>
          </a:bodyPr>
          <a:lstStyle/>
          <a:p>
            <a:pPr>
              <a:lnSpc>
                <a:spcPct val="100000"/>
              </a:lnSpc>
            </a:pPr>
            <a:r>
              <a:rPr lang="en-GB" sz="2000" dirty="0">
                <a:latin typeface="Arial" panose="020B0604020202020204" pitchFamily="34" charset="0"/>
                <a:cs typeface="Arial" panose="020B0604020202020204" pitchFamily="34" charset="0"/>
              </a:rPr>
              <a:t>Holistic approach to maintenance</a:t>
            </a:r>
          </a:p>
          <a:p>
            <a:pPr>
              <a:lnSpc>
                <a:spcPct val="100000"/>
              </a:lnSpc>
            </a:pPr>
            <a:r>
              <a:rPr lang="en-GB" sz="2000" dirty="0">
                <a:latin typeface="Arial" panose="020B0604020202020204" pitchFamily="34" charset="0"/>
                <a:cs typeface="Arial" panose="020B0604020202020204" pitchFamily="34" charset="0"/>
              </a:rPr>
              <a:t>Targeting preventative repairs through ‘Complete Property Service’ </a:t>
            </a:r>
          </a:p>
          <a:p>
            <a:pPr>
              <a:lnSpc>
                <a:spcPct val="100000"/>
              </a:lnSpc>
            </a:pPr>
            <a:r>
              <a:rPr lang="en-GB" sz="2000" dirty="0">
                <a:latin typeface="Arial" panose="020B0604020202020204" pitchFamily="34" charset="0"/>
                <a:cs typeface="Arial" panose="020B0604020202020204" pitchFamily="34" charset="0"/>
              </a:rPr>
              <a:t>Working </a:t>
            </a:r>
            <a:r>
              <a:rPr lang="en-GB" sz="2000" dirty="0" smtClean="0">
                <a:latin typeface="Arial" panose="020B0604020202020204" pitchFamily="34" charset="0"/>
                <a:cs typeface="Arial" panose="020B0604020202020204" pitchFamily="34" charset="0"/>
              </a:rPr>
              <a:t>together to </a:t>
            </a:r>
            <a:r>
              <a:rPr lang="en-GB" sz="2000" dirty="0">
                <a:latin typeface="Arial" panose="020B0604020202020204" pitchFamily="34" charset="0"/>
                <a:cs typeface="Arial" panose="020B0604020202020204" pitchFamily="34" charset="0"/>
              </a:rPr>
              <a:t>use Planned and Responsive Repair </a:t>
            </a:r>
            <a:r>
              <a:rPr lang="en-GB" sz="2000" dirty="0" smtClean="0">
                <a:latin typeface="Arial" panose="020B0604020202020204" pitchFamily="34" charset="0"/>
                <a:cs typeface="Arial" panose="020B0604020202020204" pitchFamily="34" charset="0"/>
              </a:rPr>
              <a:t>budgets </a:t>
            </a:r>
            <a:r>
              <a:rPr lang="en-GB" sz="2000" dirty="0">
                <a:latin typeface="Arial" panose="020B0604020202020204" pitchFamily="34" charset="0"/>
                <a:cs typeface="Arial" panose="020B0604020202020204" pitchFamily="34" charset="0"/>
              </a:rPr>
              <a:t>more </a:t>
            </a:r>
            <a:r>
              <a:rPr lang="en-GB" sz="2000" dirty="0" smtClean="0">
                <a:latin typeface="Arial" panose="020B0604020202020204" pitchFamily="34" charset="0"/>
                <a:cs typeface="Arial" panose="020B0604020202020204" pitchFamily="34" charset="0"/>
              </a:rPr>
              <a:t>efficiently</a:t>
            </a:r>
            <a:endParaRPr lang="en-GB" sz="2000" dirty="0"/>
          </a:p>
        </p:txBody>
      </p:sp>
      <p:sp>
        <p:nvSpPr>
          <p:cNvPr id="7" name="TextBox 6"/>
          <p:cNvSpPr txBox="1"/>
          <p:nvPr/>
        </p:nvSpPr>
        <p:spPr>
          <a:xfrm>
            <a:off x="1929247" y="1071021"/>
            <a:ext cx="2869710" cy="369332"/>
          </a:xfrm>
          <a:prstGeom prst="rect">
            <a:avLst/>
          </a:prstGeom>
          <a:solidFill>
            <a:schemeClr val="bg1"/>
          </a:solidFill>
        </p:spPr>
        <p:txBody>
          <a:bodyPr wrap="square" rtlCol="0">
            <a:spAutoFit/>
          </a:bodyPr>
          <a:lstStyle/>
          <a:p>
            <a:r>
              <a:rPr lang="en-GB" b="1" dirty="0" smtClean="0">
                <a:solidFill>
                  <a:srgbClr val="C00000"/>
                </a:solidFill>
                <a:latin typeface="Arial" panose="020B0604020202020204" pitchFamily="34" charset="0"/>
                <a:cs typeface="Arial" panose="020B0604020202020204" pitchFamily="34" charset="0"/>
              </a:rPr>
              <a:t>720 Drain clearance jobs</a:t>
            </a:r>
            <a:endParaRPr lang="en-GB" b="1" dirty="0">
              <a:solidFill>
                <a:srgbClr val="C00000"/>
              </a:solidFill>
              <a:latin typeface="Arial" panose="020B0604020202020204" pitchFamily="34" charset="0"/>
              <a:cs typeface="Arial" panose="020B0604020202020204" pitchFamily="34" charset="0"/>
            </a:endParaRPr>
          </a:p>
        </p:txBody>
      </p:sp>
      <p:pic>
        <p:nvPicPr>
          <p:cNvPr id="13" name="Picture 12"/>
          <p:cNvPicPr/>
          <p:nvPr/>
        </p:nvPicPr>
        <p:blipFill>
          <a:blip r:embed="rId2"/>
          <a:srcRect/>
          <a:stretch>
            <a:fillRect/>
          </a:stretch>
        </p:blipFill>
        <p:spPr bwMode="auto">
          <a:xfrm>
            <a:off x="10422500" y="177866"/>
            <a:ext cx="1433830" cy="860425"/>
          </a:xfrm>
          <a:prstGeom prst="rect">
            <a:avLst/>
          </a:prstGeom>
          <a:noFill/>
          <a:ln w="9525">
            <a:noFill/>
            <a:miter lim="800000"/>
            <a:headEnd/>
            <a:tailEnd/>
          </a:ln>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6978" y="1440353"/>
            <a:ext cx="5261374" cy="2644201"/>
          </a:xfrm>
          <a:prstGeom prst="rect">
            <a:avLst/>
          </a:prstGeom>
          <a:ln>
            <a:solidFill>
              <a:srgbClr val="00204E"/>
            </a:solidFill>
          </a:ln>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88849" y="1442376"/>
            <a:ext cx="5261374" cy="2702369"/>
          </a:xfrm>
          <a:prstGeom prst="rect">
            <a:avLst/>
          </a:prstGeom>
          <a:ln>
            <a:solidFill>
              <a:srgbClr val="00204E"/>
            </a:solidFill>
          </a:ln>
        </p:spPr>
      </p:pic>
      <p:sp>
        <p:nvSpPr>
          <p:cNvPr id="6" name="Right Arrow 5"/>
          <p:cNvSpPr/>
          <p:nvPr/>
        </p:nvSpPr>
        <p:spPr>
          <a:xfrm rot="3962245">
            <a:off x="7105954" y="3028257"/>
            <a:ext cx="587652" cy="21008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03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10422500" y="177866"/>
            <a:ext cx="1433830" cy="860425"/>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sp>
        <p:nvSpPr>
          <p:cNvPr id="8" name="Rectangle 7"/>
          <p:cNvSpPr/>
          <p:nvPr/>
        </p:nvSpPr>
        <p:spPr>
          <a:xfrm>
            <a:off x="10767527" y="2640563"/>
            <a:ext cx="74645" cy="242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4242" t="4828" b="1"/>
          <a:stretch/>
        </p:blipFill>
        <p:spPr>
          <a:xfrm>
            <a:off x="2039815" y="177866"/>
            <a:ext cx="7620685" cy="5449027"/>
          </a:xfrm>
          <a:prstGeom prst="rect">
            <a:avLst/>
          </a:prstGeom>
        </p:spPr>
      </p:pic>
    </p:spTree>
    <p:extLst>
      <p:ext uri="{BB962C8B-B14F-4D97-AF65-F5344CB8AC3E}">
        <p14:creationId xmlns:p14="http://schemas.microsoft.com/office/powerpoint/2010/main" val="3320221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10422500" y="177866"/>
            <a:ext cx="1433830" cy="860425"/>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sp>
        <p:nvSpPr>
          <p:cNvPr id="3" name="Rectangle 2"/>
          <p:cNvSpPr/>
          <p:nvPr/>
        </p:nvSpPr>
        <p:spPr>
          <a:xfrm>
            <a:off x="10608904" y="2640563"/>
            <a:ext cx="74645" cy="242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568" y="1164230"/>
            <a:ext cx="9087770" cy="4030160"/>
          </a:xfrm>
          <a:prstGeom prst="rect">
            <a:avLst/>
          </a:prstGeom>
        </p:spPr>
      </p:pic>
    </p:spTree>
    <p:extLst>
      <p:ext uri="{BB962C8B-B14F-4D97-AF65-F5344CB8AC3E}">
        <p14:creationId xmlns:p14="http://schemas.microsoft.com/office/powerpoint/2010/main" val="45554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873"/>
            <a:ext cx="10515600" cy="1376624"/>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Planned for 2017</a:t>
            </a:r>
            <a:endParaRPr lang="en-GB" sz="3600" b="1" dirty="0">
              <a:solidFill>
                <a:srgbClr val="00204E"/>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950167" y="1756313"/>
            <a:ext cx="10283890" cy="3272891"/>
          </a:xfrm>
        </p:spPr>
        <p:txBody>
          <a:bodyPr>
            <a:normAutofit/>
          </a:bodyPr>
          <a:lstStyle/>
          <a:p>
            <a:r>
              <a:rPr lang="en-GB" sz="2400" dirty="0" smtClean="0">
                <a:latin typeface="Arial" panose="020B0604020202020204" pitchFamily="34" charset="0"/>
                <a:cs typeface="Arial" panose="020B0604020202020204" pitchFamily="34" charset="0"/>
              </a:rPr>
              <a:t>Customer App</a:t>
            </a:r>
          </a:p>
          <a:p>
            <a:r>
              <a:rPr lang="en-GB" sz="2400" dirty="0" smtClean="0">
                <a:latin typeface="Arial" panose="020B0604020202020204" pitchFamily="34" charset="0"/>
                <a:cs typeface="Arial" panose="020B0604020202020204" pitchFamily="34" charset="0"/>
              </a:rPr>
              <a:t>Price Per Void</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Corporate Buildings</a:t>
            </a:r>
          </a:p>
          <a:p>
            <a:r>
              <a:rPr lang="en-GB" sz="2400" dirty="0" smtClean="0">
                <a:latin typeface="Arial" panose="020B0604020202020204" pitchFamily="34" charset="0"/>
                <a:cs typeface="Arial" panose="020B0604020202020204" pitchFamily="34" charset="0"/>
              </a:rPr>
              <a:t>Planned </a:t>
            </a:r>
            <a:r>
              <a:rPr lang="en-GB" sz="2400" dirty="0" smtClean="0">
                <a:latin typeface="Arial" panose="020B0604020202020204" pitchFamily="34" charset="0"/>
                <a:cs typeface="Arial" panose="020B0604020202020204" pitchFamily="34" charset="0"/>
              </a:rPr>
              <a:t>Works</a:t>
            </a:r>
            <a:endParaRPr lang="en-GB" sz="2400" b="1" dirty="0" smtClean="0">
              <a:solidFill>
                <a:srgbClr val="00204E"/>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9" name="Picture 8"/>
          <p:cNvPicPr/>
          <p:nvPr/>
        </p:nvPicPr>
        <p:blipFill>
          <a:blip r:embed="rId3"/>
          <a:srcRect/>
          <a:stretch>
            <a:fillRect/>
          </a:stretch>
        </p:blipFill>
        <p:spPr bwMode="auto">
          <a:xfrm>
            <a:off x="10422500" y="177866"/>
            <a:ext cx="1433830" cy="860425"/>
          </a:xfrm>
          <a:prstGeom prst="rect">
            <a:avLst/>
          </a:prstGeom>
          <a:noFill/>
          <a:ln w="9525">
            <a:noFill/>
            <a:miter lim="800000"/>
            <a:headEnd/>
            <a:tailEnd/>
          </a:ln>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1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873"/>
            <a:ext cx="10515600" cy="1376624"/>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Social Value</a:t>
            </a:r>
            <a:endParaRPr lang="en-GB" sz="3600" b="1" dirty="0">
              <a:solidFill>
                <a:srgbClr val="00204E"/>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959498" y="1597689"/>
            <a:ext cx="10515600" cy="3920329"/>
          </a:xfrm>
        </p:spPr>
        <p:txBody>
          <a:bodyPr>
            <a:normAutofit/>
          </a:bodyPr>
          <a:lstStyle/>
          <a:p>
            <a:r>
              <a:rPr lang="en-GB" sz="2400" dirty="0" smtClean="0">
                <a:latin typeface="Arial" panose="020B0604020202020204" pitchFamily="34" charset="0"/>
                <a:cs typeface="Arial" panose="020B0604020202020204" pitchFamily="34" charset="0"/>
              </a:rPr>
              <a:t>BasWorx – social enterprise</a:t>
            </a:r>
          </a:p>
          <a:p>
            <a:r>
              <a:rPr lang="en-GB" sz="2400" dirty="0" smtClean="0">
                <a:latin typeface="Arial" panose="020B0604020202020204" pitchFamily="34" charset="0"/>
                <a:cs typeface="Arial" panose="020B0604020202020204" pitchFamily="34" charset="0"/>
              </a:rPr>
              <a:t>Apprenticeships</a:t>
            </a:r>
          </a:p>
          <a:p>
            <a:r>
              <a:rPr lang="en-GB" sz="2400" dirty="0" smtClean="0">
                <a:latin typeface="Arial" panose="020B0604020202020204" pitchFamily="34" charset="0"/>
                <a:cs typeface="Arial" panose="020B0604020202020204" pitchFamily="34" charset="0"/>
              </a:rPr>
              <a:t>Skills training</a:t>
            </a:r>
          </a:p>
          <a:p>
            <a:r>
              <a:rPr lang="en-GB" sz="2400" dirty="0" smtClean="0">
                <a:latin typeface="Arial" panose="020B0604020202020204" pitchFamily="34" charset="0"/>
                <a:cs typeface="Arial" panose="020B0604020202020204" pitchFamily="34" charset="0"/>
              </a:rPr>
              <a:t>Employment opportunities</a:t>
            </a:r>
          </a:p>
          <a:p>
            <a:r>
              <a:rPr lang="en-GB" sz="2400" dirty="0" smtClean="0">
                <a:latin typeface="Arial" panose="020B0604020202020204" pitchFamily="34" charset="0"/>
                <a:cs typeface="Arial" panose="020B0604020202020204" pitchFamily="34" charset="0"/>
              </a:rPr>
              <a:t>Engaging with schools</a:t>
            </a:r>
          </a:p>
          <a:p>
            <a:r>
              <a:rPr lang="en-GB" sz="2400" dirty="0" smtClean="0">
                <a:latin typeface="Arial" panose="020B0604020202020204" pitchFamily="34" charset="0"/>
                <a:cs typeface="Arial" panose="020B0604020202020204" pitchFamily="34" charset="0"/>
              </a:rPr>
              <a:t>Supporting unemployed residents</a:t>
            </a:r>
          </a:p>
          <a:p>
            <a:r>
              <a:rPr lang="en-GB" sz="2400" dirty="0" smtClean="0">
                <a:latin typeface="Arial" panose="020B0604020202020204" pitchFamily="34" charset="0"/>
                <a:cs typeface="Arial" panose="020B0604020202020204" pitchFamily="34" charset="0"/>
              </a:rPr>
              <a:t>Resident training</a:t>
            </a:r>
          </a:p>
          <a:p>
            <a:r>
              <a:rPr lang="en-GB" sz="2400" dirty="0" smtClean="0">
                <a:latin typeface="Arial" panose="020B0604020202020204" pitchFamily="34" charset="0"/>
                <a:cs typeface="Arial" panose="020B0604020202020204" pitchFamily="34" charset="0"/>
              </a:rPr>
              <a:t>Supply chain </a:t>
            </a: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529" y="1597689"/>
            <a:ext cx="5157801" cy="3375126"/>
          </a:xfrm>
          <a:prstGeom prst="rect">
            <a:avLst/>
          </a:prstGeom>
          <a:ln>
            <a:noFill/>
          </a:ln>
        </p:spPr>
      </p:pic>
      <p:pic>
        <p:nvPicPr>
          <p:cNvPr id="10" name="Picture 9"/>
          <p:cNvPicPr/>
          <p:nvPr/>
        </p:nvPicPr>
        <p:blipFill>
          <a:blip r:embed="rId4"/>
          <a:srcRect/>
          <a:stretch>
            <a:fillRect/>
          </a:stretch>
        </p:blipFill>
        <p:spPr bwMode="auto">
          <a:xfrm>
            <a:off x="10422500" y="177866"/>
            <a:ext cx="1433830" cy="860425"/>
          </a:xfrm>
          <a:prstGeom prst="rect">
            <a:avLst/>
          </a:prstGeom>
          <a:noFill/>
          <a:ln w="9525">
            <a:noFill/>
            <a:miter lim="800000"/>
            <a:headEnd/>
            <a:tailEnd/>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2632" y="1532373"/>
            <a:ext cx="1213421" cy="1084562"/>
          </a:xfrm>
          <a:prstGeom prst="rect">
            <a:avLst/>
          </a:prstGeom>
        </p:spPr>
      </p:pic>
    </p:spTree>
    <p:extLst>
      <p:ext uri="{BB962C8B-B14F-4D97-AF65-F5344CB8AC3E}">
        <p14:creationId xmlns:p14="http://schemas.microsoft.com/office/powerpoint/2010/main" val="3822592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9"/>
            <a:ext cx="10515600" cy="1325563"/>
          </a:xfrm>
        </p:spPr>
        <p:txBody>
          <a:bodyPr>
            <a:normAutofit/>
          </a:bodyPr>
          <a:lstStyle/>
          <a:p>
            <a:pPr algn="ctr"/>
            <a:r>
              <a:rPr lang="en-GB" sz="3600" b="1" dirty="0" err="1" smtClean="0">
                <a:solidFill>
                  <a:srgbClr val="00204E"/>
                </a:solidFill>
                <a:latin typeface="Arial" panose="020B0604020202020204" pitchFamily="34" charset="0"/>
                <a:cs typeface="Arial" panose="020B0604020202020204" pitchFamily="34" charset="0"/>
              </a:rPr>
              <a:t>BasWorx</a:t>
            </a:r>
            <a:endParaRPr lang="en-GB" sz="3600" b="1" dirty="0">
              <a:solidFill>
                <a:srgbClr val="00204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0353" y="1779003"/>
            <a:ext cx="10515600" cy="3403823"/>
          </a:xfrm>
        </p:spPr>
        <p:txBody>
          <a:bodyPr>
            <a:normAutofit lnSpcReduction="10000"/>
          </a:bodyPr>
          <a:lstStyle/>
          <a:p>
            <a:r>
              <a:rPr lang="en-GB" sz="2400" dirty="0" smtClean="0">
                <a:latin typeface="Arial" panose="020B0604020202020204" pitchFamily="34" charset="0"/>
                <a:cs typeface="Arial" panose="020B0604020202020204" pitchFamily="34" charset="0"/>
              </a:rPr>
              <a:t>Create a social enterprise</a:t>
            </a:r>
          </a:p>
          <a:p>
            <a:r>
              <a:rPr lang="en-GB" sz="2400" dirty="0" smtClean="0">
                <a:latin typeface="Arial" panose="020B0604020202020204" pitchFamily="34" charset="0"/>
                <a:cs typeface="Arial" panose="020B0604020202020204" pitchFamily="34" charset="0"/>
              </a:rPr>
              <a:t>Grow BasWorx as a subcontractor in it’s own right,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in order to offer a greater number of opportunities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on the planned work</a:t>
            </a:r>
          </a:p>
          <a:p>
            <a:r>
              <a:rPr lang="en-GB" sz="2400" dirty="0" smtClean="0">
                <a:latin typeface="Arial" panose="020B0604020202020204" pitchFamily="34" charset="0"/>
                <a:cs typeface="Arial" panose="020B0604020202020204" pitchFamily="34" charset="0"/>
              </a:rPr>
              <a:t>Formally advertise </a:t>
            </a:r>
            <a:r>
              <a:rPr lang="en-GB" sz="2400" dirty="0" err="1" smtClean="0">
                <a:latin typeface="Arial" panose="020B0604020202020204" pitchFamily="34" charset="0"/>
                <a:cs typeface="Arial" panose="020B0604020202020204" pitchFamily="34" charset="0"/>
              </a:rPr>
              <a:t>BasWorx</a:t>
            </a:r>
            <a:r>
              <a:rPr lang="en-GB" sz="2400" dirty="0" smtClean="0">
                <a:latin typeface="Arial" panose="020B0604020202020204" pitchFamily="34" charset="0"/>
                <a:cs typeface="Arial" panose="020B0604020202020204" pitchFamily="34" charset="0"/>
              </a:rPr>
              <a:t> and promote opportunities locally, online and through social media</a:t>
            </a:r>
          </a:p>
          <a:p>
            <a:r>
              <a:rPr lang="en-GB" sz="2400" dirty="0" smtClean="0">
                <a:latin typeface="Arial" panose="020B0604020202020204" pitchFamily="34" charset="0"/>
                <a:cs typeface="Arial" panose="020B0604020202020204" pitchFamily="34" charset="0"/>
              </a:rPr>
              <a:t>Those who complete the </a:t>
            </a:r>
            <a:r>
              <a:rPr lang="en-GB" sz="2400" dirty="0" err="1" smtClean="0">
                <a:latin typeface="Arial" panose="020B0604020202020204" pitchFamily="34" charset="0"/>
                <a:cs typeface="Arial" panose="020B0604020202020204" pitchFamily="34" charset="0"/>
              </a:rPr>
              <a:t>BasWorx</a:t>
            </a:r>
            <a:r>
              <a:rPr lang="en-GB" sz="2400" dirty="0" smtClean="0">
                <a:latin typeface="Arial" panose="020B0604020202020204" pitchFamily="34" charset="0"/>
                <a:cs typeface="Arial" panose="020B0604020202020204" pitchFamily="34" charset="0"/>
              </a:rPr>
              <a:t> programme to progress on to apprenticeship / employment opportunities with </a:t>
            </a:r>
            <a:r>
              <a:rPr lang="en-GB" sz="2400" dirty="0" smtClean="0">
                <a:latin typeface="Arial" panose="020B0604020202020204" pitchFamily="34" charset="0"/>
                <a:cs typeface="Arial" panose="020B0604020202020204" pitchFamily="34" charset="0"/>
              </a:rPr>
              <a:t>Morgan Sinda</a:t>
            </a:r>
            <a:r>
              <a:rPr lang="en-GB" sz="2400" dirty="0" smtClean="0">
                <a:latin typeface="Arial" panose="020B0604020202020204" pitchFamily="34" charset="0"/>
                <a:cs typeface="Arial" panose="020B0604020202020204" pitchFamily="34" charset="0"/>
              </a:rPr>
              <a:t>ll</a:t>
            </a:r>
            <a:r>
              <a:rPr lang="en-GB" sz="24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and supply chain </a:t>
            </a: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7" name="Picture 6"/>
          <p:cNvPicPr/>
          <p:nvPr/>
        </p:nvPicPr>
        <p:blipFill>
          <a:blip r:embed="rId3"/>
          <a:srcRect/>
          <a:stretch>
            <a:fillRect/>
          </a:stretch>
        </p:blipFill>
        <p:spPr bwMode="auto">
          <a:xfrm>
            <a:off x="10422500" y="177866"/>
            <a:ext cx="1433830" cy="860425"/>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3077" y="1182019"/>
            <a:ext cx="2255119" cy="2015637"/>
          </a:xfrm>
          <a:prstGeom prst="rect">
            <a:avLst/>
          </a:prstGeom>
        </p:spPr>
      </p:pic>
    </p:spTree>
    <p:extLst>
      <p:ext uri="{BB962C8B-B14F-4D97-AF65-F5344CB8AC3E}">
        <p14:creationId xmlns:p14="http://schemas.microsoft.com/office/powerpoint/2010/main" val="2879898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b="1" dirty="0" smtClean="0">
                <a:solidFill>
                  <a:srgbClr val="00204E"/>
                </a:solidFill>
                <a:latin typeface="Arial" panose="020B0604020202020204" pitchFamily="34" charset="0"/>
                <a:cs typeface="Arial" panose="020B0604020202020204" pitchFamily="34" charset="0"/>
              </a:rPr>
              <a:t>Questions?</a:t>
            </a:r>
            <a:endParaRPr lang="en-GB" sz="6600" b="1" dirty="0">
              <a:solidFill>
                <a:srgbClr val="00204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6" name="Picture 5"/>
          <p:cNvPicPr/>
          <p:nvPr/>
        </p:nvPicPr>
        <p:blipFill>
          <a:blip r:embed="rId3"/>
          <a:srcRect/>
          <a:stretch>
            <a:fillRect/>
          </a:stretch>
        </p:blipFill>
        <p:spPr bwMode="auto">
          <a:xfrm>
            <a:off x="10422500" y="177866"/>
            <a:ext cx="1433830" cy="860425"/>
          </a:xfrm>
          <a:prstGeom prst="rect">
            <a:avLst/>
          </a:prstGeom>
          <a:noFill/>
          <a:ln w="9525">
            <a:noFill/>
            <a:miter lim="800000"/>
            <a:headEnd/>
            <a:tailEnd/>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820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5003"/>
            <a:ext cx="9144000" cy="2387600"/>
          </a:xfrm>
        </p:spPr>
        <p:txBody>
          <a:bodyPr>
            <a:normAutofit/>
          </a:bodyPr>
          <a:lstStyle/>
          <a:p>
            <a:r>
              <a:rPr lang="en-GB" sz="4800" b="1" dirty="0" smtClean="0">
                <a:latin typeface="Arial" panose="020B0604020202020204" pitchFamily="34" charset="0"/>
                <a:cs typeface="Arial" panose="020B0604020202020204" pitchFamily="34" charset="0"/>
              </a:rPr>
              <a:t>Strategic Asset Management contract</a:t>
            </a:r>
            <a:endParaRPr lang="en-GB"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5" name="Picture 4"/>
          <p:cNvPicPr/>
          <p:nvPr/>
        </p:nvPicPr>
        <p:blipFill>
          <a:blip r:embed="rId3"/>
          <a:srcRect/>
          <a:stretch>
            <a:fillRect/>
          </a:stretch>
        </p:blipFill>
        <p:spPr bwMode="auto">
          <a:xfrm>
            <a:off x="10422500" y="177866"/>
            <a:ext cx="1433830" cy="860425"/>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880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
            <a:ext cx="10515600" cy="1325563"/>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Contacts</a:t>
            </a:r>
            <a:endParaRPr lang="en-GB" sz="3600" b="1" dirty="0">
              <a:solidFill>
                <a:srgbClr val="00204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69430" y="1690688"/>
            <a:ext cx="5257800" cy="4486275"/>
          </a:xfrm>
        </p:spPr>
        <p:txBody>
          <a:bodyPr>
            <a:normAutofit/>
          </a:bodyPr>
          <a:lstStyle/>
          <a:p>
            <a:pPr marL="0" indent="0" algn="ctr">
              <a:buNone/>
            </a:pPr>
            <a:r>
              <a:rPr lang="en-GB" sz="2400" dirty="0" smtClean="0">
                <a:latin typeface="Arial" panose="020B0604020202020204" pitchFamily="34" charset="0"/>
                <a:cs typeface="Arial" panose="020B0604020202020204" pitchFamily="34" charset="0"/>
                <a:hlinkClick r:id="rId2"/>
              </a:rPr>
              <a:t>Carol.Burton@Basildon.gov.uk</a:t>
            </a:r>
          </a:p>
          <a:p>
            <a:pPr marL="0" indent="0" algn="ctr">
              <a:buNone/>
            </a:pPr>
            <a:r>
              <a:rPr lang="en-GB" sz="2400" dirty="0" smtClean="0">
                <a:latin typeface="Arial" panose="020B0604020202020204" pitchFamily="34" charset="0"/>
                <a:cs typeface="Arial" panose="020B0604020202020204" pitchFamily="34" charset="0"/>
                <a:hlinkClick r:id="rId2"/>
              </a:rPr>
              <a:t>Peter.Long@Basildon.gov.uk</a:t>
            </a:r>
            <a:endParaRPr lang="en-GB" sz="2400" dirty="0" smtClean="0">
              <a:latin typeface="Arial" panose="020B0604020202020204" pitchFamily="34" charset="0"/>
              <a:cs typeface="Arial" panose="020B0604020202020204" pitchFamily="34" charset="0"/>
            </a:endParaRPr>
          </a:p>
          <a:p>
            <a:pPr marL="0" indent="0" algn="ctr">
              <a:buNone/>
            </a:pPr>
            <a:endParaRPr lang="en-GB" sz="2400" dirty="0" smtClean="0">
              <a:latin typeface="Arial" panose="020B0604020202020204" pitchFamily="34" charset="0"/>
              <a:cs typeface="Arial" panose="020B0604020202020204" pitchFamily="34" charset="0"/>
            </a:endParaRPr>
          </a:p>
          <a:p>
            <a:pPr marL="0" indent="0" algn="ctr">
              <a:buNone/>
            </a:pPr>
            <a:r>
              <a:rPr lang="en-GB" sz="2400" dirty="0" smtClean="0">
                <a:latin typeface="Arial" panose="020B0604020202020204" pitchFamily="34" charset="0"/>
                <a:cs typeface="Arial" panose="020B0604020202020204" pitchFamily="34" charset="0"/>
                <a:hlinkClick r:id="rId3"/>
              </a:rPr>
              <a:t>Paul.Reader@morgansindall.com</a:t>
            </a:r>
            <a:endParaRPr lang="en-GB" sz="2400" dirty="0" smtClean="0">
              <a:latin typeface="Arial" panose="020B0604020202020204" pitchFamily="34" charset="0"/>
              <a:cs typeface="Arial" panose="020B0604020202020204" pitchFamily="34" charset="0"/>
            </a:endParaRPr>
          </a:p>
          <a:p>
            <a:pPr marL="0" indent="0" algn="ctr">
              <a:buNone/>
            </a:pPr>
            <a:r>
              <a:rPr lang="en-GB" sz="2400" dirty="0" smtClean="0">
                <a:latin typeface="Arial" panose="020B0604020202020204" pitchFamily="34" charset="0"/>
                <a:cs typeface="Arial" panose="020B0604020202020204" pitchFamily="34" charset="0"/>
                <a:hlinkClick r:id="rId4"/>
              </a:rPr>
              <a:t>Amy.Ross@morgansindall.com</a:t>
            </a:r>
            <a:endParaRPr lang="en-GB" sz="2400" dirty="0" smtClean="0">
              <a:latin typeface="Arial" panose="020B0604020202020204" pitchFamily="34" charset="0"/>
              <a:cs typeface="Arial" panose="020B0604020202020204" pitchFamily="34" charset="0"/>
            </a:endParaRPr>
          </a:p>
          <a:p>
            <a:pPr marL="0" indent="0" algn="ctr">
              <a:buNone/>
            </a:pPr>
            <a:endParaRPr lang="en-GB" sz="2400" dirty="0" smtClean="0">
              <a:latin typeface="Arial" panose="020B0604020202020204" pitchFamily="34" charset="0"/>
              <a:cs typeface="Arial" panose="020B0604020202020204" pitchFamily="34" charset="0"/>
            </a:endParaRPr>
          </a:p>
          <a:p>
            <a:pPr marL="0" indent="0" algn="ctr">
              <a:buNone/>
            </a:pPr>
            <a:r>
              <a:rPr lang="en-GB" sz="2400" dirty="0" smtClean="0">
                <a:latin typeface="Arial" panose="020B0604020202020204" pitchFamily="34" charset="0"/>
                <a:cs typeface="Arial" panose="020B0604020202020204" pitchFamily="34" charset="0"/>
                <a:hlinkClick r:id="rId5"/>
              </a:rPr>
              <a:t>Mathew@echelonconsultancy.co.uk</a:t>
            </a:r>
            <a:endParaRPr lang="en-GB" sz="2400" dirty="0" smtClean="0">
              <a:latin typeface="Arial" panose="020B0604020202020204" pitchFamily="34" charset="0"/>
              <a:cs typeface="Arial" panose="020B0604020202020204" pitchFamily="34" charset="0"/>
            </a:endParaRPr>
          </a:p>
          <a:p>
            <a:pPr marL="0" indent="0" algn="ctr">
              <a:buNone/>
            </a:pPr>
            <a:endParaRPr lang="en-GB" sz="2400" dirty="0" smtClean="0">
              <a:latin typeface="Arial" panose="020B0604020202020204" pitchFamily="34" charset="0"/>
              <a:cs typeface="Arial" panose="020B0604020202020204" pitchFamily="34" charset="0"/>
            </a:endParaRPr>
          </a:p>
          <a:p>
            <a:pPr marL="0" indent="0" algn="ctr">
              <a:buNone/>
            </a:pP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7" name="Picture 6"/>
          <p:cNvPicPr/>
          <p:nvPr/>
        </p:nvPicPr>
        <p:blipFill>
          <a:blip r:embed="rId7"/>
          <a:srcRect/>
          <a:stretch>
            <a:fillRect/>
          </a:stretch>
        </p:blipFill>
        <p:spPr bwMode="auto">
          <a:xfrm>
            <a:off x="10422500" y="177866"/>
            <a:ext cx="1433830" cy="860425"/>
          </a:xfrm>
          <a:prstGeom prst="rect">
            <a:avLst/>
          </a:prstGeom>
          <a:noFill/>
          <a:ln w="9525">
            <a:noFill/>
            <a:miter lim="800000"/>
            <a:headEnd/>
            <a:tailEnd/>
          </a:ln>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725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47538"/>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Scoping – why the focus on IT? </a:t>
            </a:r>
            <a:endParaRPr lang="en-GB" sz="3600" b="1" dirty="0">
              <a:solidFill>
                <a:srgbClr val="00204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sp>
        <p:nvSpPr>
          <p:cNvPr id="2" name="Content Placeholder 1"/>
          <p:cNvSpPr>
            <a:spLocks noGrp="1"/>
          </p:cNvSpPr>
          <p:nvPr>
            <p:ph idx="1"/>
          </p:nvPr>
        </p:nvSpPr>
        <p:spPr>
          <a:xfrm>
            <a:off x="957610" y="1516556"/>
            <a:ext cx="10515600" cy="3643274"/>
          </a:xfrm>
        </p:spPr>
        <p:txBody>
          <a:bodyPr>
            <a:normAutofit/>
          </a:bodyPr>
          <a:lstStyle/>
          <a:p>
            <a:pPr marL="457200" indent="-457200">
              <a:defRPr/>
            </a:pPr>
            <a:r>
              <a:rPr lang="en-GB" sz="2400" dirty="0" smtClean="0">
                <a:latin typeface="Arial" pitchFamily="34" charset="0"/>
                <a:cs typeface="Arial" pitchFamily="34" charset="0"/>
              </a:rPr>
              <a:t>Detailed review of existing delivery models</a:t>
            </a:r>
          </a:p>
          <a:p>
            <a:pPr marL="457200" indent="-457200">
              <a:defRPr/>
            </a:pPr>
            <a:r>
              <a:rPr lang="en-GB" sz="2400" dirty="0" smtClean="0">
                <a:latin typeface="Arial" pitchFamily="34" charset="0"/>
                <a:cs typeface="Arial" pitchFamily="34" charset="0"/>
              </a:rPr>
              <a:t>“Lesson Learned” events</a:t>
            </a:r>
          </a:p>
          <a:p>
            <a:pPr marL="457200" indent="-457200">
              <a:defRPr/>
            </a:pPr>
            <a:r>
              <a:rPr lang="en-GB" sz="2400" dirty="0" smtClean="0">
                <a:latin typeface="Arial" pitchFamily="34" charset="0"/>
                <a:cs typeface="Arial" pitchFamily="34" charset="0"/>
              </a:rPr>
              <a:t>Wide stakeholder engagement</a:t>
            </a:r>
          </a:p>
          <a:p>
            <a:pPr marL="457200" indent="-457200">
              <a:defRPr/>
            </a:pPr>
            <a:r>
              <a:rPr lang="en-GB" sz="2400" dirty="0" smtClean="0">
                <a:latin typeface="Arial" pitchFamily="34" charset="0"/>
                <a:cs typeface="Arial" pitchFamily="34" charset="0"/>
              </a:rPr>
              <a:t>Identification of 57 enhancements in future service delivery</a:t>
            </a:r>
          </a:p>
          <a:p>
            <a:pPr marL="457200" indent="-457200">
              <a:defRPr/>
            </a:pPr>
            <a:r>
              <a:rPr lang="en-GB" sz="2400" dirty="0" smtClean="0">
                <a:latin typeface="Arial" pitchFamily="34" charset="0"/>
                <a:cs typeface="Arial" pitchFamily="34" charset="0"/>
              </a:rPr>
              <a:t>3 of top 5 identified IT related</a:t>
            </a:r>
          </a:p>
          <a:p>
            <a:pPr marL="457200" indent="-457200">
              <a:defRPr/>
            </a:pPr>
            <a:r>
              <a:rPr lang="en-GB" sz="2400" dirty="0" smtClean="0">
                <a:latin typeface="Arial" pitchFamily="34" charset="0"/>
                <a:cs typeface="Arial" pitchFamily="34" charset="0"/>
              </a:rPr>
              <a:t>Focus on a strategic asset management approach</a:t>
            </a:r>
          </a:p>
          <a:p>
            <a:pPr marL="457200" indent="-457200">
              <a:defRPr/>
            </a:pPr>
            <a:r>
              <a:rPr lang="en-GB" sz="2400" dirty="0" smtClean="0">
                <a:latin typeface="Arial" pitchFamily="34" charset="0"/>
                <a:cs typeface="Arial" pitchFamily="34" charset="0"/>
              </a:rPr>
              <a:t>Critical that data used to drive decisions</a:t>
            </a:r>
          </a:p>
          <a:p>
            <a:pPr marL="457200" indent="-457200">
              <a:defRPr/>
            </a:pPr>
            <a:r>
              <a:rPr lang="en-GB" sz="2400" dirty="0" smtClean="0">
                <a:latin typeface="Arial" pitchFamily="34" charset="0"/>
                <a:cs typeface="Arial" pitchFamily="34" charset="0"/>
              </a:rPr>
              <a:t>Became clear that CD would enhance final offer</a:t>
            </a:r>
          </a:p>
          <a:p>
            <a:pPr marL="0" indent="0">
              <a:buNone/>
              <a:defRPr/>
            </a:pPr>
            <a:endParaRPr lang="en-GB" sz="2400" dirty="0" smtClean="0">
              <a:latin typeface="Arial" pitchFamily="34" charset="0"/>
              <a:cs typeface="Arial" pitchFamily="34" charset="0"/>
            </a:endParaRPr>
          </a:p>
          <a:p>
            <a:pPr marL="457200" indent="-457200">
              <a:defRPr/>
            </a:pPr>
            <a:endParaRPr lang="en-GB" sz="2400" dirty="0">
              <a:latin typeface="Arial" pitchFamily="34" charset="0"/>
              <a:cs typeface="Arial" pitchFamily="34" charset="0"/>
            </a:endParaRPr>
          </a:p>
          <a:p>
            <a:endParaRPr lang="en-GB" sz="2400" dirty="0"/>
          </a:p>
        </p:txBody>
      </p:sp>
      <p:pic>
        <p:nvPicPr>
          <p:cNvPr id="8" name="Picture 7" descr="IMG_0791.JPG"/>
          <p:cNvPicPr/>
          <p:nvPr/>
        </p:nvPicPr>
        <p:blipFill>
          <a:blip r:embed="rId4" cstate="print"/>
          <a:stretch>
            <a:fillRect/>
          </a:stretch>
        </p:blipFill>
        <p:spPr>
          <a:xfrm>
            <a:off x="9563345" y="3670462"/>
            <a:ext cx="2292985" cy="1714500"/>
          </a:xfrm>
          <a:prstGeom prst="rect">
            <a:avLst/>
          </a:prstGeom>
          <a:ln>
            <a:noFill/>
          </a:ln>
          <a:effectLst/>
        </p:spPr>
      </p:pic>
      <p:pic>
        <p:nvPicPr>
          <p:cNvPr id="9" name="Picture 8"/>
          <p:cNvPicPr/>
          <p:nvPr/>
        </p:nvPicPr>
        <p:blipFill>
          <a:blip r:embed="rId5"/>
          <a:srcRect/>
          <a:stretch>
            <a:fillRect/>
          </a:stretch>
        </p:blipFill>
        <p:spPr bwMode="auto">
          <a:xfrm>
            <a:off x="10422500" y="177866"/>
            <a:ext cx="1433830" cy="860425"/>
          </a:xfrm>
          <a:prstGeom prst="rect">
            <a:avLst/>
          </a:prstGeom>
          <a:noFill/>
          <a:ln w="9525">
            <a:noFill/>
            <a:miter lim="800000"/>
            <a:headEnd/>
            <a:tailEnd/>
          </a:ln>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979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47538"/>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Procurement Process – IT Offer </a:t>
            </a:r>
            <a:endParaRPr lang="en-GB" sz="3600" b="1" dirty="0">
              <a:solidFill>
                <a:srgbClr val="00204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sp>
        <p:nvSpPr>
          <p:cNvPr id="2" name="Content Placeholder 1"/>
          <p:cNvSpPr>
            <a:spLocks noGrp="1"/>
          </p:cNvSpPr>
          <p:nvPr>
            <p:ph idx="1"/>
          </p:nvPr>
        </p:nvSpPr>
        <p:spPr>
          <a:xfrm>
            <a:off x="948281" y="1731159"/>
            <a:ext cx="10515600" cy="3167413"/>
          </a:xfrm>
        </p:spPr>
        <p:txBody>
          <a:bodyPr>
            <a:normAutofit/>
          </a:bodyPr>
          <a:lstStyle/>
          <a:p>
            <a:pPr marL="457200" indent="-457200">
              <a:defRPr/>
            </a:pPr>
            <a:r>
              <a:rPr lang="en-GB" sz="2400" dirty="0" smtClean="0">
                <a:latin typeface="Arial" pitchFamily="34" charset="0"/>
                <a:cs typeface="Arial" pitchFamily="34" charset="0"/>
              </a:rPr>
              <a:t>Approach market with optional Lot structure</a:t>
            </a:r>
          </a:p>
          <a:p>
            <a:pPr marL="457200" indent="-457200">
              <a:defRPr/>
            </a:pPr>
            <a:r>
              <a:rPr lang="en-GB" sz="2400" dirty="0" smtClean="0">
                <a:latin typeface="Arial" pitchFamily="34" charset="0"/>
                <a:cs typeface="Arial" pitchFamily="34" charset="0"/>
              </a:rPr>
              <a:t>One Lot for single SAM provider or broken down into separate Lots</a:t>
            </a:r>
          </a:p>
          <a:p>
            <a:pPr marL="457200" indent="-457200">
              <a:defRPr/>
            </a:pPr>
            <a:r>
              <a:rPr lang="en-GB" sz="2400" dirty="0" smtClean="0">
                <a:latin typeface="Arial" pitchFamily="34" charset="0"/>
                <a:cs typeface="Arial" pitchFamily="34" charset="0"/>
              </a:rPr>
              <a:t>Used “lean” form of Competitive Dialogue </a:t>
            </a:r>
          </a:p>
          <a:p>
            <a:pPr marL="457200" indent="-457200">
              <a:defRPr/>
            </a:pPr>
            <a:r>
              <a:rPr lang="en-GB" sz="2400" dirty="0" smtClean="0">
                <a:latin typeface="Arial" pitchFamily="34" charset="0"/>
                <a:cs typeface="Arial" pitchFamily="34" charset="0"/>
              </a:rPr>
              <a:t>Seven sessions of which two were solely on IT </a:t>
            </a:r>
          </a:p>
          <a:p>
            <a:pPr marL="457200" indent="-457200">
              <a:defRPr/>
            </a:pPr>
            <a:r>
              <a:rPr lang="en-GB" sz="2400" dirty="0" smtClean="0">
                <a:latin typeface="Arial" pitchFamily="34" charset="0"/>
                <a:cs typeface="Arial" pitchFamily="34" charset="0"/>
              </a:rPr>
              <a:t>Enabled bidders to appreciate what Basildon aiming to achieve</a:t>
            </a:r>
          </a:p>
          <a:p>
            <a:pPr marL="457200" indent="-457200">
              <a:defRPr/>
            </a:pPr>
            <a:r>
              <a:rPr lang="en-GB" sz="2400" dirty="0" smtClean="0">
                <a:latin typeface="Arial" pitchFamily="34" charset="0"/>
                <a:cs typeface="Arial" pitchFamily="34" charset="0"/>
              </a:rPr>
              <a:t>Enabled bidders to discuss and then hone their final offers</a:t>
            </a:r>
          </a:p>
          <a:p>
            <a:pPr marL="457200" indent="-457200">
              <a:defRPr/>
            </a:pPr>
            <a:r>
              <a:rPr lang="en-GB" sz="2400" dirty="0" smtClean="0">
                <a:latin typeface="Arial" pitchFamily="34" charset="0"/>
                <a:cs typeface="Arial" pitchFamily="34" charset="0"/>
              </a:rPr>
              <a:t>All bidders scored higher on IT following CD </a:t>
            </a:r>
            <a:endParaRPr lang="en-GB" sz="2400" dirty="0">
              <a:latin typeface="Arial" pitchFamily="34" charset="0"/>
              <a:cs typeface="Arial" pitchFamily="34" charset="0"/>
            </a:endParaRPr>
          </a:p>
          <a:p>
            <a:endParaRPr lang="en-GB" sz="2400" dirty="0"/>
          </a:p>
        </p:txBody>
      </p:sp>
      <p:pic>
        <p:nvPicPr>
          <p:cNvPr id="8" name="Picture 7"/>
          <p:cNvPicPr/>
          <p:nvPr/>
        </p:nvPicPr>
        <p:blipFill>
          <a:blip r:embed="rId4"/>
          <a:srcRect/>
          <a:stretch>
            <a:fillRect/>
          </a:stretch>
        </p:blipFill>
        <p:spPr bwMode="auto">
          <a:xfrm>
            <a:off x="10422500" y="177866"/>
            <a:ext cx="1433830" cy="860425"/>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33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rcRect/>
          <a:stretch>
            <a:fillRect/>
          </a:stretch>
        </p:blipFill>
        <p:spPr bwMode="auto">
          <a:xfrm>
            <a:off x="10422500" y="177866"/>
            <a:ext cx="1433830" cy="860425"/>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838200" y="0"/>
            <a:ext cx="10515600" cy="1347538"/>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We are famous…</a:t>
            </a:r>
            <a:endParaRPr lang="en-GB" sz="3600" b="1" dirty="0">
              <a:solidFill>
                <a:srgbClr val="00204E"/>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11"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69" y="1281187"/>
            <a:ext cx="5330324" cy="363674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755" y="1765782"/>
            <a:ext cx="5233229" cy="3588000"/>
          </a:xfrm>
          <a:prstGeom prst="rect">
            <a:avLst/>
          </a:prstGeom>
        </p:spPr>
      </p:pic>
    </p:spTree>
    <p:extLst>
      <p:ext uri="{BB962C8B-B14F-4D97-AF65-F5344CB8AC3E}">
        <p14:creationId xmlns:p14="http://schemas.microsoft.com/office/powerpoint/2010/main" val="3687978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232"/>
            <a:ext cx="10515600" cy="1325563"/>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Who are we?</a:t>
            </a:r>
            <a:endParaRPr lang="en-GB" sz="3600" b="1" dirty="0">
              <a:solidFill>
                <a:srgbClr val="00204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0168" y="2002908"/>
            <a:ext cx="10515600" cy="2326497"/>
          </a:xfrm>
        </p:spPr>
        <p:txBody>
          <a:bodyPr>
            <a:normAutofit/>
          </a:bodyPr>
          <a:lstStyle/>
          <a:p>
            <a:r>
              <a:rPr lang="en-GB" sz="2400" dirty="0">
                <a:latin typeface="Arial" panose="020B0604020202020204" pitchFamily="34" charset="0"/>
                <a:cs typeface="Arial" panose="020B0604020202020204" pitchFamily="34" charset="0"/>
              </a:rPr>
              <a:t>Local Authority </a:t>
            </a:r>
          </a:p>
          <a:p>
            <a:r>
              <a:rPr lang="en-GB" sz="2400" dirty="0" smtClean="0">
                <a:latin typeface="Arial" panose="020B0604020202020204" pitchFamily="34" charset="0"/>
                <a:cs typeface="Arial" panose="020B0604020202020204" pitchFamily="34" charset="0"/>
              </a:rPr>
              <a:t>11,500 </a:t>
            </a:r>
            <a:r>
              <a:rPr lang="en-GB" sz="2400" dirty="0">
                <a:latin typeface="Arial" panose="020B0604020202020204" pitchFamily="34" charset="0"/>
                <a:cs typeface="Arial" panose="020B0604020202020204" pitchFamily="34" charset="0"/>
              </a:rPr>
              <a:t>properties within the borough</a:t>
            </a:r>
          </a:p>
          <a:p>
            <a:r>
              <a:rPr lang="en-GB" sz="2400" dirty="0">
                <a:latin typeface="Arial" panose="020B0604020202020204" pitchFamily="34" charset="0"/>
                <a:cs typeface="Arial" panose="020B0604020202020204" pitchFamily="34" charset="0"/>
              </a:rPr>
              <a:t>50 sheltered housing schemes including 3 leasehold</a:t>
            </a:r>
          </a:p>
          <a:p>
            <a:r>
              <a:rPr lang="en-GB" sz="2400" dirty="0" smtClean="0">
                <a:latin typeface="Arial" panose="020B0604020202020204" pitchFamily="34" charset="0"/>
                <a:cs typeface="Arial" panose="020B0604020202020204" pitchFamily="34" charset="0"/>
              </a:rPr>
              <a:t>2,400 </a:t>
            </a:r>
            <a:r>
              <a:rPr lang="en-GB" sz="2400" dirty="0">
                <a:latin typeface="Arial" panose="020B0604020202020204" pitchFamily="34" charset="0"/>
                <a:cs typeface="Arial" panose="020B0604020202020204" pitchFamily="34" charset="0"/>
              </a:rPr>
              <a:t>leaseholders</a:t>
            </a:r>
          </a:p>
          <a:p>
            <a:r>
              <a:rPr lang="en-GB" sz="2400" dirty="0" smtClean="0">
                <a:latin typeface="Arial" panose="020B0604020202020204" pitchFamily="34" charset="0"/>
                <a:cs typeface="Arial" panose="020B0604020202020204" pitchFamily="34" charset="0"/>
              </a:rPr>
              <a:t>5,400 </a:t>
            </a:r>
            <a:r>
              <a:rPr lang="en-GB" sz="2400" dirty="0">
                <a:latin typeface="Arial" panose="020B0604020202020204" pitchFamily="34" charset="0"/>
                <a:cs typeface="Arial" panose="020B0604020202020204" pitchFamily="34" charset="0"/>
              </a:rPr>
              <a:t>garages</a:t>
            </a:r>
          </a:p>
          <a:p>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pic>
        <p:nvPicPr>
          <p:cNvPr id="7" name="Picture 6"/>
          <p:cNvPicPr/>
          <p:nvPr/>
        </p:nvPicPr>
        <p:blipFill>
          <a:blip r:embed="rId4"/>
          <a:srcRect/>
          <a:stretch>
            <a:fillRect/>
          </a:stretch>
        </p:blipFill>
        <p:spPr bwMode="auto">
          <a:xfrm>
            <a:off x="10422500" y="177866"/>
            <a:ext cx="1433830" cy="860425"/>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03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47538"/>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Background</a:t>
            </a:r>
            <a:endParaRPr lang="en-GB" sz="3600" b="1" dirty="0">
              <a:solidFill>
                <a:srgbClr val="00204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sp>
        <p:nvSpPr>
          <p:cNvPr id="2" name="Content Placeholder 1"/>
          <p:cNvSpPr>
            <a:spLocks noGrp="1"/>
          </p:cNvSpPr>
          <p:nvPr>
            <p:ph idx="1"/>
          </p:nvPr>
        </p:nvSpPr>
        <p:spPr>
          <a:xfrm>
            <a:off x="957610" y="1703166"/>
            <a:ext cx="10515600" cy="3176743"/>
          </a:xfrm>
        </p:spPr>
        <p:txBody>
          <a:bodyPr>
            <a:normAutofit/>
          </a:bodyPr>
          <a:lstStyle/>
          <a:p>
            <a:r>
              <a:rPr lang="en-GB" sz="2400" dirty="0" smtClean="0">
                <a:latin typeface="Arial" panose="020B0604020202020204" pitchFamily="34" charset="0"/>
                <a:cs typeface="Arial" panose="020B0604020202020204" pitchFamily="34" charset="0"/>
              </a:rPr>
              <a:t>Calls received through a number of different routes</a:t>
            </a:r>
          </a:p>
          <a:p>
            <a:r>
              <a:rPr lang="en-GB" sz="2400" dirty="0" smtClean="0">
                <a:latin typeface="Arial" panose="020B0604020202020204" pitchFamily="34" charset="0"/>
                <a:cs typeface="Arial" panose="020B0604020202020204" pitchFamily="34" charset="0"/>
              </a:rPr>
              <a:t>Multiple contracts</a:t>
            </a:r>
          </a:p>
          <a:p>
            <a:r>
              <a:rPr lang="en-GB" sz="2400" dirty="0" smtClean="0">
                <a:latin typeface="Arial" panose="020B0604020202020204" pitchFamily="34" charset="0"/>
                <a:cs typeface="Arial" panose="020B0604020202020204" pitchFamily="34" charset="0"/>
              </a:rPr>
              <a:t>Silo working</a:t>
            </a:r>
          </a:p>
          <a:p>
            <a:r>
              <a:rPr lang="en-GB" sz="2400" dirty="0" smtClean="0">
                <a:latin typeface="Arial" panose="020B0604020202020204" pitchFamily="34" charset="0"/>
                <a:cs typeface="Arial" panose="020B0604020202020204" pitchFamily="34" charset="0"/>
              </a:rPr>
              <a:t>Contractors based at various locations </a:t>
            </a:r>
          </a:p>
          <a:p>
            <a:r>
              <a:rPr lang="en-GB" sz="2400" dirty="0" smtClean="0">
                <a:latin typeface="Arial" panose="020B0604020202020204" pitchFamily="34" charset="0"/>
                <a:cs typeface="Arial" panose="020B0604020202020204" pitchFamily="34" charset="0"/>
              </a:rPr>
              <a:t>Interfaces between several systems both Council and contractors</a:t>
            </a:r>
          </a:p>
          <a:p>
            <a:r>
              <a:rPr lang="en-GB" sz="2400" dirty="0" smtClean="0">
                <a:latin typeface="Arial" panose="020B0604020202020204" pitchFamily="34" charset="0"/>
                <a:cs typeface="Arial" panose="020B0604020202020204" pitchFamily="34" charset="0"/>
              </a:rPr>
              <a:t>High number of client pre-inspections</a:t>
            </a:r>
          </a:p>
          <a:p>
            <a:r>
              <a:rPr lang="en-GB" sz="2400" dirty="0" smtClean="0">
                <a:latin typeface="Arial" panose="020B0604020202020204" pitchFamily="34" charset="0"/>
                <a:cs typeface="Arial" panose="020B0604020202020204" pitchFamily="34" charset="0"/>
              </a:rPr>
              <a:t>High administration resource</a:t>
            </a:r>
          </a:p>
          <a:p>
            <a:endParaRPr lang="en-GB" sz="2400" dirty="0" smtClean="0">
              <a:latin typeface="Arial" panose="020B0604020202020204" pitchFamily="34" charset="0"/>
              <a:cs typeface="Arial" panose="020B0604020202020204" pitchFamily="34" charset="0"/>
            </a:endParaRPr>
          </a:p>
        </p:txBody>
      </p:sp>
      <p:pic>
        <p:nvPicPr>
          <p:cNvPr id="8" name="Picture 7"/>
          <p:cNvPicPr/>
          <p:nvPr/>
        </p:nvPicPr>
        <p:blipFill>
          <a:blip r:embed="rId4"/>
          <a:srcRect/>
          <a:stretch>
            <a:fillRect/>
          </a:stretch>
        </p:blipFill>
        <p:spPr bwMode="auto">
          <a:xfrm>
            <a:off x="10422500" y="177866"/>
            <a:ext cx="1433830" cy="860425"/>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00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47538"/>
          </a:xfrm>
        </p:spPr>
        <p:txBody>
          <a:bodyPr>
            <a:normAutofit/>
          </a:bodyPr>
          <a:lstStyle/>
          <a:p>
            <a:pPr algn="ctr"/>
            <a:r>
              <a:rPr lang="en-GB" sz="3600" b="1" dirty="0" smtClean="0">
                <a:solidFill>
                  <a:srgbClr val="00204E"/>
                </a:solidFill>
                <a:latin typeface="Arial" panose="020B0604020202020204" pitchFamily="34" charset="0"/>
                <a:cs typeface="Arial" panose="020B0604020202020204" pitchFamily="34" charset="0"/>
              </a:rPr>
              <a:t>Our Aspirations</a:t>
            </a:r>
            <a:endParaRPr lang="en-GB" sz="3600" b="1" dirty="0">
              <a:solidFill>
                <a:srgbClr val="00204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p:spPr>
      </p:pic>
      <p:sp>
        <p:nvSpPr>
          <p:cNvPr id="2" name="Content Placeholder 1"/>
          <p:cNvSpPr>
            <a:spLocks noGrp="1"/>
          </p:cNvSpPr>
          <p:nvPr>
            <p:ph idx="1"/>
          </p:nvPr>
        </p:nvSpPr>
        <p:spPr>
          <a:xfrm>
            <a:off x="957611" y="1348602"/>
            <a:ext cx="10515600" cy="4353566"/>
          </a:xfrm>
        </p:spPr>
        <p:txBody>
          <a:bodyPr>
            <a:normAutofit/>
          </a:bodyPr>
          <a:lstStyle/>
          <a:p>
            <a:pPr marL="457200" indent="-230400">
              <a:defRPr/>
            </a:pPr>
            <a:r>
              <a:rPr lang="en-GB" sz="2400" dirty="0" smtClean="0">
                <a:latin typeface="Arial" pitchFamily="34" charset="0"/>
                <a:cs typeface="Arial" pitchFamily="34" charset="0"/>
              </a:rPr>
              <a:t>Full co-location</a:t>
            </a:r>
          </a:p>
          <a:p>
            <a:pPr marL="457200" indent="-230400">
              <a:defRPr/>
            </a:pPr>
            <a:r>
              <a:rPr lang="en-GB" sz="2400" dirty="0" smtClean="0">
                <a:latin typeface="Arial" pitchFamily="34" charset="0"/>
                <a:cs typeface="Arial" pitchFamily="34" charset="0"/>
              </a:rPr>
              <a:t>Improve </a:t>
            </a:r>
            <a:r>
              <a:rPr lang="en-GB" sz="2400" dirty="0">
                <a:latin typeface="Arial" pitchFamily="34" charset="0"/>
                <a:cs typeface="Arial" pitchFamily="34" charset="0"/>
              </a:rPr>
              <a:t>the customer experience</a:t>
            </a:r>
          </a:p>
          <a:p>
            <a:pPr marL="457200" indent="-230400">
              <a:defRPr/>
            </a:pPr>
            <a:r>
              <a:rPr lang="en-GB" sz="2400" dirty="0" smtClean="0">
                <a:latin typeface="Arial" pitchFamily="34" charset="0"/>
                <a:cs typeface="Arial" pitchFamily="34" charset="0"/>
              </a:rPr>
              <a:t>Link responsive repairs, gas </a:t>
            </a:r>
            <a:r>
              <a:rPr lang="en-GB" sz="2400" dirty="0">
                <a:latin typeface="Arial" pitchFamily="34" charset="0"/>
                <a:cs typeface="Arial" pitchFamily="34" charset="0"/>
              </a:rPr>
              <a:t>and planned </a:t>
            </a:r>
            <a:r>
              <a:rPr lang="en-GB" sz="2400" dirty="0" smtClean="0">
                <a:latin typeface="Arial" pitchFamily="34" charset="0"/>
                <a:cs typeface="Arial" pitchFamily="34" charset="0"/>
              </a:rPr>
              <a:t>maintenance</a:t>
            </a:r>
            <a:endParaRPr lang="en-GB" sz="2400" dirty="0">
              <a:latin typeface="Arial" pitchFamily="34" charset="0"/>
              <a:cs typeface="Arial" pitchFamily="34" charset="0"/>
            </a:endParaRPr>
          </a:p>
          <a:p>
            <a:pPr marL="457200" indent="-230400">
              <a:defRPr/>
            </a:pPr>
            <a:r>
              <a:rPr lang="en-GB" sz="2400" dirty="0">
                <a:latin typeface="Arial" pitchFamily="34" charset="0"/>
                <a:cs typeface="Arial" pitchFamily="34" charset="0"/>
              </a:rPr>
              <a:t>Maximise Social Value</a:t>
            </a:r>
          </a:p>
          <a:p>
            <a:pPr marL="457200" indent="-230400">
              <a:defRPr/>
            </a:pPr>
            <a:r>
              <a:rPr lang="en-GB" sz="2400" dirty="0">
                <a:latin typeface="Arial" pitchFamily="34" charset="0"/>
                <a:cs typeface="Arial" pitchFamily="34" charset="0"/>
              </a:rPr>
              <a:t>Continuous improvement and innovation </a:t>
            </a:r>
          </a:p>
          <a:p>
            <a:pPr marL="457200" indent="-230400">
              <a:defRPr/>
            </a:pPr>
            <a:r>
              <a:rPr lang="en-GB" sz="2400" dirty="0" smtClean="0">
                <a:latin typeface="Arial" pitchFamily="34" charset="0"/>
                <a:cs typeface="Arial" pitchFamily="34" charset="0"/>
              </a:rPr>
              <a:t>True </a:t>
            </a:r>
            <a:r>
              <a:rPr lang="en-GB" sz="2400" dirty="0">
                <a:latin typeface="Arial" pitchFamily="34" charset="0"/>
                <a:cs typeface="Arial" pitchFamily="34" charset="0"/>
              </a:rPr>
              <a:t>partnering </a:t>
            </a:r>
            <a:r>
              <a:rPr lang="en-GB" sz="2400" dirty="0" smtClean="0">
                <a:latin typeface="Arial" pitchFamily="34" charset="0"/>
                <a:cs typeface="Arial" pitchFamily="34" charset="0"/>
              </a:rPr>
              <a:t>relationship</a:t>
            </a:r>
          </a:p>
          <a:p>
            <a:pPr marL="457200" indent="-230400">
              <a:defRPr/>
            </a:pPr>
            <a:r>
              <a:rPr lang="en-GB" sz="2400" dirty="0">
                <a:latin typeface="Arial" pitchFamily="34" charset="0"/>
                <a:cs typeface="Arial" pitchFamily="34" charset="0"/>
              </a:rPr>
              <a:t>Increase Value for </a:t>
            </a:r>
            <a:r>
              <a:rPr lang="en-GB" sz="2400" dirty="0" smtClean="0">
                <a:latin typeface="Arial" pitchFamily="34" charset="0"/>
                <a:cs typeface="Arial" pitchFamily="34" charset="0"/>
              </a:rPr>
              <a:t>Money</a:t>
            </a:r>
          </a:p>
          <a:p>
            <a:pPr marL="457200" indent="-230400">
              <a:defRPr/>
            </a:pPr>
            <a:r>
              <a:rPr lang="en-GB" sz="2400" dirty="0" smtClean="0">
                <a:latin typeface="Arial" pitchFamily="34" charset="0"/>
                <a:cs typeface="Arial" pitchFamily="34" charset="0"/>
              </a:rPr>
              <a:t>Reduce repairs demand using data to focus on high/low demand properties through Complete Property Service</a:t>
            </a:r>
            <a:endParaRPr lang="en-GB" sz="2400" dirty="0">
              <a:latin typeface="Arial" pitchFamily="34" charset="0"/>
              <a:cs typeface="Arial" pitchFamily="34" charset="0"/>
            </a:endParaRPr>
          </a:p>
          <a:p>
            <a:pPr marL="0" indent="-230400">
              <a:buNone/>
              <a:defRPr/>
            </a:pPr>
            <a:endParaRPr lang="en-GB" sz="2400" dirty="0"/>
          </a:p>
        </p:txBody>
      </p:sp>
      <p:pic>
        <p:nvPicPr>
          <p:cNvPr id="8" name="Picture 7"/>
          <p:cNvPicPr/>
          <p:nvPr/>
        </p:nvPicPr>
        <p:blipFill>
          <a:blip r:embed="rId3"/>
          <a:srcRect/>
          <a:stretch>
            <a:fillRect/>
          </a:stretch>
        </p:blipFill>
        <p:spPr bwMode="auto">
          <a:xfrm>
            <a:off x="10422500" y="177866"/>
            <a:ext cx="1433830" cy="860425"/>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82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10093"/>
            <a:ext cx="12191999" cy="1247907"/>
          </a:xfrm>
          <a:prstGeom prst="rect">
            <a:avLst/>
          </a:prstGeom>
          <a:solidFill>
            <a:srgbClr val="093C71"/>
          </a:solidFill>
        </p:spPr>
      </p:pic>
      <p:sp>
        <p:nvSpPr>
          <p:cNvPr id="2" name="Content Placeholder 1"/>
          <p:cNvSpPr>
            <a:spLocks noGrp="1"/>
          </p:cNvSpPr>
          <p:nvPr>
            <p:ph idx="1"/>
          </p:nvPr>
        </p:nvSpPr>
        <p:spPr>
          <a:xfrm>
            <a:off x="959499" y="1825625"/>
            <a:ext cx="10515600" cy="2793028"/>
          </a:xfrm>
        </p:spPr>
        <p:txBody>
          <a:bodyPr>
            <a:normAutofit/>
          </a:bodyPr>
          <a:lstStyle/>
          <a:p>
            <a:r>
              <a:rPr lang="en-GB" sz="2400" dirty="0">
                <a:latin typeface="Arial" panose="020B0604020202020204" pitchFamily="34" charset="0"/>
                <a:cs typeface="Arial" panose="020B0604020202020204" pitchFamily="34" charset="0"/>
              </a:rPr>
              <a:t>Demo of contractor </a:t>
            </a:r>
            <a:r>
              <a:rPr lang="en-GB" sz="2400" dirty="0" smtClean="0">
                <a:latin typeface="Arial" panose="020B0604020202020204" pitchFamily="34" charset="0"/>
                <a:cs typeface="Arial" panose="020B0604020202020204" pitchFamily="34" charset="0"/>
              </a:rPr>
              <a:t>system – realised the potential </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s</a:t>
            </a:r>
            <a:r>
              <a:rPr lang="en-GB" sz="2400" dirty="0" smtClean="0">
                <a:latin typeface="Arial" panose="020B0604020202020204" pitchFamily="34" charset="0"/>
                <a:cs typeface="Arial" panose="020B0604020202020204" pitchFamily="34" charset="0"/>
              </a:rPr>
              <a:t>ingle system to deliver one version of the truth</a:t>
            </a:r>
          </a:p>
          <a:p>
            <a:r>
              <a:rPr lang="en-GB" sz="2400" dirty="0" smtClean="0">
                <a:latin typeface="Arial" panose="020B0604020202020204" pitchFamily="34" charset="0"/>
                <a:cs typeface="Arial" panose="020B0604020202020204" pitchFamily="34" charset="0"/>
              </a:rPr>
              <a:t>Collaboration of design</a:t>
            </a:r>
          </a:p>
          <a:p>
            <a:r>
              <a:rPr lang="en-GB" sz="2400" dirty="0" smtClean="0">
                <a:latin typeface="Arial" panose="020B0604020202020204" pitchFamily="34" charset="0"/>
                <a:cs typeface="Arial" panose="020B0604020202020204" pitchFamily="34" charset="0"/>
              </a:rPr>
              <a:t>Development of </a:t>
            </a:r>
            <a:r>
              <a:rPr lang="en-GB" sz="2400" dirty="0" err="1" smtClean="0">
                <a:latin typeface="Arial" panose="020B0604020202020204" pitchFamily="34" charset="0"/>
                <a:cs typeface="Arial" panose="020B0604020202020204" pitchFamily="34" charset="0"/>
              </a:rPr>
              <a:t>MSi</a:t>
            </a:r>
            <a:r>
              <a:rPr lang="en-GB" sz="2400" dirty="0" smtClean="0">
                <a:latin typeface="Arial" panose="020B0604020202020204" pitchFamily="34" charset="0"/>
                <a:cs typeface="Arial" panose="020B0604020202020204" pitchFamily="34" charset="0"/>
              </a:rPr>
              <a:t> into a client facing system</a:t>
            </a:r>
          </a:p>
          <a:p>
            <a:r>
              <a:rPr lang="en-GB" sz="2400" dirty="0" smtClean="0">
                <a:latin typeface="Arial" panose="020B0604020202020204" pitchFamily="34" charset="0"/>
                <a:cs typeface="Arial" panose="020B0604020202020204" pitchFamily="34" charset="0"/>
              </a:rPr>
              <a:t>Use of data to inform asset decisions </a:t>
            </a:r>
          </a:p>
          <a:p>
            <a:endParaRPr lang="en-GB" sz="2400" dirty="0">
              <a:latin typeface="Arial" panose="020B0604020202020204" pitchFamily="34" charset="0"/>
              <a:cs typeface="Arial" panose="020B0604020202020204" pitchFamily="34" charset="0"/>
            </a:endParaRPr>
          </a:p>
        </p:txBody>
      </p:sp>
      <p:pic>
        <p:nvPicPr>
          <p:cNvPr id="8" name="Picture 7"/>
          <p:cNvPicPr/>
          <p:nvPr/>
        </p:nvPicPr>
        <p:blipFill>
          <a:blip r:embed="rId4"/>
          <a:srcRect/>
          <a:stretch>
            <a:fillRect/>
          </a:stretch>
        </p:blipFill>
        <p:spPr bwMode="auto">
          <a:xfrm>
            <a:off x="10422500" y="177866"/>
            <a:ext cx="1433830" cy="860425"/>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73" y="146050"/>
            <a:ext cx="759480" cy="8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4"/>
          <p:cNvSpPr txBox="1">
            <a:spLocks/>
          </p:cNvSpPr>
          <p:nvPr/>
        </p:nvSpPr>
        <p:spPr>
          <a:xfrm>
            <a:off x="838200" y="12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00204E"/>
                </a:solidFill>
                <a:latin typeface="Arial" panose="020B0604020202020204" pitchFamily="34" charset="0"/>
                <a:cs typeface="Arial" panose="020B0604020202020204" pitchFamily="34" charset="0"/>
              </a:rPr>
              <a:t>Key Drivers in IT</a:t>
            </a:r>
            <a:endParaRPr lang="en-GB" sz="3600" b="1" dirty="0">
              <a:solidFill>
                <a:srgbClr val="0020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4106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vents xmlns="ddfccc19-3e0f-41ed-91d2-559c61c007ce" xsi:nil="true"/>
    <n2840e999bb744409268852e8cd795ec xmlns="ddfccc19-3e0f-41ed-91d2-559c61c007ce">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8b6b87f6-423f-43c0-86bb-a0386bbe1efb</TermId>
        </TermInfo>
      </Terms>
    </n2840e999bb744409268852e8cd795ec>
    <Publications xmlns="ddfccc19-3e0f-41ed-91d2-559c61c007ce" xsi:nil="true"/>
    <PublishingExpirationDate xmlns="http://schemas.microsoft.com/sharepoint/v3" xsi:nil="true"/>
    <Templates xmlns="ddfccc19-3e0f-41ed-91d2-559c61c007ce">PowerPoint</Templates>
    <PublishingStartDate xmlns="http://schemas.microsoft.com/sharepoint/v3" xsi:nil="true"/>
    <Policies_x0020__x0026__x0020_Procedures xmlns="ddfccc19-3e0f-41ed-91d2-559c61c007ce" xsi:nil="true"/>
    <TaxCatchAll xmlns="a6eb734f-f543-4bc6-b752-a5b38bac0fe5">
      <Value>1</Value>
    </TaxCatchAll>
    <_dlc_ExpireDateSaved xmlns="http://schemas.microsoft.com/sharepoint/v3" xsi:nil="true"/>
    <_dlc_ExpireDate xmlns="http://schemas.microsoft.com/sharepoint/v3">2020-10-13T08:21:39+00:00</_dlc_ExpireDate>
  </documentManagement>
</p:properties>
</file>

<file path=customXml/item2.xml><?xml version="1.0" encoding="utf-8"?>
<ct:contentTypeSchema xmlns:ct="http://schemas.microsoft.com/office/2006/metadata/contentType" xmlns:ma="http://schemas.microsoft.com/office/2006/metadata/properties/metaAttributes" ct:_="" ma:_="" ma:contentTypeName="Word document" ma:contentTypeID="0x010100AB68E388F4B5EA4C83701C56BB350505" ma:contentTypeVersion="14" ma:contentTypeDescription="Create a new document." ma:contentTypeScope="" ma:versionID="fe39b3850960574f56cdbb8231744272">
  <xsd:schema xmlns:xsd="http://www.w3.org/2001/XMLSchema" xmlns:xs="http://www.w3.org/2001/XMLSchema" xmlns:p="http://schemas.microsoft.com/office/2006/metadata/properties" xmlns:ns1="http://schemas.microsoft.com/sharepoint/v3" xmlns:ns2="a6eb734f-f543-4bc6-b752-a5b38bac0fe5" xmlns:ns3="ddfccc19-3e0f-41ed-91d2-559c61c007ce" targetNamespace="http://schemas.microsoft.com/office/2006/metadata/properties" ma:root="true" ma:fieldsID="fd5076b0bd86a0e6a22a46e60ee215af" ns1:_="" ns2:_="" ns3:_="">
    <xsd:import namespace="http://schemas.microsoft.com/sharepoint/v3"/>
    <xsd:import namespace="a6eb734f-f543-4bc6-b752-a5b38bac0fe5"/>
    <xsd:import namespace="ddfccc19-3e0f-41ed-91d2-559c61c007ce"/>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n2840e999bb744409268852e8cd795ec" minOccurs="0"/>
                <xsd:element ref="ns2:TaxCatchAll" minOccurs="0"/>
                <xsd:element ref="ns3:Policies_x0020__x0026__x0020_Procedures" minOccurs="0"/>
                <xsd:element ref="ns3:Templates" minOccurs="0"/>
                <xsd:element ref="ns3:Publications" minOccurs="0"/>
                <xsd:element ref="ns3:Event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dlc_ExpireDateSaved" ma:index="19" nillable="true" ma:displayName="Original Expiration Date" ma:description="" ma:hidden="true" ma:internalName="_dlc_ExpireDateSaved" ma:readOnly="true">
      <xsd:simpleType>
        <xsd:restriction base="dms:DateTime"/>
      </xsd:simpleType>
    </xsd:element>
    <xsd:element name="_dlc_ExpireDate" ma:index="20" nillable="true" ma:displayName="Expiration Date" ma:description="" ma:hidden="true" ma:indexed="true" ma:internalName="_dlc_ExpireDate" ma:readOnly="true">
      <xsd:simpleType>
        <xsd:restriction base="dms:DateTime"/>
      </xsd:simpleType>
    </xsd:element>
    <xsd:element name="_dlc_Exempt" ma:index="21"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eb734f-f543-4bc6-b752-a5b38bac0f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4" nillable="true" ma:displayName="Taxonomy Catch All Column" ma:description="" ma:hidden="true" ma:list="{34BAB5A0-2A3E-4F25-8C6A-66A424904C73}" ma:internalName="TaxCatchAll" ma:showField="CatchAllData" ma:web="{c6cbf6b0-906e-4c32-a897-ee51244f1a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fccc19-3e0f-41ed-91d2-559c61c007ce" elementFormDefault="qualified">
    <xsd:import namespace="http://schemas.microsoft.com/office/2006/documentManagement/types"/>
    <xsd:import namespace="http://schemas.microsoft.com/office/infopath/2007/PartnerControls"/>
    <xsd:element name="n2840e999bb744409268852e8cd795ec" ma:index="13" ma:taxonomy="true" ma:internalName="n2840e999bb744409268852e8cd795ec" ma:taxonomyFieldName="Security_x0020_Classification" ma:displayName="Security Classification" ma:default="" ma:fieldId="{72840e99-9bb7-4440-9268-852e8cd795ec}" ma:sspId="483aaff0-f6c7-46ac-903b-373a1be82e21" ma:termSetId="24e76cf3-2847-4e9f-9bc5-4ac625580d8b" ma:anchorId="00000000-0000-0000-0000-000000000000" ma:open="false" ma:isKeyword="false">
      <xsd:complexType>
        <xsd:sequence>
          <xsd:element ref="pc:Terms" minOccurs="0" maxOccurs="1"/>
        </xsd:sequence>
      </xsd:complexType>
    </xsd:element>
    <xsd:element name="Policies_x0020__x0026__x0020_Procedures" ma:index="15" nillable="true" ma:displayName="Policies &amp; Procedures" ma:format="Dropdown" ma:internalName="Policies_x0020__x0026__x0020_Procedures">
      <xsd:simpleType>
        <xsd:restriction base="dms:Choice">
          <xsd:enumeration value="Print"/>
          <xsd:enumeration value="Style Guide"/>
        </xsd:restriction>
      </xsd:simpleType>
    </xsd:element>
    <xsd:element name="Templates" ma:index="16" nillable="true" ma:displayName="Templates" ma:format="Dropdown" ma:internalName="Templates">
      <xsd:simpleType>
        <xsd:restriction base="dms:Choice">
          <xsd:enumeration value="PowerPoint"/>
          <xsd:enumeration value="Letter Heads"/>
          <xsd:enumeration value="Leaflets &amp; Posters"/>
        </xsd:restriction>
      </xsd:simpleType>
    </xsd:element>
    <xsd:element name="Publications" ma:index="17" nillable="true" ma:displayName="Publications" ma:format="Dropdown" ma:internalName="Publications">
      <xsd:simpleType>
        <xsd:restriction base="dms:Choice">
          <xsd:enumeration value="Bulletins"/>
          <xsd:enumeration value="Borough Diary"/>
        </xsd:restriction>
      </xsd:simpleType>
    </xsd:element>
    <xsd:element name="Events" ma:index="18" nillable="true" ma:displayName="Events" ma:format="Dropdown" ma:internalName="Events">
      <xsd:simpleType>
        <xsd:restriction base="dms:Choice">
          <xsd:enumeration value="Staff Awards"/>
          <xsd:enumeration value="Roadshow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1AB6B-7C6D-43AE-966B-964EF75C0A54}">
  <ds:schemaRefs>
    <ds:schemaRef ds:uri="a6eb734f-f543-4bc6-b752-a5b38bac0fe5"/>
    <ds:schemaRef ds:uri="http://purl.org/dc/dcmitype/"/>
    <ds:schemaRef ds:uri="ddfccc19-3e0f-41ed-91d2-559c61c007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B469A80-9951-496A-9EC6-ADD328302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eb734f-f543-4bc6-b752-a5b38bac0fe5"/>
    <ds:schemaRef ds:uri="ddfccc19-3e0f-41ed-91d2-559c61c00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CEFEC9-7C88-4D4C-B8A7-E91B2F088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2438</TotalTime>
  <Words>719</Words>
  <Application>Microsoft Office PowerPoint</Application>
  <PresentationFormat>Widescreen</PresentationFormat>
  <Paragraphs>142</Paragraphs>
  <Slides>20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Arial</vt:lpstr>
      <vt:lpstr>Calibri</vt:lpstr>
      <vt:lpstr>Calibri Light</vt:lpstr>
      <vt:lpstr>Gill Sans MT</vt:lpstr>
      <vt:lpstr>Tahoma</vt:lpstr>
      <vt:lpstr>Times New Roman</vt:lpstr>
      <vt:lpstr>Office Theme</vt:lpstr>
      <vt:lpstr>1_Default Design</vt:lpstr>
      <vt:lpstr>PowerPoint Presentation</vt:lpstr>
      <vt:lpstr>Strategic Asset Management contract</vt:lpstr>
      <vt:lpstr>Scoping – why the focus on IT? </vt:lpstr>
      <vt:lpstr>Procurement Process – IT Offer </vt:lpstr>
      <vt:lpstr>We are famous…</vt:lpstr>
      <vt:lpstr>Who are we?</vt:lpstr>
      <vt:lpstr>Background</vt:lpstr>
      <vt:lpstr>Our Aspirations</vt:lpstr>
      <vt:lpstr>PowerPoint Presentation</vt:lpstr>
      <vt:lpstr>What we delivered </vt:lpstr>
      <vt:lpstr>PowerPoint Presentation</vt:lpstr>
      <vt:lpstr>Benefits</vt:lpstr>
      <vt:lpstr>What does this look like?</vt:lpstr>
      <vt:lpstr>PowerPoint Presentation</vt:lpstr>
      <vt:lpstr>PowerPoint Presentation</vt:lpstr>
      <vt:lpstr>Planned for 2017</vt:lpstr>
      <vt:lpstr>Social Value</vt:lpstr>
      <vt:lpstr>BasWorx</vt:lpstr>
      <vt:lpstr>Questions?</vt:lpstr>
      <vt:lpstr>Contacts</vt:lpstr>
    </vt:vector>
  </TitlesOfParts>
  <Company>BBC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Burrows</dc:creator>
  <cp:lastModifiedBy>Technician</cp:lastModifiedBy>
  <cp:revision>122</cp:revision>
  <cp:lastPrinted>2016-05-24T09:28:43Z</cp:lastPrinted>
  <dcterms:created xsi:type="dcterms:W3CDTF">2016-03-01T16:32:34Z</dcterms:created>
  <dcterms:modified xsi:type="dcterms:W3CDTF">2017-01-24T11:21:02Z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0x010100AB68E388F4B5EA4C83701C56BB350505</vt:lpwstr>
  </property>
  <property fmtid="{D5CDD505-2E9C-101B-9397-08002B2CF9AE}" pid="3" name="_dlc_policyId">
    <vt:lpwstr>/sites/marcomms-public/Shared Documents</vt:lpwstr>
  </property>
  <property fmtid="{D5CDD505-2E9C-101B-9397-08002B2CF9AE}" pid="4" name="ItemRetentionFormula">
    <vt:lpwstr>&lt;formula id="Microsoft.Office.RecordsManagement.PolicyFeatures.Expiration.Formula.BuiltIn"&gt;&lt;number&gt;4&lt;/number&gt;&lt;property&gt;Modified&lt;/property&gt;&lt;propertyId&gt;28cf69c5-fa48-462a-b5cd-27b6f9d2bd5f&lt;/propertyId&gt;&lt;period&gt;years&lt;/period&gt;&lt;/formula&gt;</vt:lpwstr>
  </property>
  <property fmtid="{D5CDD505-2E9C-101B-9397-08002B2CF9AE}" pid="5" name="Security Classification">
    <vt:lpwstr>1;#Public|8b6b87f6-423f-43c0-86bb-a0386bbe1efb</vt:lpwstr>
  </property>
</Properties>
</file>