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47" r:id="rId2"/>
    <p:sldId id="346" r:id="rId3"/>
    <p:sldId id="348" r:id="rId4"/>
    <p:sldId id="349" r:id="rId5"/>
    <p:sldId id="350" r:id="rId6"/>
    <p:sldId id="351" r:id="rId7"/>
    <p:sldId id="345" r:id="rId8"/>
    <p:sldId id="344" r:id="rId9"/>
    <p:sldId id="356" r:id="rId10"/>
    <p:sldId id="324" r:id="rId11"/>
    <p:sldId id="325" r:id="rId12"/>
    <p:sldId id="352" r:id="rId13"/>
    <p:sldId id="353" r:id="rId14"/>
    <p:sldId id="326" r:id="rId15"/>
    <p:sldId id="354" r:id="rId16"/>
    <p:sldId id="328" r:id="rId17"/>
    <p:sldId id="329" r:id="rId18"/>
    <p:sldId id="332" r:id="rId19"/>
    <p:sldId id="360" r:id="rId20"/>
    <p:sldId id="358" r:id="rId21"/>
    <p:sldId id="359" r:id="rId22"/>
    <p:sldId id="333" r:id="rId23"/>
    <p:sldId id="334" r:id="rId24"/>
    <p:sldId id="355" r:id="rId25"/>
    <p:sldId id="336" r:id="rId26"/>
    <p:sldId id="335" r:id="rId27"/>
    <p:sldId id="337" r:id="rId28"/>
    <p:sldId id="338" r:id="rId29"/>
    <p:sldId id="339" r:id="rId30"/>
    <p:sldId id="340" r:id="rId31"/>
    <p:sldId id="342" r:id="rId32"/>
    <p:sldId id="343" r:id="rId33"/>
    <p:sldId id="273" r:id="rId34"/>
    <p:sldId id="298" r:id="rId35"/>
    <p:sldId id="299" r:id="rId36"/>
    <p:sldId id="297" r:id="rId37"/>
    <p:sldId id="302" r:id="rId38"/>
    <p:sldId id="305" r:id="rId39"/>
    <p:sldId id="303" r:id="rId40"/>
    <p:sldId id="304" r:id="rId41"/>
    <p:sldId id="306" r:id="rId42"/>
    <p:sldId id="307" r:id="rId43"/>
    <p:sldId id="308" r:id="rId44"/>
    <p:sldId id="309" r:id="rId45"/>
    <p:sldId id="310" r:id="rId46"/>
    <p:sldId id="311" r:id="rId47"/>
    <p:sldId id="316" r:id="rId48"/>
    <p:sldId id="320" r:id="rId49"/>
    <p:sldId id="321" r:id="rId50"/>
    <p:sldId id="322" r:id="rId51"/>
    <p:sldId id="35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65" autoAdjust="0"/>
  </p:normalViewPr>
  <p:slideViewPr>
    <p:cSldViewPr>
      <p:cViewPr>
        <p:scale>
          <a:sx n="80" d="100"/>
          <a:sy n="80" d="100"/>
        </p:scale>
        <p:origin x="715"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8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8BE3A-5272-40CE-98EC-DD91FDE1030B}" type="datetimeFigureOut">
              <a:rPr lang="en-GB" smtClean="0"/>
              <a:pPr/>
              <a:t>24/01/2017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BE6BB-842B-4EE3-891F-AAA6735DB2C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A note about the FSA.</a:t>
            </a:r>
          </a:p>
          <a:p>
            <a:endParaRPr lang="en-GB" dirty="0" smtClean="0"/>
          </a:p>
          <a:p>
            <a:r>
              <a:rPr lang="en-GB" dirty="0" smtClean="0"/>
              <a:t>The Fire</a:t>
            </a:r>
            <a:r>
              <a:rPr lang="en-GB" baseline="0" dirty="0" smtClean="0"/>
              <a:t> and Security Association is a specialist group of the ECA primary focused on those who design, install, commission, maintain and monitor fire detection, emergency and Security systems. All ECA members who are third party assessed in these particular areas of work are eligible to associate themselves with both ECA and FSA membership. </a:t>
            </a:r>
            <a:endParaRPr lang="en-GB" dirty="0"/>
          </a:p>
        </p:txBody>
      </p:sp>
      <p:sp>
        <p:nvSpPr>
          <p:cNvPr id="4" name="Slide Number Placeholder 3"/>
          <p:cNvSpPr>
            <a:spLocks noGrp="1"/>
          </p:cNvSpPr>
          <p:nvPr>
            <p:ph type="sldNum" sz="quarter" idx="10"/>
          </p:nvPr>
        </p:nvSpPr>
        <p:spPr/>
        <p:txBody>
          <a:bodyPr/>
          <a:lstStyle/>
          <a:p>
            <a:fld id="{89882DD1-B32C-41AB-B0FA-F2607631417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ln/>
        </p:spPr>
        <p:txBody>
          <a:bodyPr/>
          <a:lstStyle/>
          <a:p>
            <a:endParaRPr lang="en-GB" smtClean="0"/>
          </a:p>
        </p:txBody>
      </p:sp>
      <p:sp>
        <p:nvSpPr>
          <p:cNvPr id="41988" name="Slide Number Placeholder 3"/>
          <p:cNvSpPr>
            <a:spLocks noGrp="1"/>
          </p:cNvSpPr>
          <p:nvPr>
            <p:ph type="sldNum" sz="quarter" idx="5"/>
          </p:nvPr>
        </p:nvSpPr>
        <p:spPr>
          <a:noFill/>
        </p:spPr>
        <p:txBody>
          <a:bodyPr/>
          <a:lstStyle/>
          <a:p>
            <a:fld id="{548F140C-058E-43D4-A3B1-CE2F4EBECFAC}"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1000" y="685800"/>
            <a:ext cx="6096000" cy="3429000"/>
          </a:xfrm>
          <a:ln/>
        </p:spPr>
      </p:sp>
      <p:sp>
        <p:nvSpPr>
          <p:cNvPr id="43011" name="Notes Placeholder 2"/>
          <p:cNvSpPr>
            <a:spLocks noGrp="1"/>
          </p:cNvSpPr>
          <p:nvPr>
            <p:ph type="body" idx="1"/>
          </p:nvPr>
        </p:nvSpPr>
        <p:spPr>
          <a:noFill/>
          <a:ln/>
        </p:spPr>
        <p:txBody>
          <a:bodyPr/>
          <a:lstStyle/>
          <a:p>
            <a:endParaRPr lang="en-GB" smtClean="0"/>
          </a:p>
        </p:txBody>
      </p:sp>
      <p:sp>
        <p:nvSpPr>
          <p:cNvPr id="43012" name="Slide Number Placeholder 3"/>
          <p:cNvSpPr>
            <a:spLocks noGrp="1"/>
          </p:cNvSpPr>
          <p:nvPr>
            <p:ph type="sldNum" sz="quarter" idx="5"/>
          </p:nvPr>
        </p:nvSpPr>
        <p:spPr>
          <a:noFill/>
        </p:spPr>
        <p:txBody>
          <a:bodyPr/>
          <a:lstStyle/>
          <a:p>
            <a:fld id="{5213B70B-D357-4F2C-921D-EDDCD84C2C31}"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1000" y="685800"/>
            <a:ext cx="6096000" cy="3429000"/>
          </a:xfrm>
          <a:ln/>
        </p:spPr>
      </p:sp>
      <p:sp>
        <p:nvSpPr>
          <p:cNvPr id="43011" name="Notes Placeholder 2"/>
          <p:cNvSpPr>
            <a:spLocks noGrp="1"/>
          </p:cNvSpPr>
          <p:nvPr>
            <p:ph type="body" idx="1"/>
          </p:nvPr>
        </p:nvSpPr>
        <p:spPr>
          <a:noFill/>
          <a:ln/>
        </p:spPr>
        <p:txBody>
          <a:bodyPr/>
          <a:lstStyle/>
          <a:p>
            <a:endParaRPr lang="en-GB" smtClean="0"/>
          </a:p>
        </p:txBody>
      </p:sp>
      <p:sp>
        <p:nvSpPr>
          <p:cNvPr id="43012" name="Slide Number Placeholder 3"/>
          <p:cNvSpPr>
            <a:spLocks noGrp="1"/>
          </p:cNvSpPr>
          <p:nvPr>
            <p:ph type="sldNum" sz="quarter" idx="5"/>
          </p:nvPr>
        </p:nvSpPr>
        <p:spPr>
          <a:noFill/>
        </p:spPr>
        <p:txBody>
          <a:bodyPr/>
          <a:lstStyle/>
          <a:p>
            <a:fld id="{5213B70B-D357-4F2C-921D-EDDCD84C2C31}"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1000" y="685800"/>
            <a:ext cx="6096000" cy="3429000"/>
          </a:xfrm>
          <a:ln/>
        </p:spPr>
      </p:sp>
      <p:sp>
        <p:nvSpPr>
          <p:cNvPr id="43011" name="Notes Placeholder 2"/>
          <p:cNvSpPr>
            <a:spLocks noGrp="1"/>
          </p:cNvSpPr>
          <p:nvPr>
            <p:ph type="body" idx="1"/>
          </p:nvPr>
        </p:nvSpPr>
        <p:spPr>
          <a:noFill/>
          <a:ln/>
        </p:spPr>
        <p:txBody>
          <a:bodyPr/>
          <a:lstStyle/>
          <a:p>
            <a:endParaRPr lang="en-GB" smtClean="0"/>
          </a:p>
        </p:txBody>
      </p:sp>
      <p:sp>
        <p:nvSpPr>
          <p:cNvPr id="43012" name="Slide Number Placeholder 3"/>
          <p:cNvSpPr>
            <a:spLocks noGrp="1"/>
          </p:cNvSpPr>
          <p:nvPr>
            <p:ph type="sldNum" sz="quarter" idx="5"/>
          </p:nvPr>
        </p:nvSpPr>
        <p:spPr>
          <a:noFill/>
        </p:spPr>
        <p:txBody>
          <a:bodyPr/>
          <a:lstStyle/>
          <a:p>
            <a:fld id="{5213B70B-D357-4F2C-921D-EDDCD84C2C31}"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1000" y="685800"/>
            <a:ext cx="6096000" cy="3429000"/>
          </a:xfrm>
          <a:ln/>
        </p:spPr>
      </p:sp>
      <p:sp>
        <p:nvSpPr>
          <p:cNvPr id="44035" name="Notes Placeholder 2"/>
          <p:cNvSpPr>
            <a:spLocks noGrp="1"/>
          </p:cNvSpPr>
          <p:nvPr>
            <p:ph type="body" idx="1"/>
          </p:nvPr>
        </p:nvSpPr>
        <p:spPr>
          <a:noFill/>
          <a:ln/>
        </p:spPr>
        <p:txBody>
          <a:bodyPr/>
          <a:lstStyle/>
          <a:p>
            <a:endParaRPr lang="en-GB" smtClean="0"/>
          </a:p>
        </p:txBody>
      </p:sp>
      <p:sp>
        <p:nvSpPr>
          <p:cNvPr id="44036" name="Slide Number Placeholder 3"/>
          <p:cNvSpPr>
            <a:spLocks noGrp="1"/>
          </p:cNvSpPr>
          <p:nvPr>
            <p:ph type="sldNum" sz="quarter" idx="5"/>
          </p:nvPr>
        </p:nvSpPr>
        <p:spPr>
          <a:noFill/>
        </p:spPr>
        <p:txBody>
          <a:bodyPr/>
          <a:lstStyle/>
          <a:p>
            <a:fld id="{89609AC4-D35C-40B7-A663-7ADE2BEFDF8B}"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p:spPr>
      </p:sp>
      <p:sp>
        <p:nvSpPr>
          <p:cNvPr id="45059" name="Notes Placeholder 2"/>
          <p:cNvSpPr>
            <a:spLocks noGrp="1"/>
          </p:cNvSpPr>
          <p:nvPr>
            <p:ph type="body" idx="1"/>
          </p:nvPr>
        </p:nvSpPr>
        <p:spPr>
          <a:noFill/>
          <a:ln/>
        </p:spPr>
        <p:txBody>
          <a:bodyPr/>
          <a:lstStyle/>
          <a:p>
            <a:endParaRPr lang="en-GB" smtClean="0"/>
          </a:p>
        </p:txBody>
      </p:sp>
      <p:sp>
        <p:nvSpPr>
          <p:cNvPr id="45060" name="Slide Number Placeholder 3"/>
          <p:cNvSpPr>
            <a:spLocks noGrp="1"/>
          </p:cNvSpPr>
          <p:nvPr>
            <p:ph type="sldNum" sz="quarter" idx="5"/>
          </p:nvPr>
        </p:nvSpPr>
        <p:spPr>
          <a:noFill/>
        </p:spPr>
        <p:txBody>
          <a:bodyPr/>
          <a:lstStyle/>
          <a:p>
            <a:fld id="{B5CE8C89-D929-4134-8864-91F86596EF67}"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p:spPr>
        <p:txBody>
          <a:bodyPr/>
          <a:lstStyle/>
          <a:p>
            <a:endParaRPr lang="en-GB" smtClean="0"/>
          </a:p>
        </p:txBody>
      </p:sp>
      <p:sp>
        <p:nvSpPr>
          <p:cNvPr id="46084" name="Slide Number Placeholder 3"/>
          <p:cNvSpPr>
            <a:spLocks noGrp="1"/>
          </p:cNvSpPr>
          <p:nvPr>
            <p:ph type="sldNum" sz="quarter" idx="5"/>
          </p:nvPr>
        </p:nvSpPr>
        <p:spPr>
          <a:noFill/>
        </p:spPr>
        <p:txBody>
          <a:bodyPr/>
          <a:lstStyle/>
          <a:p>
            <a:fld id="{125D745D-E56E-40D6-9859-E677CAB80D8E}"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p:spPr>
        <p:txBody>
          <a:bodyPr/>
          <a:lstStyle/>
          <a:p>
            <a:endParaRPr lang="en-GB" smtClean="0"/>
          </a:p>
        </p:txBody>
      </p:sp>
      <p:sp>
        <p:nvSpPr>
          <p:cNvPr id="47108" name="Slide Number Placeholder 3"/>
          <p:cNvSpPr>
            <a:spLocks noGrp="1"/>
          </p:cNvSpPr>
          <p:nvPr>
            <p:ph type="sldNum" sz="quarter" idx="5"/>
          </p:nvPr>
        </p:nvSpPr>
        <p:spPr>
          <a:noFill/>
        </p:spPr>
        <p:txBody>
          <a:bodyPr/>
          <a:lstStyle/>
          <a:p>
            <a:fld id="{77AE48D3-50DE-42C7-BC74-633346EF35FD}"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lstStyle/>
          <a:p>
            <a:endParaRPr lang="en-GB" smtClean="0"/>
          </a:p>
        </p:txBody>
      </p:sp>
      <p:sp>
        <p:nvSpPr>
          <p:cNvPr id="50180" name="Slide Number Placeholder 3"/>
          <p:cNvSpPr>
            <a:spLocks noGrp="1"/>
          </p:cNvSpPr>
          <p:nvPr>
            <p:ph type="sldNum" sz="quarter" idx="5"/>
          </p:nvPr>
        </p:nvSpPr>
        <p:spPr>
          <a:noFill/>
        </p:spPr>
        <p:txBody>
          <a:bodyPr/>
          <a:lstStyle/>
          <a:p>
            <a:fld id="{C39CA77E-17E3-4860-983B-2E3486D064A3}"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lstStyle/>
          <a:p>
            <a:endParaRPr lang="en-GB" smtClean="0"/>
          </a:p>
        </p:txBody>
      </p:sp>
      <p:sp>
        <p:nvSpPr>
          <p:cNvPr id="50180" name="Slide Number Placeholder 3"/>
          <p:cNvSpPr>
            <a:spLocks noGrp="1"/>
          </p:cNvSpPr>
          <p:nvPr>
            <p:ph type="sldNum" sz="quarter" idx="5"/>
          </p:nvPr>
        </p:nvSpPr>
        <p:spPr>
          <a:noFill/>
        </p:spPr>
        <p:txBody>
          <a:bodyPr/>
          <a:lstStyle/>
          <a:p>
            <a:fld id="{C39CA77E-17E3-4860-983B-2E3486D064A3}"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p:spPr>
      </p:sp>
      <p:sp>
        <p:nvSpPr>
          <p:cNvPr id="40963" name="Notes Placeholder 2"/>
          <p:cNvSpPr>
            <a:spLocks noGrp="1"/>
          </p:cNvSpPr>
          <p:nvPr>
            <p:ph type="body" idx="1"/>
          </p:nvPr>
        </p:nvSpPr>
        <p:spPr>
          <a:noFill/>
          <a:ln/>
        </p:spPr>
        <p:txBody>
          <a:bodyPr/>
          <a:lstStyle/>
          <a:p>
            <a:endParaRPr lang="en-GB" smtClean="0"/>
          </a:p>
        </p:txBody>
      </p:sp>
      <p:sp>
        <p:nvSpPr>
          <p:cNvPr id="40964" name="Slide Number Placeholder 3"/>
          <p:cNvSpPr>
            <a:spLocks noGrp="1"/>
          </p:cNvSpPr>
          <p:nvPr>
            <p:ph type="sldNum" sz="quarter" idx="5"/>
          </p:nvPr>
        </p:nvSpPr>
        <p:spPr>
          <a:noFill/>
        </p:spPr>
        <p:txBody>
          <a:bodyPr/>
          <a:lstStyle/>
          <a:p>
            <a:fld id="{309DF6CF-A85C-4CE3-A5A9-59CDC722FB04}"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lstStyle/>
          <a:p>
            <a:endParaRPr lang="en-GB" smtClean="0"/>
          </a:p>
        </p:txBody>
      </p:sp>
      <p:sp>
        <p:nvSpPr>
          <p:cNvPr id="50180" name="Slide Number Placeholder 3"/>
          <p:cNvSpPr>
            <a:spLocks noGrp="1"/>
          </p:cNvSpPr>
          <p:nvPr>
            <p:ph type="sldNum" sz="quarter" idx="5"/>
          </p:nvPr>
        </p:nvSpPr>
        <p:spPr>
          <a:noFill/>
        </p:spPr>
        <p:txBody>
          <a:bodyPr/>
          <a:lstStyle/>
          <a:p>
            <a:fld id="{C39CA77E-17E3-4860-983B-2E3486D064A3}"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lstStyle/>
          <a:p>
            <a:endParaRPr lang="en-GB" smtClean="0"/>
          </a:p>
        </p:txBody>
      </p:sp>
      <p:sp>
        <p:nvSpPr>
          <p:cNvPr id="50180" name="Slide Number Placeholder 3"/>
          <p:cNvSpPr>
            <a:spLocks noGrp="1"/>
          </p:cNvSpPr>
          <p:nvPr>
            <p:ph type="sldNum" sz="quarter" idx="5"/>
          </p:nvPr>
        </p:nvSpPr>
        <p:spPr>
          <a:noFill/>
        </p:spPr>
        <p:txBody>
          <a:bodyPr/>
          <a:lstStyle/>
          <a:p>
            <a:fld id="{C39CA77E-17E3-4860-983B-2E3486D064A3}"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p:spPr>
        <p:txBody>
          <a:bodyPr/>
          <a:lstStyle/>
          <a:p>
            <a:endParaRPr lang="en-GB" smtClean="0"/>
          </a:p>
        </p:txBody>
      </p:sp>
      <p:sp>
        <p:nvSpPr>
          <p:cNvPr id="51204" name="Slide Number Placeholder 3"/>
          <p:cNvSpPr>
            <a:spLocks noGrp="1"/>
          </p:cNvSpPr>
          <p:nvPr>
            <p:ph type="sldNum" sz="quarter" idx="5"/>
          </p:nvPr>
        </p:nvSpPr>
        <p:spPr>
          <a:noFill/>
        </p:spPr>
        <p:txBody>
          <a:bodyPr/>
          <a:lstStyle/>
          <a:p>
            <a:fld id="{68974CBA-EF59-4897-903E-DA079277FCD7}"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p:spPr>
        <p:txBody>
          <a:bodyPr/>
          <a:lstStyle/>
          <a:p>
            <a:endParaRPr lang="en-GB" smtClean="0"/>
          </a:p>
        </p:txBody>
      </p:sp>
      <p:sp>
        <p:nvSpPr>
          <p:cNvPr id="52228" name="Slide Number Placeholder 3"/>
          <p:cNvSpPr>
            <a:spLocks noGrp="1"/>
          </p:cNvSpPr>
          <p:nvPr>
            <p:ph type="sldNum" sz="quarter" idx="5"/>
          </p:nvPr>
        </p:nvSpPr>
        <p:spPr>
          <a:noFill/>
        </p:spPr>
        <p:txBody>
          <a:bodyPr/>
          <a:lstStyle/>
          <a:p>
            <a:fld id="{A02061ED-904C-49AE-877A-7A1E2CED32A9}"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p:spPr>
        <p:txBody>
          <a:bodyPr/>
          <a:lstStyle/>
          <a:p>
            <a:endParaRPr lang="en-GB" smtClean="0"/>
          </a:p>
        </p:txBody>
      </p:sp>
      <p:sp>
        <p:nvSpPr>
          <p:cNvPr id="52228" name="Slide Number Placeholder 3"/>
          <p:cNvSpPr>
            <a:spLocks noGrp="1"/>
          </p:cNvSpPr>
          <p:nvPr>
            <p:ph type="sldNum" sz="quarter" idx="5"/>
          </p:nvPr>
        </p:nvSpPr>
        <p:spPr>
          <a:noFill/>
        </p:spPr>
        <p:txBody>
          <a:bodyPr/>
          <a:lstStyle/>
          <a:p>
            <a:fld id="{A02061ED-904C-49AE-877A-7A1E2CED32A9}"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GB" smtClean="0"/>
          </a:p>
        </p:txBody>
      </p:sp>
      <p:sp>
        <p:nvSpPr>
          <p:cNvPr id="54276" name="Slide Number Placeholder 3"/>
          <p:cNvSpPr>
            <a:spLocks noGrp="1"/>
          </p:cNvSpPr>
          <p:nvPr>
            <p:ph type="sldNum" sz="quarter" idx="5"/>
          </p:nvPr>
        </p:nvSpPr>
        <p:spPr>
          <a:noFill/>
        </p:spPr>
        <p:txBody>
          <a:bodyPr/>
          <a:lstStyle/>
          <a:p>
            <a:fld id="{3AEAB0DE-CD05-4762-91B5-3A1DF833B3C7}"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p:spPr>
        <p:txBody>
          <a:bodyPr/>
          <a:lstStyle/>
          <a:p>
            <a:endParaRPr lang="en-GB" smtClean="0"/>
          </a:p>
        </p:txBody>
      </p:sp>
      <p:sp>
        <p:nvSpPr>
          <p:cNvPr id="53252" name="Slide Number Placeholder 3"/>
          <p:cNvSpPr>
            <a:spLocks noGrp="1"/>
          </p:cNvSpPr>
          <p:nvPr>
            <p:ph type="sldNum" sz="quarter" idx="5"/>
          </p:nvPr>
        </p:nvSpPr>
        <p:spPr>
          <a:noFill/>
        </p:spPr>
        <p:txBody>
          <a:bodyPr/>
          <a:lstStyle/>
          <a:p>
            <a:fld id="{2AE8ADCA-7873-411C-8D0F-BF3BF6B55D83}" type="slidenum">
              <a:rPr lang="en-GB" smtClean="0"/>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p:spPr>
        <p:txBody>
          <a:bodyPr/>
          <a:lstStyle/>
          <a:p>
            <a:endParaRPr lang="en-GB" smtClean="0"/>
          </a:p>
        </p:txBody>
      </p:sp>
      <p:sp>
        <p:nvSpPr>
          <p:cNvPr id="55300" name="Slide Number Placeholder 3"/>
          <p:cNvSpPr>
            <a:spLocks noGrp="1"/>
          </p:cNvSpPr>
          <p:nvPr>
            <p:ph type="sldNum" sz="quarter" idx="5"/>
          </p:nvPr>
        </p:nvSpPr>
        <p:spPr>
          <a:noFill/>
        </p:spPr>
        <p:txBody>
          <a:bodyPr/>
          <a:lstStyle/>
          <a:p>
            <a:fld id="{3F3676E5-CE89-4B07-B32E-AF267AEEF541}" type="slidenum">
              <a:rPr lang="en-GB" smtClean="0"/>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GB" smtClean="0"/>
          </a:p>
        </p:txBody>
      </p:sp>
      <p:sp>
        <p:nvSpPr>
          <p:cNvPr id="56324" name="Slide Number Placeholder 3"/>
          <p:cNvSpPr>
            <a:spLocks noGrp="1"/>
          </p:cNvSpPr>
          <p:nvPr>
            <p:ph type="sldNum" sz="quarter" idx="5"/>
          </p:nvPr>
        </p:nvSpPr>
        <p:spPr>
          <a:noFill/>
        </p:spPr>
        <p:txBody>
          <a:bodyPr/>
          <a:lstStyle/>
          <a:p>
            <a:fld id="{A0A51E35-A73B-4969-85F3-870529AB1B32}" type="slidenum">
              <a:rPr lang="en-GB" smtClean="0"/>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p:spPr>
        <p:txBody>
          <a:bodyPr/>
          <a:lstStyle/>
          <a:p>
            <a:endParaRPr lang="en-GB" smtClean="0"/>
          </a:p>
        </p:txBody>
      </p:sp>
      <p:sp>
        <p:nvSpPr>
          <p:cNvPr id="57348" name="Slide Number Placeholder 3"/>
          <p:cNvSpPr>
            <a:spLocks noGrp="1"/>
          </p:cNvSpPr>
          <p:nvPr>
            <p:ph type="sldNum" sz="quarter" idx="5"/>
          </p:nvPr>
        </p:nvSpPr>
        <p:spPr>
          <a:noFill/>
        </p:spPr>
        <p:txBody>
          <a:bodyPr/>
          <a:lstStyle/>
          <a:p>
            <a:fld id="{8BBBE1B7-EEA4-496A-8EEA-43B5D7C6227D}" type="slidenum">
              <a:rPr lang="en-GB" smtClean="0"/>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p:spPr>
        <p:txBody>
          <a:bodyPr/>
          <a:lstStyle/>
          <a:p>
            <a:r>
              <a:rPr lang="en-GB" smtClean="0"/>
              <a:t>A little about the ECA...</a:t>
            </a:r>
          </a:p>
        </p:txBody>
      </p:sp>
      <p:sp>
        <p:nvSpPr>
          <p:cNvPr id="47108" name="Slide Number Placeholder 3"/>
          <p:cNvSpPr>
            <a:spLocks noGrp="1"/>
          </p:cNvSpPr>
          <p:nvPr>
            <p:ph type="sldNum" sz="quarter" idx="5"/>
          </p:nvPr>
        </p:nvSpPr>
        <p:spPr>
          <a:noFill/>
        </p:spPr>
        <p:txBody>
          <a:bodyPr/>
          <a:lstStyle/>
          <a:p>
            <a:fld id="{0D385A5C-FAF6-455E-B54C-0DC39EAF7DCD}" type="slidenum">
              <a:rPr lang="en-GB" smtClean="0"/>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685800"/>
            <a:ext cx="6096000" cy="3429000"/>
          </a:xfrm>
          <a:ln/>
        </p:spPr>
      </p:sp>
      <p:sp>
        <p:nvSpPr>
          <p:cNvPr id="58371" name="Notes Placeholder 2"/>
          <p:cNvSpPr>
            <a:spLocks noGrp="1"/>
          </p:cNvSpPr>
          <p:nvPr>
            <p:ph type="body" idx="1"/>
          </p:nvPr>
        </p:nvSpPr>
        <p:spPr>
          <a:noFill/>
          <a:ln/>
        </p:spPr>
        <p:txBody>
          <a:bodyPr/>
          <a:lstStyle/>
          <a:p>
            <a:endParaRPr lang="en-GB" smtClean="0"/>
          </a:p>
        </p:txBody>
      </p:sp>
      <p:sp>
        <p:nvSpPr>
          <p:cNvPr id="58372" name="Slide Number Placeholder 3"/>
          <p:cNvSpPr>
            <a:spLocks noGrp="1"/>
          </p:cNvSpPr>
          <p:nvPr>
            <p:ph type="sldNum" sz="quarter" idx="5"/>
          </p:nvPr>
        </p:nvSpPr>
        <p:spPr>
          <a:noFill/>
        </p:spPr>
        <p:txBody>
          <a:bodyPr/>
          <a:lstStyle/>
          <a:p>
            <a:fld id="{1E88FEF8-DB2B-45F3-9BA8-33B00DD98FB0}" type="slidenum">
              <a:rPr lang="en-GB" smtClean="0"/>
              <a:pPr/>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p:spPr>
        <p:txBody>
          <a:bodyPr/>
          <a:lstStyle/>
          <a:p>
            <a:endParaRPr lang="en-GB" smtClean="0"/>
          </a:p>
        </p:txBody>
      </p:sp>
      <p:sp>
        <p:nvSpPr>
          <p:cNvPr id="60420" name="Slide Number Placeholder 3"/>
          <p:cNvSpPr>
            <a:spLocks noGrp="1"/>
          </p:cNvSpPr>
          <p:nvPr>
            <p:ph type="sldNum" sz="quarter" idx="5"/>
          </p:nvPr>
        </p:nvSpPr>
        <p:spPr>
          <a:noFill/>
        </p:spPr>
        <p:txBody>
          <a:bodyPr/>
          <a:lstStyle/>
          <a:p>
            <a:fld id="{43CAE537-C36B-4198-BA0C-C10497C6A5A8}" type="slidenum">
              <a:rPr lang="en-GB" smtClean="0"/>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p:spPr>
        <p:txBody>
          <a:bodyPr/>
          <a:lstStyle/>
          <a:p>
            <a:endParaRPr lang="en-GB" smtClean="0"/>
          </a:p>
        </p:txBody>
      </p:sp>
      <p:sp>
        <p:nvSpPr>
          <p:cNvPr id="61444" name="Slide Number Placeholder 3"/>
          <p:cNvSpPr>
            <a:spLocks noGrp="1"/>
          </p:cNvSpPr>
          <p:nvPr>
            <p:ph type="sldNum" sz="quarter" idx="5"/>
          </p:nvPr>
        </p:nvSpPr>
        <p:spPr>
          <a:noFill/>
        </p:spPr>
        <p:txBody>
          <a:bodyPr/>
          <a:lstStyle/>
          <a:p>
            <a:fld id="{2E39077A-4CF0-4391-A5B9-582C6BA40BDA}" type="slidenum">
              <a:rPr lang="en-GB" smtClean="0"/>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38</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p:spPr>
        <p:txBody>
          <a:bodyPr/>
          <a:lstStyle/>
          <a:p>
            <a:pPr>
              <a:buFontTx/>
              <a:buChar char="•"/>
            </a:pPr>
            <a:r>
              <a:rPr lang="en-GB" smtClean="0"/>
              <a:t> The ECA has been the driving force in the electrical engineering and building service industry since 1901</a:t>
            </a:r>
          </a:p>
          <a:p>
            <a:pPr>
              <a:buFontTx/>
              <a:buChar char="•"/>
            </a:pPr>
            <a:r>
              <a:rPr lang="en-GB" smtClean="0"/>
              <a:t> Creating many organisations which today are involved in improving industry standards</a:t>
            </a:r>
          </a:p>
          <a:p>
            <a:pPr>
              <a:buFontTx/>
              <a:buChar char="•"/>
            </a:pPr>
            <a:r>
              <a:rPr lang="en-GB" smtClean="0"/>
              <a:t> These are the result of ECA’s direct involvement and commitment in Shaping our industry, enabling business growth and getting   </a:t>
            </a:r>
          </a:p>
          <a:p>
            <a:r>
              <a:rPr lang="en-GB" smtClean="0"/>
              <a:t>  members specified..</a:t>
            </a:r>
          </a:p>
          <a:p>
            <a:pPr>
              <a:buFontTx/>
              <a:buChar char="•"/>
            </a:pPr>
            <a:endParaRPr lang="en-GB" smtClean="0"/>
          </a:p>
        </p:txBody>
      </p:sp>
      <p:sp>
        <p:nvSpPr>
          <p:cNvPr id="48132" name="Slide Number Placeholder 3"/>
          <p:cNvSpPr>
            <a:spLocks noGrp="1"/>
          </p:cNvSpPr>
          <p:nvPr>
            <p:ph type="sldNum" sz="quarter" idx="5"/>
          </p:nvPr>
        </p:nvSpPr>
        <p:spPr>
          <a:noFill/>
        </p:spPr>
        <p:txBody>
          <a:bodyPr/>
          <a:lstStyle/>
          <a:p>
            <a:fld id="{A13BFA31-A9D4-40DC-BA48-7B71803A52C6}" type="slidenum">
              <a:rPr lang="en-GB" smtClean="0"/>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46</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47</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48</a:t>
            </a:fld>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49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1000" y="685800"/>
            <a:ext cx="6096000" cy="3429000"/>
          </a:xfrm>
          <a:ln/>
        </p:spPr>
      </p:sp>
      <p:sp>
        <p:nvSpPr>
          <p:cNvPr id="49155" name="Notes Placeholder 2"/>
          <p:cNvSpPr>
            <a:spLocks noGrp="1"/>
          </p:cNvSpPr>
          <p:nvPr>
            <p:ph type="body" idx="1"/>
          </p:nvPr>
        </p:nvSpPr>
        <p:spPr>
          <a:noFill/>
          <a:ln/>
        </p:spPr>
        <p:txBody>
          <a:bodyPr/>
          <a:lstStyle/>
          <a:p>
            <a:r>
              <a:rPr lang="en-GB" smtClean="0"/>
              <a:t>Representing not just electrical contracting but the whole electrical, electro-technical and building service sectors.</a:t>
            </a:r>
          </a:p>
        </p:txBody>
      </p:sp>
      <p:sp>
        <p:nvSpPr>
          <p:cNvPr id="49156" name="Slide Number Placeholder 3"/>
          <p:cNvSpPr>
            <a:spLocks noGrp="1"/>
          </p:cNvSpPr>
          <p:nvPr>
            <p:ph type="sldNum" sz="quarter" idx="5"/>
          </p:nvPr>
        </p:nvSpPr>
        <p:spPr>
          <a:noFill/>
        </p:spPr>
        <p:txBody>
          <a:bodyPr/>
          <a:lstStyle/>
          <a:p>
            <a:fld id="{91B36AE7-21D2-4FBC-8D39-12614FDD366E}" type="slidenum">
              <a:rPr lang="en-GB" smtClean="0"/>
              <a:pPr/>
              <a:t>5</a:t>
            </a:fld>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50</a:t>
            </a:fld>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p:spPr>
      </p:sp>
      <p:sp>
        <p:nvSpPr>
          <p:cNvPr id="40963" name="Notes Placeholder 2"/>
          <p:cNvSpPr>
            <a:spLocks noGrp="1"/>
          </p:cNvSpPr>
          <p:nvPr>
            <p:ph type="body" idx="1"/>
          </p:nvPr>
        </p:nvSpPr>
        <p:spPr>
          <a:noFill/>
          <a:ln/>
        </p:spPr>
        <p:txBody>
          <a:bodyPr/>
          <a:lstStyle/>
          <a:p>
            <a:endParaRPr lang="en-GB" smtClean="0"/>
          </a:p>
        </p:txBody>
      </p:sp>
      <p:sp>
        <p:nvSpPr>
          <p:cNvPr id="40964" name="Slide Number Placeholder 3"/>
          <p:cNvSpPr>
            <a:spLocks noGrp="1"/>
          </p:cNvSpPr>
          <p:nvPr>
            <p:ph type="sldNum" sz="quarter" idx="5"/>
          </p:nvPr>
        </p:nvSpPr>
        <p:spPr>
          <a:noFill/>
        </p:spPr>
        <p:txBody>
          <a:bodyPr/>
          <a:lstStyle/>
          <a:p>
            <a:fld id="{309DF6CF-A85C-4CE3-A5A9-59CDC722FB04}" type="slidenum">
              <a:rPr lang="en-GB" smtClean="0"/>
              <a:pPr/>
              <a:t>51</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lstStyle/>
          <a:p>
            <a:r>
              <a:rPr lang="en-GB" smtClean="0"/>
              <a:t>We pride ourselves in being an industry specific resource offering essential information, business support, knowledge and representation to members – more than certification alone..</a:t>
            </a:r>
          </a:p>
        </p:txBody>
      </p:sp>
      <p:sp>
        <p:nvSpPr>
          <p:cNvPr id="50180" name="Slide Number Placeholder 3"/>
          <p:cNvSpPr>
            <a:spLocks noGrp="1"/>
          </p:cNvSpPr>
          <p:nvPr>
            <p:ph type="sldNum" sz="quarter" idx="5"/>
          </p:nvPr>
        </p:nvSpPr>
        <p:spPr>
          <a:noFill/>
        </p:spPr>
        <p:txBody>
          <a:bodyPr/>
          <a:lstStyle/>
          <a:p>
            <a:fld id="{BF8A4BA0-A69C-4410-A0B9-33D1D4D98A8F}"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p:spPr>
      </p:sp>
      <p:sp>
        <p:nvSpPr>
          <p:cNvPr id="40963" name="Notes Placeholder 2"/>
          <p:cNvSpPr>
            <a:spLocks noGrp="1"/>
          </p:cNvSpPr>
          <p:nvPr>
            <p:ph type="body" idx="1"/>
          </p:nvPr>
        </p:nvSpPr>
        <p:spPr>
          <a:noFill/>
          <a:ln/>
        </p:spPr>
        <p:txBody>
          <a:bodyPr/>
          <a:lstStyle/>
          <a:p>
            <a:endParaRPr lang="en-GB" smtClean="0"/>
          </a:p>
        </p:txBody>
      </p:sp>
      <p:sp>
        <p:nvSpPr>
          <p:cNvPr id="40964" name="Slide Number Placeholder 3"/>
          <p:cNvSpPr>
            <a:spLocks noGrp="1"/>
          </p:cNvSpPr>
          <p:nvPr>
            <p:ph type="sldNum" sz="quarter" idx="5"/>
          </p:nvPr>
        </p:nvSpPr>
        <p:spPr>
          <a:noFill/>
        </p:spPr>
        <p:txBody>
          <a:bodyPr/>
          <a:lstStyle/>
          <a:p>
            <a:fld id="{309DF6CF-A85C-4CE3-A5A9-59CDC722FB04}"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p:spPr>
      </p:sp>
      <p:sp>
        <p:nvSpPr>
          <p:cNvPr id="40963" name="Notes Placeholder 2"/>
          <p:cNvSpPr>
            <a:spLocks noGrp="1"/>
          </p:cNvSpPr>
          <p:nvPr>
            <p:ph type="body" idx="1"/>
          </p:nvPr>
        </p:nvSpPr>
        <p:spPr>
          <a:noFill/>
          <a:ln/>
        </p:spPr>
        <p:txBody>
          <a:bodyPr/>
          <a:lstStyle/>
          <a:p>
            <a:endParaRPr lang="en-GB" smtClean="0"/>
          </a:p>
        </p:txBody>
      </p:sp>
      <p:sp>
        <p:nvSpPr>
          <p:cNvPr id="40964" name="Slide Number Placeholder 3"/>
          <p:cNvSpPr>
            <a:spLocks noGrp="1"/>
          </p:cNvSpPr>
          <p:nvPr>
            <p:ph type="sldNum" sz="quarter" idx="5"/>
          </p:nvPr>
        </p:nvSpPr>
        <p:spPr>
          <a:noFill/>
        </p:spPr>
        <p:txBody>
          <a:bodyPr/>
          <a:lstStyle/>
          <a:p>
            <a:fld id="{309DF6CF-A85C-4CE3-A5A9-59CDC722FB04}"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5FF9860F-93E1-4536-8D38-70D9E83035E1}"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C4954-240B-42CA-8DB3-D7907B84B10B}" type="datetimeFigureOut">
              <a:rPr lang="en-GB" smtClean="0"/>
              <a:pPr/>
              <a:t>24/01/2017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F3B6AB-7152-4704-B2D1-7B28304FF0C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C4954-240B-42CA-8DB3-D7907B84B10B}" type="datetimeFigureOut">
              <a:rPr lang="en-GB" smtClean="0"/>
              <a:pPr/>
              <a:t>24/01/2017</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3B6AB-7152-4704-B2D1-7B28304FF0C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mailto:steve.martin@eca.co.uk"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jpeg"/><Relationship Id="rId7"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mailto:steve.martin@eca.co.uk"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l="24542" t="10626" r="26202" b="14563"/>
          <a:stretch>
            <a:fillRect/>
          </a:stretch>
        </p:blipFill>
        <p:spPr bwMode="auto">
          <a:xfrm>
            <a:off x="1524000" y="0"/>
            <a:ext cx="6966920" cy="5949280"/>
          </a:xfrm>
          <a:prstGeom prst="rect">
            <a:avLst/>
          </a:prstGeom>
          <a:noFill/>
          <a:ln w="9525">
            <a:noFill/>
            <a:miter lim="800000"/>
            <a:headEnd/>
            <a:tailEnd/>
          </a:ln>
        </p:spPr>
      </p:pic>
      <p:sp>
        <p:nvSpPr>
          <p:cNvPr id="11" name="TextBox 10"/>
          <p:cNvSpPr txBox="1"/>
          <p:nvPr/>
        </p:nvSpPr>
        <p:spPr>
          <a:xfrm>
            <a:off x="1524000" y="5903895"/>
            <a:ext cx="9144000" cy="954107"/>
          </a:xfrm>
          <a:prstGeom prst="rect">
            <a:avLst/>
          </a:prstGeom>
          <a:solidFill>
            <a:srgbClr val="285EA0"/>
          </a:solidFill>
        </p:spPr>
        <p:txBody>
          <a:bodyPr wrap="square" rtlCol="0">
            <a:spAutoFit/>
          </a:bodyPr>
          <a:lstStyle/>
          <a:p>
            <a:pPr algn="ctr"/>
            <a:r>
              <a:rPr lang="en-GB" sz="2800" b="1" dirty="0">
                <a:solidFill>
                  <a:schemeClr val="bg1"/>
                </a:solidFill>
                <a:latin typeface="Arial" pitchFamily="34" charset="0"/>
                <a:cs typeface="Arial" pitchFamily="34" charset="0"/>
              </a:rPr>
              <a:t>Changes to the Standards covering Fire Detection &amp; Emergency Lighting</a:t>
            </a:r>
          </a:p>
        </p:txBody>
      </p:sp>
      <p:pic>
        <p:nvPicPr>
          <p:cNvPr id="13" name="Picture 12" descr="FSA logo.jpg"/>
          <p:cNvPicPr>
            <a:picLocks noChangeAspect="1"/>
          </p:cNvPicPr>
          <p:nvPr/>
        </p:nvPicPr>
        <p:blipFill>
          <a:blip r:embed="rId4" cstate="print"/>
          <a:stretch>
            <a:fillRect/>
          </a:stretch>
        </p:blipFill>
        <p:spPr>
          <a:xfrm>
            <a:off x="8594924" y="3645024"/>
            <a:ext cx="1984479" cy="864096"/>
          </a:xfrm>
          <a:prstGeom prst="rect">
            <a:avLst/>
          </a:prstGeom>
        </p:spPr>
      </p:pic>
      <p:pic>
        <p:nvPicPr>
          <p:cNvPr id="15" name="Picture 14" descr="ECA_strap_blue.jpg"/>
          <p:cNvPicPr>
            <a:picLocks noChangeAspect="1"/>
          </p:cNvPicPr>
          <p:nvPr/>
        </p:nvPicPr>
        <p:blipFill>
          <a:blip r:embed="rId5" cstate="print"/>
          <a:stretch>
            <a:fillRect/>
          </a:stretch>
        </p:blipFill>
        <p:spPr>
          <a:xfrm>
            <a:off x="8544273" y="908720"/>
            <a:ext cx="1953609" cy="1008112"/>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1267"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126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1269"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1271" name="TextBox 4"/>
          <p:cNvSpPr txBox="1">
            <a:spLocks noChangeArrowheads="1"/>
          </p:cNvSpPr>
          <p:nvPr/>
        </p:nvSpPr>
        <p:spPr bwMode="auto">
          <a:xfrm>
            <a:off x="4656139"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Contractors’ Association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1273"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1274"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1275" name="TextBox 12"/>
          <p:cNvSpPr txBox="1">
            <a:spLocks noChangeArrowheads="1"/>
          </p:cNvSpPr>
          <p:nvPr/>
        </p:nvSpPr>
        <p:spPr bwMode="auto">
          <a:xfrm>
            <a:off x="1524001" y="1557338"/>
            <a:ext cx="8208963" cy="830262"/>
          </a:xfrm>
          <a:prstGeom prst="rect">
            <a:avLst/>
          </a:prstGeom>
          <a:solidFill>
            <a:schemeClr val="bg1">
              <a:alpha val="70195"/>
            </a:schemeClr>
          </a:solidFill>
          <a:ln w="9525">
            <a:solidFill>
              <a:schemeClr val="tx1"/>
            </a:solidFill>
            <a:miter lim="800000"/>
            <a:headEnd/>
            <a:tailEnd/>
          </a:ln>
        </p:spPr>
        <p:txBody>
          <a:bodyPr>
            <a:spAutoFit/>
          </a:bodyPr>
          <a:lstStyle/>
          <a:p>
            <a:r>
              <a:rPr lang="en-GB" sz="2400" i="1">
                <a:cs typeface="Arial" charset="0"/>
              </a:rPr>
              <a:t>...Give guidance on the factors to be considered when designing, installing and wiring emergency lighting..</a:t>
            </a:r>
          </a:p>
        </p:txBody>
      </p:sp>
      <p:sp>
        <p:nvSpPr>
          <p:cNvPr id="11276" name="TextBox 13"/>
          <p:cNvSpPr txBox="1">
            <a:spLocks noChangeArrowheads="1"/>
          </p:cNvSpPr>
          <p:nvPr/>
        </p:nvSpPr>
        <p:spPr bwMode="auto">
          <a:xfrm>
            <a:off x="5303838" y="3141664"/>
            <a:ext cx="5364162" cy="2308225"/>
          </a:xfrm>
          <a:prstGeom prst="rect">
            <a:avLst/>
          </a:prstGeom>
          <a:solidFill>
            <a:schemeClr val="bg1">
              <a:alpha val="70195"/>
            </a:schemeClr>
          </a:solidFill>
          <a:ln w="9525">
            <a:solidFill>
              <a:schemeClr val="tx1"/>
            </a:solidFill>
            <a:miter lim="800000"/>
            <a:headEnd/>
            <a:tailEnd/>
          </a:ln>
        </p:spPr>
        <p:txBody>
          <a:bodyPr>
            <a:spAutoFit/>
          </a:bodyPr>
          <a:lstStyle/>
          <a:p>
            <a:pPr algn="l">
              <a:buFont typeface="Arial" charset="0"/>
              <a:buChar char="•"/>
            </a:pPr>
            <a:r>
              <a:rPr lang="en-GB" sz="2400">
                <a:cs typeface="Arial" charset="0"/>
              </a:rPr>
              <a:t> BS 5266-1 previously concentrated </a:t>
            </a:r>
          </a:p>
          <a:p>
            <a:pPr algn="l"/>
            <a:r>
              <a:rPr lang="en-GB" sz="2400">
                <a:cs typeface="Arial" charset="0"/>
              </a:rPr>
              <a:t>  on getting people out of a building in    </a:t>
            </a:r>
          </a:p>
          <a:p>
            <a:pPr algn="l"/>
            <a:r>
              <a:rPr lang="en-GB" sz="2400">
                <a:cs typeface="Arial" charset="0"/>
              </a:rPr>
              <a:t>  the event of mains failure.</a:t>
            </a:r>
          </a:p>
          <a:p>
            <a:pPr algn="l">
              <a:buFont typeface="Arial" charset="0"/>
              <a:buChar char="•"/>
            </a:pPr>
            <a:r>
              <a:rPr lang="en-GB" sz="2400">
                <a:cs typeface="Arial" charset="0"/>
              </a:rPr>
              <a:t> </a:t>
            </a:r>
            <a:r>
              <a:rPr lang="en-GB" sz="2400">
                <a:solidFill>
                  <a:srgbClr val="FF0000"/>
                </a:solidFill>
                <a:cs typeface="Arial" charset="0"/>
              </a:rPr>
              <a:t>Now – considers people who wish to </a:t>
            </a:r>
          </a:p>
          <a:p>
            <a:pPr algn="l"/>
            <a:r>
              <a:rPr lang="en-GB" sz="2400">
                <a:solidFill>
                  <a:srgbClr val="FF0000"/>
                </a:solidFill>
                <a:cs typeface="Arial" charset="0"/>
              </a:rPr>
              <a:t>  remain in a building and/or continue </a:t>
            </a:r>
          </a:p>
          <a:p>
            <a:pPr algn="l"/>
            <a:r>
              <a:rPr lang="en-GB" sz="2400">
                <a:solidFill>
                  <a:srgbClr val="FF0000"/>
                </a:solidFill>
                <a:cs typeface="Arial" charset="0"/>
              </a:rPr>
              <a:t>  normal operations.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2291"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229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2293"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2295" name="TextBox 4"/>
          <p:cNvSpPr txBox="1">
            <a:spLocks noChangeArrowheads="1"/>
          </p:cNvSpPr>
          <p:nvPr/>
        </p:nvSpPr>
        <p:spPr bwMode="auto">
          <a:xfrm>
            <a:off x="4656139" y="404814"/>
            <a:ext cx="4968875" cy="523875"/>
          </a:xfrm>
          <a:prstGeom prst="rect">
            <a:avLst/>
          </a:prstGeom>
          <a:noFill/>
          <a:ln w="9525">
            <a:noFill/>
            <a:miter lim="800000"/>
            <a:headEnd/>
            <a:tailEnd/>
          </a:ln>
        </p:spPr>
        <p:txBody>
          <a:bodyPr>
            <a:spAutoFit/>
          </a:bodyPr>
          <a:lstStyle/>
          <a:p>
            <a:pPr algn="l"/>
            <a:r>
              <a:rPr lang="en-GB" sz="2800" b="1" i="1">
                <a:solidFill>
                  <a:schemeClr val="bg1"/>
                </a:solidFill>
              </a:rPr>
              <a:t>Key considerations..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2297"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2298"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2299" name="TextBox 15"/>
          <p:cNvSpPr txBox="1">
            <a:spLocks noChangeArrowheads="1"/>
          </p:cNvSpPr>
          <p:nvPr/>
        </p:nvSpPr>
        <p:spPr bwMode="auto">
          <a:xfrm>
            <a:off x="1524001" y="1916114"/>
            <a:ext cx="5688013" cy="1939925"/>
          </a:xfrm>
          <a:prstGeom prst="rect">
            <a:avLst/>
          </a:prstGeom>
          <a:solidFill>
            <a:schemeClr val="bg1">
              <a:alpha val="70195"/>
            </a:schemeClr>
          </a:solidFill>
          <a:ln w="9525">
            <a:solidFill>
              <a:schemeClr val="tx1"/>
            </a:solidFill>
            <a:miter lim="800000"/>
            <a:headEnd/>
            <a:tailEnd/>
          </a:ln>
        </p:spPr>
        <p:txBody>
          <a:bodyPr>
            <a:spAutoFit/>
          </a:bodyPr>
          <a:lstStyle/>
          <a:p>
            <a:r>
              <a:rPr lang="en-GB" sz="2400">
                <a:cs typeface="Arial" charset="0"/>
              </a:rPr>
              <a:t>Major change – not just an amendment..</a:t>
            </a:r>
          </a:p>
          <a:p>
            <a:endParaRPr lang="en-GB" sz="2400">
              <a:cs typeface="Arial" charset="0"/>
            </a:endParaRPr>
          </a:p>
          <a:p>
            <a:pPr algn="l">
              <a:buFont typeface="Arial" charset="0"/>
              <a:buChar char="•"/>
            </a:pPr>
            <a:r>
              <a:rPr lang="en-GB" sz="2400">
                <a:cs typeface="Arial" charset="0"/>
              </a:rPr>
              <a:t> Increased from 44 pages to 73.</a:t>
            </a:r>
          </a:p>
          <a:p>
            <a:pPr algn="l">
              <a:buFont typeface="Arial" charset="0"/>
              <a:buChar char="•"/>
            </a:pPr>
            <a:r>
              <a:rPr lang="en-GB" sz="2400">
                <a:cs typeface="Arial" charset="0"/>
              </a:rPr>
              <a:t> Now 13 sections with 13 annexes.</a:t>
            </a:r>
          </a:p>
          <a:p>
            <a:pPr algn="l">
              <a:buFont typeface="Arial" charset="0"/>
              <a:buChar char="•"/>
            </a:pPr>
            <a:r>
              <a:rPr lang="en-GB" sz="2400">
                <a:cs typeface="Arial" charset="0"/>
              </a:rPr>
              <a:t> New definitions and considerations.</a:t>
            </a:r>
          </a:p>
        </p:txBody>
      </p:sp>
      <p:sp>
        <p:nvSpPr>
          <p:cNvPr id="12300" name="TextBox 16"/>
          <p:cNvSpPr txBox="1">
            <a:spLocks noChangeArrowheads="1"/>
          </p:cNvSpPr>
          <p:nvPr/>
        </p:nvSpPr>
        <p:spPr bwMode="auto">
          <a:xfrm>
            <a:off x="5808664" y="4724401"/>
            <a:ext cx="4859337" cy="461963"/>
          </a:xfrm>
          <a:prstGeom prst="rect">
            <a:avLst/>
          </a:prstGeom>
          <a:solidFill>
            <a:schemeClr val="bg1">
              <a:alpha val="70195"/>
            </a:schemeClr>
          </a:solidFill>
          <a:ln w="9525">
            <a:solidFill>
              <a:schemeClr val="tx1"/>
            </a:solidFill>
            <a:miter lim="800000"/>
            <a:headEnd/>
            <a:tailEnd/>
          </a:ln>
        </p:spPr>
        <p:txBody>
          <a:bodyPr>
            <a:spAutoFit/>
          </a:bodyPr>
          <a:lstStyle/>
          <a:p>
            <a:pPr algn="l"/>
            <a:r>
              <a:rPr lang="en-GB" sz="2400">
                <a:cs typeface="Arial" charset="0"/>
              </a:rPr>
              <a:t>Came into effect 30</a:t>
            </a:r>
            <a:r>
              <a:rPr lang="en-GB" sz="2400" baseline="30000">
                <a:cs typeface="Arial" charset="0"/>
              </a:rPr>
              <a:t>th</a:t>
            </a:r>
            <a:r>
              <a:rPr lang="en-GB" sz="2400">
                <a:cs typeface="Arial" charset="0"/>
              </a:rPr>
              <a:t> May 2016.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2291"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229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2293"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2295" name="TextBox 4"/>
          <p:cNvSpPr txBox="1">
            <a:spLocks noChangeArrowheads="1"/>
          </p:cNvSpPr>
          <p:nvPr/>
        </p:nvSpPr>
        <p:spPr bwMode="auto">
          <a:xfrm>
            <a:off x="4656139" y="404814"/>
            <a:ext cx="4968875" cy="523875"/>
          </a:xfrm>
          <a:prstGeom prst="rect">
            <a:avLst/>
          </a:prstGeom>
          <a:noFill/>
          <a:ln w="9525">
            <a:noFill/>
            <a:miter lim="800000"/>
            <a:headEnd/>
            <a:tailEnd/>
          </a:ln>
        </p:spPr>
        <p:txBody>
          <a:bodyPr>
            <a:spAutoFit/>
          </a:bodyPr>
          <a:lstStyle/>
          <a:p>
            <a:pPr algn="l"/>
            <a:r>
              <a:rPr lang="en-GB" sz="2800" b="1" i="1">
                <a:solidFill>
                  <a:schemeClr val="bg1"/>
                </a:solidFill>
              </a:rPr>
              <a:t>Key considerations..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2297"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2298"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3" name="TextBox 12"/>
          <p:cNvSpPr txBox="1"/>
          <p:nvPr/>
        </p:nvSpPr>
        <p:spPr>
          <a:xfrm>
            <a:off x="1524000" y="1700808"/>
            <a:ext cx="8820472" cy="3785652"/>
          </a:xfrm>
          <a:prstGeom prst="rect">
            <a:avLst/>
          </a:prstGeom>
          <a:solidFill>
            <a:schemeClr val="bg1">
              <a:alpha val="70000"/>
            </a:schemeClr>
          </a:solidFill>
          <a:ln>
            <a:solidFill>
              <a:schemeClr val="tx1"/>
            </a:solidFill>
          </a:ln>
        </p:spPr>
        <p:txBody>
          <a:bodyPr wrap="square" rtlCol="0">
            <a:spAutoFit/>
          </a:bodyPr>
          <a:lstStyle/>
          <a:p>
            <a:r>
              <a:rPr lang="en-GB" sz="2400" b="1" dirty="0">
                <a:latin typeface="Arial" pitchFamily="34" charset="0"/>
                <a:cs typeface="Arial" pitchFamily="34" charset="0"/>
              </a:rPr>
              <a:t>Terms and Definitions (Part 3)...</a:t>
            </a:r>
          </a:p>
          <a:p>
            <a:endParaRPr lang="en-GB" sz="2400" dirty="0">
              <a:latin typeface="Arial" pitchFamily="34" charset="0"/>
              <a:cs typeface="Arial" pitchFamily="34" charset="0"/>
            </a:endParaRPr>
          </a:p>
          <a:p>
            <a:r>
              <a:rPr lang="en-GB" sz="2400" dirty="0">
                <a:latin typeface="Arial" pitchFamily="34" charset="0"/>
                <a:cs typeface="Arial" pitchFamily="34" charset="0"/>
              </a:rPr>
              <a:t>This has increased from 12 to 18 items - New definitions are:</a:t>
            </a:r>
          </a:p>
          <a:p>
            <a:endParaRPr lang="en-GB" sz="2400" dirty="0">
              <a:latin typeface="Arial" pitchFamily="34" charset="0"/>
              <a:cs typeface="Arial" pitchFamily="34" charset="0"/>
            </a:endParaRP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Borrowed Light – from a reliable source</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Competent person – Relevant training, experience and tools</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Emergency safety lighting – for those staying in the building</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High risk task area lighting – potential dangerous process</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Open area lighting – to avoid panic..</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Sign height – Geometric shape or height.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2291"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229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2293"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2295" name="TextBox 4"/>
          <p:cNvSpPr txBox="1">
            <a:spLocks noChangeArrowheads="1"/>
          </p:cNvSpPr>
          <p:nvPr/>
        </p:nvSpPr>
        <p:spPr bwMode="auto">
          <a:xfrm>
            <a:off x="4656139" y="404814"/>
            <a:ext cx="4968875" cy="523875"/>
          </a:xfrm>
          <a:prstGeom prst="rect">
            <a:avLst/>
          </a:prstGeom>
          <a:noFill/>
          <a:ln w="9525">
            <a:noFill/>
            <a:miter lim="800000"/>
            <a:headEnd/>
            <a:tailEnd/>
          </a:ln>
        </p:spPr>
        <p:txBody>
          <a:bodyPr>
            <a:spAutoFit/>
          </a:bodyPr>
          <a:lstStyle/>
          <a:p>
            <a:pPr algn="l"/>
            <a:r>
              <a:rPr lang="en-GB" sz="2800" b="1" i="1">
                <a:solidFill>
                  <a:schemeClr val="bg1"/>
                </a:solidFill>
              </a:rPr>
              <a:t>Key considerations..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2297"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2298"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2" name="TextBox 11"/>
          <p:cNvSpPr txBox="1"/>
          <p:nvPr/>
        </p:nvSpPr>
        <p:spPr>
          <a:xfrm>
            <a:off x="1524000" y="1844824"/>
            <a:ext cx="8532440" cy="3416320"/>
          </a:xfrm>
          <a:prstGeom prst="rect">
            <a:avLst/>
          </a:prstGeom>
          <a:solidFill>
            <a:schemeClr val="bg1">
              <a:alpha val="70000"/>
            </a:schemeClr>
          </a:solidFill>
          <a:ln>
            <a:solidFill>
              <a:schemeClr val="tx1"/>
            </a:solidFill>
          </a:ln>
        </p:spPr>
        <p:txBody>
          <a:bodyPr wrap="square" rtlCol="0">
            <a:spAutoFit/>
          </a:bodyPr>
          <a:lstStyle/>
          <a:p>
            <a:r>
              <a:rPr lang="en-GB" sz="2400" b="1" dirty="0">
                <a:latin typeface="Arial" pitchFamily="34" charset="0"/>
                <a:cs typeface="Arial" pitchFamily="34" charset="0"/>
              </a:rPr>
              <a:t>Consultation (Part 4)...</a:t>
            </a:r>
          </a:p>
          <a:p>
            <a:endParaRPr lang="en-GB" sz="2400" b="1" dirty="0">
              <a:latin typeface="Arial" pitchFamily="34" charset="0"/>
              <a:cs typeface="Arial" pitchFamily="34" charset="0"/>
            </a:endParaRPr>
          </a:p>
          <a:p>
            <a:pPr>
              <a:buFont typeface="Arial" pitchFamily="34" charset="0"/>
              <a:buChar char="•"/>
            </a:pPr>
            <a:r>
              <a:rPr lang="en-GB" sz="2400" dirty="0">
                <a:latin typeface="Arial" pitchFamily="34" charset="0"/>
                <a:cs typeface="Arial" pitchFamily="34" charset="0"/>
              </a:rPr>
              <a:t> Early consultation with clients and relevant stakeholders is </a:t>
            </a:r>
          </a:p>
          <a:p>
            <a:r>
              <a:rPr lang="en-GB" sz="2400" dirty="0">
                <a:latin typeface="Arial" pitchFamily="34" charset="0"/>
                <a:cs typeface="Arial" pitchFamily="34" charset="0"/>
              </a:rPr>
              <a:t> </a:t>
            </a:r>
            <a:r>
              <a:rPr lang="en-GB" sz="2400" dirty="0">
                <a:latin typeface="Arial" pitchFamily="34" charset="0"/>
                <a:cs typeface="Arial" pitchFamily="34" charset="0"/>
              </a:rPr>
              <a:t> key to define the way in which a system is intended to</a:t>
            </a:r>
          </a:p>
          <a:p>
            <a:r>
              <a:rPr lang="en-GB" sz="2400" dirty="0">
                <a:latin typeface="Arial" pitchFamily="34" charset="0"/>
                <a:cs typeface="Arial" pitchFamily="34" charset="0"/>
              </a:rPr>
              <a:t>  operate.</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Additional considerations is necessary if a ‘stay put’ strategy </a:t>
            </a:r>
            <a:r>
              <a:rPr lang="en-GB" sz="2400" dirty="0">
                <a:latin typeface="Arial" pitchFamily="34" charset="0"/>
                <a:cs typeface="Arial" pitchFamily="34" charset="0"/>
              </a:rPr>
              <a:t> </a:t>
            </a:r>
            <a:endParaRPr lang="en-GB" sz="2400" dirty="0">
              <a:latin typeface="Arial" pitchFamily="34" charset="0"/>
              <a:cs typeface="Arial" pitchFamily="34" charset="0"/>
            </a:endParaRPr>
          </a:p>
          <a:p>
            <a:r>
              <a:rPr lang="en-GB" sz="2400" dirty="0">
                <a:latin typeface="Arial" pitchFamily="34" charset="0"/>
                <a:cs typeface="Arial" pitchFamily="34" charset="0"/>
              </a:rPr>
              <a:t> </a:t>
            </a:r>
            <a:r>
              <a:rPr lang="en-GB" sz="2400" dirty="0">
                <a:latin typeface="Arial" pitchFamily="34" charset="0"/>
                <a:cs typeface="Arial" pitchFamily="34" charset="0"/>
              </a:rPr>
              <a:t> is agreed. </a:t>
            </a:r>
          </a:p>
          <a:p>
            <a:pPr>
              <a:buFont typeface="Arial" pitchFamily="34" charset="0"/>
              <a:buChar char="•"/>
            </a:pPr>
            <a:r>
              <a:rPr lang="en-GB" sz="2400" dirty="0">
                <a:latin typeface="Arial" pitchFamily="34" charset="0"/>
                <a:cs typeface="Arial" pitchFamily="34" charset="0"/>
              </a:rPr>
              <a:t> </a:t>
            </a:r>
            <a:r>
              <a:rPr lang="en-GB" sz="2400" dirty="0">
                <a:latin typeface="Arial" pitchFamily="34" charset="0"/>
                <a:cs typeface="Arial" pitchFamily="34" charset="0"/>
              </a:rPr>
              <a:t>An assessment of risk to the occupants of the building must </a:t>
            </a:r>
          </a:p>
          <a:p>
            <a:r>
              <a:rPr lang="en-GB" sz="2400" dirty="0">
                <a:latin typeface="Arial" pitchFamily="34" charset="0"/>
                <a:cs typeface="Arial" pitchFamily="34" charset="0"/>
              </a:rPr>
              <a:t> </a:t>
            </a:r>
            <a:r>
              <a:rPr lang="en-GB" sz="2400" dirty="0">
                <a:latin typeface="Arial" pitchFamily="34" charset="0"/>
                <a:cs typeface="Arial" pitchFamily="34" charset="0"/>
              </a:rPr>
              <a:t> be made and a plan of action formed..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3315"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331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3317"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3319" name="TextBox 4"/>
          <p:cNvSpPr txBox="1">
            <a:spLocks noChangeArrowheads="1"/>
          </p:cNvSpPr>
          <p:nvPr/>
        </p:nvSpPr>
        <p:spPr bwMode="auto">
          <a:xfrm>
            <a:off x="4656139" y="404814"/>
            <a:ext cx="4968875" cy="523875"/>
          </a:xfrm>
          <a:prstGeom prst="rect">
            <a:avLst/>
          </a:prstGeom>
          <a:noFill/>
          <a:ln w="9525">
            <a:noFill/>
            <a:miter lim="800000"/>
            <a:headEnd/>
            <a:tailEnd/>
          </a:ln>
        </p:spPr>
        <p:txBody>
          <a:bodyPr>
            <a:spAutoFit/>
          </a:bodyPr>
          <a:lstStyle/>
          <a:p>
            <a:pPr algn="l"/>
            <a:r>
              <a:rPr lang="en-GB" sz="2800" b="1" i="1">
                <a:solidFill>
                  <a:schemeClr val="bg1"/>
                </a:solidFill>
              </a:rPr>
              <a:t>New areas...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3321"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pic>
        <p:nvPicPr>
          <p:cNvPr id="13323" name="Picture 2"/>
          <p:cNvPicPr>
            <a:picLocks noChangeAspect="1" noChangeArrowheads="1"/>
          </p:cNvPicPr>
          <p:nvPr/>
        </p:nvPicPr>
        <p:blipFill>
          <a:blip r:embed="rId5" cstate="print"/>
          <a:srcRect l="16322" t="24236" r="29723" b="16704"/>
          <a:stretch>
            <a:fillRect/>
          </a:stretch>
        </p:blipFill>
        <p:spPr bwMode="auto">
          <a:xfrm>
            <a:off x="2566989" y="1341439"/>
            <a:ext cx="6948487" cy="4275137"/>
          </a:xfrm>
          <a:prstGeom prst="rect">
            <a:avLst/>
          </a:prstGeom>
          <a:noFill/>
          <a:ln w="9525">
            <a:solidFill>
              <a:schemeClr val="tx1"/>
            </a:solidFill>
            <a:miter lim="800000"/>
            <a:headEnd/>
            <a:tailEnd/>
          </a:ln>
        </p:spPr>
      </p:pic>
      <p:sp>
        <p:nvSpPr>
          <p:cNvPr id="22" name="Down Arrow 21"/>
          <p:cNvSpPr/>
          <p:nvPr/>
        </p:nvSpPr>
        <p:spPr>
          <a:xfrm>
            <a:off x="4439816" y="2060848"/>
            <a:ext cx="484632" cy="978408"/>
          </a:xfrm>
          <a:prstGeom prst="downArrow">
            <a:avLst>
              <a:gd name="adj1" fmla="val 53812"/>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vert="vert270" anchor="ctr"/>
          <a:lstStyle/>
          <a:p>
            <a:pPr>
              <a:defRPr/>
            </a:pPr>
            <a:r>
              <a:rPr lang="en-GB" sz="1600" dirty="0"/>
              <a:t>NEW</a:t>
            </a:r>
          </a:p>
        </p:txBody>
      </p:sp>
      <p:sp>
        <p:nvSpPr>
          <p:cNvPr id="23" name="Down Arrow 22"/>
          <p:cNvSpPr/>
          <p:nvPr/>
        </p:nvSpPr>
        <p:spPr>
          <a:xfrm>
            <a:off x="7896200" y="2060848"/>
            <a:ext cx="484632" cy="978408"/>
          </a:xfrm>
          <a:prstGeom prst="downArrow">
            <a:avLst>
              <a:gd name="adj1" fmla="val 53812"/>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vert="vert270" anchor="ctr"/>
          <a:lstStyle/>
          <a:p>
            <a:pPr>
              <a:defRPr/>
            </a:pPr>
            <a:r>
              <a:rPr lang="en-GB" sz="1600" dirty="0"/>
              <a:t>NEW</a:t>
            </a:r>
          </a:p>
        </p:txBody>
      </p:sp>
      <p:sp>
        <p:nvSpPr>
          <p:cNvPr id="14"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433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434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4341"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4343" name="TextBox 4"/>
          <p:cNvSpPr txBox="1">
            <a:spLocks noChangeArrowheads="1"/>
          </p:cNvSpPr>
          <p:nvPr/>
        </p:nvSpPr>
        <p:spPr bwMode="auto">
          <a:xfrm>
            <a:off x="4151313" y="404813"/>
            <a:ext cx="5473700" cy="461962"/>
          </a:xfrm>
          <a:prstGeom prst="rect">
            <a:avLst/>
          </a:prstGeom>
          <a:noFill/>
          <a:ln w="9525">
            <a:noFill/>
            <a:miter lim="800000"/>
            <a:headEnd/>
            <a:tailEnd/>
          </a:ln>
        </p:spPr>
        <p:txBody>
          <a:bodyPr>
            <a:spAutoFit/>
          </a:bodyPr>
          <a:lstStyle/>
          <a:p>
            <a:pPr algn="l"/>
            <a:r>
              <a:rPr lang="en-GB" sz="2400" b="1" i="1">
                <a:solidFill>
                  <a:schemeClr val="bg1"/>
                </a:solidFill>
              </a:rPr>
              <a:t>High Risk Task Areas...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345"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4347" name="TextBox 15"/>
          <p:cNvSpPr txBox="1">
            <a:spLocks noChangeArrowheads="1"/>
          </p:cNvSpPr>
          <p:nvPr/>
        </p:nvSpPr>
        <p:spPr bwMode="auto">
          <a:xfrm>
            <a:off x="1524001" y="1773238"/>
            <a:ext cx="8748713" cy="3046988"/>
          </a:xfrm>
          <a:prstGeom prst="rect">
            <a:avLst/>
          </a:prstGeom>
          <a:solidFill>
            <a:schemeClr val="bg1">
              <a:alpha val="70195"/>
            </a:schemeClr>
          </a:solidFill>
          <a:ln w="9525">
            <a:noFill/>
            <a:miter lim="800000"/>
            <a:headEnd/>
            <a:tailEnd/>
          </a:ln>
        </p:spPr>
        <p:txBody>
          <a:bodyPr>
            <a:spAutoFit/>
          </a:bodyPr>
          <a:lstStyle/>
          <a:p>
            <a:r>
              <a:rPr lang="en-GB" sz="2400">
                <a:cs typeface="Arial" charset="0"/>
              </a:rPr>
              <a:t>New requirement for </a:t>
            </a:r>
            <a:r>
              <a:rPr lang="en-GB" sz="2400" b="1">
                <a:cs typeface="Arial" charset="0"/>
              </a:rPr>
              <a:t>High Risk Task Areas...</a:t>
            </a:r>
          </a:p>
          <a:p>
            <a:endParaRPr lang="en-GB" sz="2400" b="1">
              <a:cs typeface="Arial" charset="0"/>
            </a:endParaRPr>
          </a:p>
          <a:p>
            <a:r>
              <a:rPr lang="en-GB" sz="2400">
                <a:cs typeface="Arial" charset="0"/>
              </a:rPr>
              <a:t>    ...</a:t>
            </a:r>
            <a:r>
              <a:rPr lang="en-GB" sz="2400" i="1">
                <a:cs typeface="Arial" charset="0"/>
              </a:rPr>
              <a:t>If emergency escape lighting is required to provide </a:t>
            </a:r>
            <a:r>
              <a:rPr lang="en-GB" sz="2400" b="1" i="1">
                <a:cs typeface="Arial" charset="0"/>
              </a:rPr>
              <a:t>illumination</a:t>
            </a:r>
            <a:r>
              <a:rPr lang="en-GB" sz="2400" i="1">
                <a:cs typeface="Arial" charset="0"/>
              </a:rPr>
              <a:t> for the safety of people involved in a </a:t>
            </a:r>
            <a:r>
              <a:rPr lang="en-GB" sz="2400" b="1" i="1">
                <a:cs typeface="Arial" charset="0"/>
              </a:rPr>
              <a:t>potentially dangerous process or situation</a:t>
            </a:r>
            <a:r>
              <a:rPr lang="en-GB" sz="2400" i="1">
                <a:cs typeface="Arial" charset="0"/>
              </a:rPr>
              <a:t>, and to enable </a:t>
            </a:r>
            <a:r>
              <a:rPr lang="en-GB" sz="2400" b="1" i="1">
                <a:cs typeface="Arial" charset="0"/>
              </a:rPr>
              <a:t>proper shut – down procedures </a:t>
            </a:r>
            <a:r>
              <a:rPr lang="en-GB" sz="2400" i="1">
                <a:cs typeface="Arial" charset="0"/>
              </a:rPr>
              <a:t>for the safety of the operator and other occupants, </a:t>
            </a:r>
            <a:r>
              <a:rPr lang="en-GB" sz="2400" b="1" i="1">
                <a:cs typeface="Arial" charset="0"/>
              </a:rPr>
              <a:t>the illuminance value </a:t>
            </a:r>
            <a:r>
              <a:rPr lang="en-GB" sz="2400" i="1">
                <a:cs typeface="Arial" charset="0"/>
              </a:rPr>
              <a:t>should be </a:t>
            </a:r>
            <a:r>
              <a:rPr lang="en-GB" sz="2400" b="1" i="1">
                <a:cs typeface="Arial" charset="0"/>
              </a:rPr>
              <a:t>not less than 10% </a:t>
            </a:r>
            <a:r>
              <a:rPr lang="en-GB" sz="2400" i="1">
                <a:cs typeface="Arial" charset="0"/>
              </a:rPr>
              <a:t>of the average of the normal lighting at the</a:t>
            </a:r>
            <a:r>
              <a:rPr lang="en-GB" sz="2400" b="1" i="1">
                <a:cs typeface="Arial" charset="0"/>
              </a:rPr>
              <a:t> location </a:t>
            </a:r>
            <a:r>
              <a:rPr lang="en-GB" sz="2400" i="1">
                <a:cs typeface="Arial" charset="0"/>
              </a:rPr>
              <a:t>of the </a:t>
            </a:r>
            <a:r>
              <a:rPr lang="en-GB" sz="2400" b="1" i="1">
                <a:cs typeface="Arial" charset="0"/>
              </a:rPr>
              <a:t>point of risk</a:t>
            </a:r>
            <a:r>
              <a:rPr lang="en-GB" sz="2400" i="1">
                <a:cs typeface="Arial" charset="0"/>
              </a:rPr>
              <a:t>...</a:t>
            </a:r>
            <a:endParaRPr lang="en-GB" sz="2400">
              <a:cs typeface="Arial" charset="0"/>
            </a:endParaRPr>
          </a:p>
        </p:txBody>
      </p:sp>
      <p:sp>
        <p:nvSpPr>
          <p:cNvPr id="12"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536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536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536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5367" name="TextBox 4"/>
          <p:cNvSpPr txBox="1">
            <a:spLocks noChangeArrowheads="1"/>
          </p:cNvSpPr>
          <p:nvPr/>
        </p:nvSpPr>
        <p:spPr bwMode="auto">
          <a:xfrm>
            <a:off x="4656139" y="404813"/>
            <a:ext cx="4968875" cy="400050"/>
          </a:xfrm>
          <a:prstGeom prst="rect">
            <a:avLst/>
          </a:prstGeom>
          <a:noFill/>
          <a:ln w="9525">
            <a:noFill/>
            <a:miter lim="800000"/>
            <a:headEnd/>
            <a:tailEnd/>
          </a:ln>
        </p:spPr>
        <p:txBody>
          <a:bodyPr>
            <a:spAutoFit/>
          </a:bodyPr>
          <a:lstStyle/>
          <a:p>
            <a:r>
              <a:rPr lang="en-GB" sz="2000" b="1" i="1">
                <a:solidFill>
                  <a:schemeClr val="bg1"/>
                </a:solidFill>
              </a:rPr>
              <a:t>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5369"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5371" name="TextBox 12"/>
          <p:cNvSpPr txBox="1">
            <a:spLocks noChangeArrowheads="1"/>
          </p:cNvSpPr>
          <p:nvPr/>
        </p:nvSpPr>
        <p:spPr bwMode="auto">
          <a:xfrm>
            <a:off x="1524000" y="1628776"/>
            <a:ext cx="7524750" cy="3046413"/>
          </a:xfrm>
          <a:prstGeom prst="rect">
            <a:avLst/>
          </a:prstGeom>
          <a:solidFill>
            <a:schemeClr val="bg1">
              <a:alpha val="70195"/>
            </a:schemeClr>
          </a:solidFill>
          <a:ln w="9525">
            <a:noFill/>
            <a:miter lim="800000"/>
            <a:headEnd/>
            <a:tailEnd/>
          </a:ln>
        </p:spPr>
        <p:txBody>
          <a:bodyPr>
            <a:spAutoFit/>
          </a:bodyPr>
          <a:lstStyle/>
          <a:p>
            <a:pPr algn="l"/>
            <a:r>
              <a:rPr lang="en-GB" sz="2400">
                <a:cs typeface="Arial" charset="0"/>
              </a:rPr>
              <a:t>Escape route signs should be located and operated in accordance with:</a:t>
            </a:r>
          </a:p>
          <a:p>
            <a:pPr algn="l"/>
            <a:endParaRPr lang="en-GB" sz="2400">
              <a:cs typeface="Arial" charset="0"/>
            </a:endParaRPr>
          </a:p>
          <a:p>
            <a:pPr algn="l">
              <a:buFont typeface="Arial" charset="0"/>
              <a:buChar char="•"/>
            </a:pPr>
            <a:r>
              <a:rPr lang="en-GB" sz="2400">
                <a:cs typeface="Arial" charset="0"/>
              </a:rPr>
              <a:t> BS 5499-4:2013 – For appropriate direction (Table 1)</a:t>
            </a:r>
          </a:p>
          <a:p>
            <a:pPr algn="l">
              <a:buFont typeface="Arial" charset="0"/>
              <a:buChar char="•"/>
            </a:pPr>
            <a:r>
              <a:rPr lang="en-GB" sz="2400">
                <a:cs typeface="Arial" charset="0"/>
              </a:rPr>
              <a:t> BS EN ISO 7010:2012+A5 – Use of E001 and E002</a:t>
            </a:r>
          </a:p>
          <a:p>
            <a:pPr algn="l">
              <a:buFont typeface="Arial" charset="0"/>
              <a:buChar char="•"/>
            </a:pPr>
            <a:r>
              <a:rPr lang="en-GB" sz="2400">
                <a:cs typeface="Arial" charset="0"/>
              </a:rPr>
              <a:t> New section regarding the maximum viewing </a:t>
            </a:r>
          </a:p>
          <a:p>
            <a:pPr algn="l"/>
            <a:r>
              <a:rPr lang="en-GB" sz="2400">
                <a:cs typeface="Arial" charset="0"/>
              </a:rPr>
              <a:t>  distance and sign height using BS 5499-4:2013,  </a:t>
            </a:r>
          </a:p>
          <a:p>
            <a:pPr algn="l"/>
            <a:r>
              <a:rPr lang="en-GB" sz="2400">
                <a:cs typeface="Arial" charset="0"/>
              </a:rPr>
              <a:t>  Tables 2&amp;3.</a:t>
            </a:r>
          </a:p>
        </p:txBody>
      </p:sp>
      <p:pic>
        <p:nvPicPr>
          <p:cNvPr id="15372" name="Picture 5"/>
          <p:cNvPicPr>
            <a:picLocks noChangeAspect="1" noChangeArrowheads="1"/>
          </p:cNvPicPr>
          <p:nvPr/>
        </p:nvPicPr>
        <p:blipFill>
          <a:blip r:embed="rId5" cstate="print"/>
          <a:srcRect l="19923" t="77765" r="35802" b="13751"/>
          <a:stretch>
            <a:fillRect/>
          </a:stretch>
        </p:blipFill>
        <p:spPr bwMode="auto">
          <a:xfrm>
            <a:off x="1524000" y="4797426"/>
            <a:ext cx="7596188" cy="817563"/>
          </a:xfrm>
          <a:prstGeom prst="rect">
            <a:avLst/>
          </a:prstGeom>
          <a:noFill/>
          <a:ln w="9525">
            <a:solidFill>
              <a:schemeClr val="tx1"/>
            </a:solidFill>
            <a:miter lim="800000"/>
            <a:headEnd/>
            <a:tailEnd/>
          </a:ln>
        </p:spPr>
      </p:pic>
      <p:pic>
        <p:nvPicPr>
          <p:cNvPr id="15373" name="Picture 4"/>
          <p:cNvPicPr>
            <a:picLocks noChangeAspect="1" noChangeArrowheads="1"/>
          </p:cNvPicPr>
          <p:nvPr/>
        </p:nvPicPr>
        <p:blipFill>
          <a:blip r:embed="rId6" cstate="print"/>
          <a:srcRect l="40955" t="18703" r="49083" b="13376"/>
          <a:stretch>
            <a:fillRect/>
          </a:stretch>
        </p:blipFill>
        <p:spPr bwMode="auto">
          <a:xfrm>
            <a:off x="9191626" y="1628776"/>
            <a:ext cx="1033463" cy="3960813"/>
          </a:xfrm>
          <a:prstGeom prst="rect">
            <a:avLst/>
          </a:prstGeom>
          <a:noFill/>
          <a:ln w="9525">
            <a:solidFill>
              <a:schemeClr val="tx1"/>
            </a:solidFill>
            <a:miter lim="800000"/>
            <a:headEnd/>
            <a:tailEnd/>
          </a:ln>
        </p:spPr>
      </p:pic>
      <p:sp>
        <p:nvSpPr>
          <p:cNvPr id="15374" name="TextBox 17"/>
          <p:cNvSpPr txBox="1">
            <a:spLocks noChangeArrowheads="1"/>
          </p:cNvSpPr>
          <p:nvPr/>
        </p:nvSpPr>
        <p:spPr bwMode="auto">
          <a:xfrm>
            <a:off x="4079875" y="333375"/>
            <a:ext cx="6300788" cy="522288"/>
          </a:xfrm>
          <a:prstGeom prst="rect">
            <a:avLst/>
          </a:prstGeom>
          <a:noFill/>
          <a:ln w="9525">
            <a:noFill/>
            <a:miter lim="800000"/>
            <a:headEnd/>
            <a:tailEnd/>
          </a:ln>
        </p:spPr>
        <p:txBody>
          <a:bodyPr>
            <a:spAutoFit/>
          </a:bodyPr>
          <a:lstStyle/>
          <a:p>
            <a:pPr algn="l"/>
            <a:r>
              <a:rPr lang="en-GB" sz="2800" b="1" i="1">
                <a:solidFill>
                  <a:schemeClr val="bg1"/>
                </a:solidFill>
                <a:cs typeface="Arial" charset="0"/>
              </a:rPr>
              <a:t>Escape route / safety signs..</a:t>
            </a:r>
          </a:p>
        </p:txBody>
      </p:sp>
      <p:sp>
        <p:nvSpPr>
          <p:cNvPr id="16"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6387"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638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6389"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6391" name="TextBox 4"/>
          <p:cNvSpPr txBox="1">
            <a:spLocks noChangeArrowheads="1"/>
          </p:cNvSpPr>
          <p:nvPr/>
        </p:nvSpPr>
        <p:spPr bwMode="auto">
          <a:xfrm>
            <a:off x="4079875" y="333375"/>
            <a:ext cx="5545138" cy="522288"/>
          </a:xfrm>
          <a:prstGeom prst="rect">
            <a:avLst/>
          </a:prstGeom>
          <a:noFill/>
          <a:ln w="9525">
            <a:noFill/>
            <a:miter lim="800000"/>
            <a:headEnd/>
            <a:tailEnd/>
          </a:ln>
        </p:spPr>
        <p:txBody>
          <a:bodyPr>
            <a:spAutoFit/>
          </a:bodyPr>
          <a:lstStyle/>
          <a:p>
            <a:pPr algn="l"/>
            <a:r>
              <a:rPr lang="en-GB" sz="2800" b="1" i="1">
                <a:solidFill>
                  <a:schemeClr val="bg1"/>
                </a:solidFill>
              </a:rPr>
              <a:t>Emergency Safety Lighting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6393"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6395" name="TextBox 10"/>
          <p:cNvSpPr txBox="1">
            <a:spLocks noChangeArrowheads="1"/>
          </p:cNvSpPr>
          <p:nvPr/>
        </p:nvSpPr>
        <p:spPr bwMode="auto">
          <a:xfrm>
            <a:off x="1524000" y="1557338"/>
            <a:ext cx="8820150" cy="3784600"/>
          </a:xfrm>
          <a:prstGeom prst="rect">
            <a:avLst/>
          </a:prstGeom>
          <a:solidFill>
            <a:schemeClr val="bg1">
              <a:alpha val="70195"/>
            </a:schemeClr>
          </a:solidFill>
          <a:ln w="9525">
            <a:noFill/>
            <a:miter lim="800000"/>
            <a:headEnd/>
            <a:tailEnd/>
          </a:ln>
        </p:spPr>
        <p:txBody>
          <a:bodyPr>
            <a:spAutoFit/>
          </a:bodyPr>
          <a:lstStyle/>
          <a:p>
            <a:pPr algn="l"/>
            <a:r>
              <a:rPr lang="en-GB" sz="2000">
                <a:cs typeface="Arial" charset="0"/>
              </a:rPr>
              <a:t>A new section related to emergency safety lighting:</a:t>
            </a:r>
          </a:p>
          <a:p>
            <a:pPr algn="l">
              <a:buFont typeface="Arial" charset="0"/>
              <a:buChar char="•"/>
            </a:pPr>
            <a:endParaRPr lang="en-GB" sz="2000">
              <a:cs typeface="Arial" charset="0"/>
            </a:endParaRPr>
          </a:p>
          <a:p>
            <a:pPr algn="l"/>
            <a:r>
              <a:rPr lang="en-GB" sz="2000">
                <a:cs typeface="Arial" charset="0"/>
              </a:rPr>
              <a:t>...</a:t>
            </a:r>
            <a:r>
              <a:rPr lang="en-GB" sz="2000" i="1">
                <a:cs typeface="Arial" charset="0"/>
              </a:rPr>
              <a:t>The minimum illuminance over the area where people might have to move during a failure of the supply to the normal lighting should be not less than </a:t>
            </a:r>
          </a:p>
          <a:p>
            <a:pPr algn="l"/>
            <a:r>
              <a:rPr lang="en-GB" sz="2000" b="1" i="1">
                <a:cs typeface="Arial" charset="0"/>
              </a:rPr>
              <a:t>1 lx </a:t>
            </a:r>
            <a:r>
              <a:rPr lang="en-GB" sz="2000" i="1">
                <a:cs typeface="Arial" charset="0"/>
              </a:rPr>
              <a:t>on the floor area...</a:t>
            </a:r>
          </a:p>
          <a:p>
            <a:pPr algn="l"/>
            <a:endParaRPr lang="en-GB" sz="2000" i="1">
              <a:cs typeface="Arial" charset="0"/>
            </a:endParaRPr>
          </a:p>
          <a:p>
            <a:pPr algn="l"/>
            <a:r>
              <a:rPr lang="en-GB" sz="2000">
                <a:cs typeface="Arial" charset="0"/>
              </a:rPr>
              <a:t>Considerations for:</a:t>
            </a:r>
          </a:p>
          <a:p>
            <a:pPr algn="l"/>
            <a:endParaRPr lang="en-GB" sz="2000">
              <a:cs typeface="Arial" charset="0"/>
            </a:endParaRPr>
          </a:p>
          <a:p>
            <a:pPr algn="l">
              <a:buFont typeface="Arial" charset="0"/>
              <a:buChar char="•"/>
            </a:pPr>
            <a:r>
              <a:rPr lang="en-GB" sz="2000">
                <a:cs typeface="Arial" charset="0"/>
              </a:rPr>
              <a:t> Rooms where occupants are able to ‘stay put’.</a:t>
            </a:r>
          </a:p>
          <a:p>
            <a:pPr algn="l">
              <a:buFont typeface="Arial" charset="0"/>
              <a:buChar char="•"/>
            </a:pPr>
            <a:r>
              <a:rPr lang="en-GB" sz="2000">
                <a:cs typeface="Arial" charset="0"/>
              </a:rPr>
              <a:t> Scenarios where it is impractical to evacuate during a supply </a:t>
            </a:r>
          </a:p>
          <a:p>
            <a:pPr algn="l"/>
            <a:r>
              <a:rPr lang="en-GB" sz="2000">
                <a:cs typeface="Arial" charset="0"/>
              </a:rPr>
              <a:t>  failure (such as hotels) but to ensure 1 hour emergency light   </a:t>
            </a:r>
          </a:p>
          <a:p>
            <a:pPr algn="l"/>
            <a:r>
              <a:rPr lang="en-GB" sz="2000">
                <a:cs typeface="Arial" charset="0"/>
              </a:rPr>
              <a:t>  for evacuations is maintained.</a:t>
            </a:r>
          </a:p>
        </p:txBody>
      </p:sp>
      <p:sp>
        <p:nvSpPr>
          <p:cNvPr id="12"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945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946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9461"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9463" name="TextBox 4"/>
          <p:cNvSpPr txBox="1">
            <a:spLocks noChangeArrowheads="1"/>
          </p:cNvSpPr>
          <p:nvPr/>
        </p:nvSpPr>
        <p:spPr bwMode="auto">
          <a:xfrm>
            <a:off x="4295775" y="404814"/>
            <a:ext cx="5329238" cy="523875"/>
          </a:xfrm>
          <a:prstGeom prst="rect">
            <a:avLst/>
          </a:prstGeom>
          <a:noFill/>
          <a:ln w="9525">
            <a:noFill/>
            <a:miter lim="800000"/>
            <a:headEnd/>
            <a:tailEnd/>
          </a:ln>
        </p:spPr>
        <p:txBody>
          <a:bodyPr>
            <a:spAutoFit/>
          </a:bodyPr>
          <a:lstStyle/>
          <a:p>
            <a:pPr algn="l"/>
            <a:r>
              <a:rPr lang="en-GB" sz="2800" b="1" i="1">
                <a:solidFill>
                  <a:schemeClr val="bg1"/>
                </a:solidFill>
              </a:rPr>
              <a:t>Other Key Considerations..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9465"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9467" name="TextBox 13"/>
          <p:cNvSpPr txBox="1">
            <a:spLocks noChangeArrowheads="1"/>
          </p:cNvSpPr>
          <p:nvPr/>
        </p:nvSpPr>
        <p:spPr bwMode="auto">
          <a:xfrm>
            <a:off x="1524000" y="4437113"/>
            <a:ext cx="8172450" cy="708025"/>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000" b="1">
                <a:cs typeface="Arial" charset="0"/>
              </a:rPr>
              <a:t> </a:t>
            </a:r>
            <a:r>
              <a:rPr lang="en-GB" sz="2000">
                <a:cs typeface="Arial" charset="0"/>
              </a:rPr>
              <a:t>Essential spares and consumables should be kept onsite to reduce </a:t>
            </a:r>
          </a:p>
          <a:p>
            <a:pPr algn="l"/>
            <a:r>
              <a:rPr lang="en-GB" sz="2000">
                <a:cs typeface="Arial" charset="0"/>
              </a:rPr>
              <a:t>  the time taken to repair a system.</a:t>
            </a:r>
          </a:p>
        </p:txBody>
      </p:sp>
      <p:sp>
        <p:nvSpPr>
          <p:cNvPr id="19468" name="TextBox 21"/>
          <p:cNvSpPr txBox="1">
            <a:spLocks noChangeArrowheads="1"/>
          </p:cNvSpPr>
          <p:nvPr/>
        </p:nvSpPr>
        <p:spPr bwMode="auto">
          <a:xfrm>
            <a:off x="1524000" y="1700213"/>
            <a:ext cx="8820150" cy="1016000"/>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000" dirty="0">
                <a:cs typeface="Arial" charset="0"/>
              </a:rPr>
              <a:t> If an original completion certificate is not available an inspection of the   </a:t>
            </a:r>
          </a:p>
          <a:p>
            <a:pPr algn="l"/>
            <a:r>
              <a:rPr lang="en-GB" sz="2000" dirty="0">
                <a:cs typeface="Arial" charset="0"/>
              </a:rPr>
              <a:t>  installation should take place and if satisfactory a verification certificate   </a:t>
            </a:r>
          </a:p>
          <a:p>
            <a:pPr algn="l"/>
            <a:r>
              <a:rPr lang="en-GB" sz="2000" dirty="0">
                <a:cs typeface="Arial" charset="0"/>
              </a:rPr>
              <a:t>  issued. </a:t>
            </a:r>
          </a:p>
        </p:txBody>
      </p:sp>
      <p:sp>
        <p:nvSpPr>
          <p:cNvPr id="14"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6" name="TextBox 21"/>
          <p:cNvSpPr txBox="1">
            <a:spLocks noChangeArrowheads="1"/>
          </p:cNvSpPr>
          <p:nvPr/>
        </p:nvSpPr>
        <p:spPr bwMode="auto">
          <a:xfrm>
            <a:off x="3215680" y="3284984"/>
            <a:ext cx="7452320" cy="400110"/>
          </a:xfrm>
          <a:prstGeom prst="rect">
            <a:avLst/>
          </a:prstGeom>
          <a:solidFill>
            <a:schemeClr val="bg1">
              <a:alpha val="70195"/>
            </a:schemeClr>
          </a:solidFill>
          <a:ln w="9525">
            <a:noFill/>
            <a:miter lim="800000"/>
            <a:headEnd/>
            <a:tailEnd/>
          </a:ln>
        </p:spPr>
        <p:txBody>
          <a:bodyPr wrap="square">
            <a:spAutoFit/>
          </a:bodyPr>
          <a:lstStyle/>
          <a:p>
            <a:pPr algn="l">
              <a:buFont typeface="Arial" charset="0"/>
              <a:buChar char="•"/>
            </a:pPr>
            <a:r>
              <a:rPr lang="en-GB" sz="2000" dirty="0">
                <a:cs typeface="Arial" charset="0"/>
              </a:rPr>
              <a:t> </a:t>
            </a:r>
            <a:r>
              <a:rPr lang="en-GB" sz="2000" dirty="0">
                <a:cs typeface="Arial" charset="0"/>
              </a:rPr>
              <a:t>A new Small Installation Completion Certificate is available   </a:t>
            </a:r>
            <a:endParaRPr lang="en-GB" sz="2000" dirty="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945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946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9461"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9463" name="TextBox 4"/>
          <p:cNvSpPr txBox="1">
            <a:spLocks noChangeArrowheads="1"/>
          </p:cNvSpPr>
          <p:nvPr/>
        </p:nvSpPr>
        <p:spPr bwMode="auto">
          <a:xfrm>
            <a:off x="4295775" y="404814"/>
            <a:ext cx="5329238" cy="523875"/>
          </a:xfrm>
          <a:prstGeom prst="rect">
            <a:avLst/>
          </a:prstGeom>
          <a:noFill/>
          <a:ln w="9525">
            <a:noFill/>
            <a:miter lim="800000"/>
            <a:headEnd/>
            <a:tailEnd/>
          </a:ln>
        </p:spPr>
        <p:txBody>
          <a:bodyPr>
            <a:spAutoFit/>
          </a:bodyPr>
          <a:lstStyle/>
          <a:p>
            <a:pPr algn="l"/>
            <a:r>
              <a:rPr lang="en-GB" sz="2800" b="1" i="1" dirty="0">
                <a:solidFill>
                  <a:schemeClr val="bg1"/>
                </a:solidFill>
              </a:rPr>
              <a:t>Routine Inspection &amp; Test.   </a:t>
            </a:r>
            <a:endParaRPr lang="en-GB" sz="2800" b="1" i="1" dirty="0">
              <a:solidFill>
                <a:schemeClr val="bg1"/>
              </a:solidFill>
            </a:endParaRP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9465"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4"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6" name="TextBox 15"/>
          <p:cNvSpPr txBox="1"/>
          <p:nvPr/>
        </p:nvSpPr>
        <p:spPr>
          <a:xfrm>
            <a:off x="1524000" y="1412776"/>
            <a:ext cx="8172400" cy="4154984"/>
          </a:xfrm>
          <a:prstGeom prst="rect">
            <a:avLst/>
          </a:prstGeom>
          <a:solidFill>
            <a:schemeClr val="bg1">
              <a:alpha val="70000"/>
            </a:schemeClr>
          </a:solidFill>
        </p:spPr>
        <p:txBody>
          <a:bodyPr wrap="square" rtlCol="0">
            <a:spAutoFit/>
          </a:bodyPr>
          <a:lstStyle/>
          <a:p>
            <a:r>
              <a:rPr lang="en-GB" sz="2400" dirty="0">
                <a:latin typeface="Arial" pitchFamily="34" charset="0"/>
                <a:cs typeface="Arial" pitchFamily="34" charset="0"/>
              </a:rPr>
              <a:t>A new section (12) setting out the requirements for routine inspections and tests:</a:t>
            </a:r>
          </a:p>
          <a:p>
            <a:endParaRPr lang="en-GB" sz="2400" dirty="0">
              <a:latin typeface="Arial" pitchFamily="34" charset="0"/>
              <a:cs typeface="Arial" pitchFamily="34" charset="0"/>
            </a:endParaRPr>
          </a:p>
          <a:p>
            <a:pPr>
              <a:buFont typeface="Arial" pitchFamily="34" charset="0"/>
              <a:buChar char="•"/>
            </a:pPr>
            <a:r>
              <a:rPr lang="en-GB" sz="2400" dirty="0">
                <a:latin typeface="Arial" pitchFamily="34" charset="0"/>
                <a:cs typeface="Arial" pitchFamily="34" charset="0"/>
              </a:rPr>
              <a:t> Requires inspections and testing at regular intervals in </a:t>
            </a:r>
          </a:p>
          <a:p>
            <a:r>
              <a:rPr lang="en-GB" sz="2400" dirty="0">
                <a:latin typeface="Arial" pitchFamily="34" charset="0"/>
                <a:cs typeface="Arial" pitchFamily="34" charset="0"/>
              </a:rPr>
              <a:t>  accordance with BS EN 50172.</a:t>
            </a:r>
          </a:p>
          <a:p>
            <a:pPr>
              <a:buFont typeface="Arial" pitchFamily="34" charset="0"/>
              <a:buChar char="•"/>
            </a:pPr>
            <a:r>
              <a:rPr lang="en-GB" sz="2400" dirty="0">
                <a:latin typeface="Arial" pitchFamily="34" charset="0"/>
                <a:cs typeface="Arial" pitchFamily="34" charset="0"/>
              </a:rPr>
              <a:t> Functional operation should be checked at least once a </a:t>
            </a:r>
          </a:p>
          <a:p>
            <a:r>
              <a:rPr lang="en-GB" sz="2400" dirty="0">
                <a:latin typeface="Arial" pitchFamily="34" charset="0"/>
                <a:cs typeface="Arial" pitchFamily="34" charset="0"/>
              </a:rPr>
              <a:t>  month.</a:t>
            </a:r>
          </a:p>
          <a:p>
            <a:pPr>
              <a:buFont typeface="Arial" pitchFamily="34" charset="0"/>
              <a:buChar char="•"/>
            </a:pPr>
            <a:r>
              <a:rPr lang="en-GB" sz="2400" dirty="0">
                <a:latin typeface="Arial" pitchFamily="34" charset="0"/>
                <a:cs typeface="Arial" pitchFamily="34" charset="0"/>
              </a:rPr>
              <a:t> Full rated test should be performed annually.</a:t>
            </a:r>
          </a:p>
          <a:p>
            <a:pPr>
              <a:buFont typeface="Arial" pitchFamily="34" charset="0"/>
              <a:buChar char="•"/>
            </a:pPr>
            <a:r>
              <a:rPr lang="en-GB" sz="2400" dirty="0">
                <a:latin typeface="Arial" pitchFamily="34" charset="0"/>
                <a:cs typeface="Arial" pitchFamily="34" charset="0"/>
              </a:rPr>
              <a:t> Visual inspection of each </a:t>
            </a:r>
            <a:r>
              <a:rPr lang="en-GB" sz="2400" dirty="0" err="1">
                <a:latin typeface="Arial" pitchFamily="34" charset="0"/>
                <a:cs typeface="Arial" pitchFamily="34" charset="0"/>
              </a:rPr>
              <a:t>luminaire</a:t>
            </a:r>
            <a:r>
              <a:rPr lang="en-GB" sz="2400" dirty="0">
                <a:latin typeface="Arial" pitchFamily="34" charset="0"/>
                <a:cs typeface="Arial" pitchFamily="34" charset="0"/>
              </a:rPr>
              <a:t> annually.</a:t>
            </a:r>
          </a:p>
          <a:p>
            <a:pPr>
              <a:buFont typeface="Arial" pitchFamily="34" charset="0"/>
              <a:buChar char="•"/>
            </a:pPr>
            <a:r>
              <a:rPr lang="en-GB" sz="2400" dirty="0">
                <a:latin typeface="Arial" pitchFamily="34" charset="0"/>
                <a:cs typeface="Arial" pitchFamily="34" charset="0"/>
              </a:rPr>
              <a:t> Precautions and actions are included when testing with </a:t>
            </a:r>
          </a:p>
          <a:p>
            <a:r>
              <a:rPr lang="en-GB" sz="2400" dirty="0">
                <a:latin typeface="Arial" pitchFamily="34" charset="0"/>
                <a:cs typeface="Arial" pitchFamily="34" charset="0"/>
              </a:rPr>
              <a:t>  particular regards to functionality after testing. (Auto Test)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024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024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024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0247" name="TextBox 4"/>
          <p:cNvSpPr txBox="1">
            <a:spLocks noChangeArrowheads="1"/>
          </p:cNvSpPr>
          <p:nvPr/>
        </p:nvSpPr>
        <p:spPr bwMode="auto">
          <a:xfrm>
            <a:off x="4656139" y="404813"/>
            <a:ext cx="4968875" cy="461962"/>
          </a:xfrm>
          <a:prstGeom prst="rect">
            <a:avLst/>
          </a:prstGeom>
          <a:noFill/>
          <a:ln w="9525">
            <a:noFill/>
            <a:miter lim="800000"/>
            <a:headEnd/>
            <a:tailEnd/>
          </a:ln>
        </p:spPr>
        <p:txBody>
          <a:bodyPr>
            <a:spAutoFit/>
          </a:bodyPr>
          <a:lstStyle/>
          <a:p>
            <a:pPr algn="l"/>
            <a:r>
              <a:rPr lang="en-GB" sz="2400" b="1" i="1" dirty="0">
                <a:solidFill>
                  <a:schemeClr val="bg1"/>
                </a:solidFill>
              </a:rPr>
              <a:t>Electrical Contractors’ Association.  </a:t>
            </a:r>
            <a:endParaRPr lang="en-GB" sz="2400" b="1" i="1" dirty="0">
              <a:solidFill>
                <a:schemeClr val="bg1"/>
              </a:solidFill>
            </a:endParaRPr>
          </a:p>
        </p:txBody>
      </p:sp>
      <p:sp>
        <p:nvSpPr>
          <p:cNvPr id="1025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Central Essex &amp; Colchester Technical Forum. </a:t>
            </a:r>
            <a:endParaRPr lang="en-GB" sz="2800" b="1" i="1" dirty="0">
              <a:solidFill>
                <a:schemeClr val="bg1"/>
              </a:solidFill>
            </a:endParaRPr>
          </a:p>
        </p:txBody>
      </p:sp>
      <p:sp>
        <p:nvSpPr>
          <p:cNvPr id="11" name="TextBox 8"/>
          <p:cNvSpPr txBox="1">
            <a:spLocks noChangeArrowheads="1"/>
          </p:cNvSpPr>
          <p:nvPr/>
        </p:nvSpPr>
        <p:spPr bwMode="auto">
          <a:xfrm>
            <a:off x="1524001" y="2060576"/>
            <a:ext cx="5616575" cy="2676525"/>
          </a:xfrm>
          <a:prstGeom prst="rect">
            <a:avLst/>
          </a:prstGeom>
          <a:solidFill>
            <a:schemeClr val="bg1">
              <a:alpha val="59999"/>
            </a:schemeClr>
          </a:solidFill>
          <a:ln w="9525">
            <a:noFill/>
            <a:miter lim="800000"/>
            <a:headEnd/>
            <a:tailEnd/>
          </a:ln>
        </p:spPr>
        <p:txBody>
          <a:bodyPr>
            <a:spAutoFit/>
          </a:bodyPr>
          <a:lstStyle/>
          <a:p>
            <a:pPr algn="l"/>
            <a:endParaRPr lang="en-GB" sz="2800"/>
          </a:p>
          <a:p>
            <a:pPr algn="l"/>
            <a:r>
              <a:rPr lang="en-GB" sz="2800"/>
              <a:t>E:	</a:t>
            </a:r>
            <a:r>
              <a:rPr lang="en-GB" sz="2800">
                <a:hlinkClick r:id="rId5"/>
              </a:rPr>
              <a:t>steve.martin@eca.co.uk</a:t>
            </a:r>
            <a:endParaRPr lang="en-GB" sz="2800"/>
          </a:p>
          <a:p>
            <a:pPr algn="l"/>
            <a:r>
              <a:rPr lang="en-GB" sz="2800"/>
              <a:t>T:	020 7313 4807</a:t>
            </a:r>
          </a:p>
          <a:p>
            <a:pPr algn="l"/>
            <a:r>
              <a:rPr lang="en-GB" sz="2800"/>
              <a:t>M:	07866 487593</a:t>
            </a:r>
          </a:p>
          <a:p>
            <a:pPr algn="l"/>
            <a:endParaRPr lang="en-GB" sz="2800"/>
          </a:p>
          <a:p>
            <a:pPr algn="l"/>
            <a:r>
              <a:rPr lang="en-GB" sz="2800"/>
              <a:t>	@ecastevemartin</a:t>
            </a:r>
          </a:p>
        </p:txBody>
      </p:sp>
      <p:pic>
        <p:nvPicPr>
          <p:cNvPr id="12" name="Picture 7" descr="Steve_Martin_230414-011.jpg"/>
          <p:cNvPicPr>
            <a:picLocks noChangeAspect="1"/>
          </p:cNvPicPr>
          <p:nvPr/>
        </p:nvPicPr>
        <p:blipFill>
          <a:blip r:embed="rId6" cstate="print"/>
          <a:srcRect/>
          <a:stretch>
            <a:fillRect/>
          </a:stretch>
        </p:blipFill>
        <p:spPr bwMode="auto">
          <a:xfrm>
            <a:off x="8183564" y="1989138"/>
            <a:ext cx="1912937"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11"/>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dirty="0">
                <a:solidFill>
                  <a:schemeClr val="bg1"/>
                </a:solidFill>
              </a:rPr>
              <a:t>Shaping our industry</a:t>
            </a:r>
          </a:p>
          <a:p>
            <a:pPr algn="r"/>
            <a:r>
              <a:rPr lang="en-GB" dirty="0">
                <a:solidFill>
                  <a:schemeClr val="bg1"/>
                </a:solidFill>
              </a:rPr>
              <a:t>Enabling business growth</a:t>
            </a:r>
          </a:p>
          <a:p>
            <a:pPr algn="r"/>
            <a:r>
              <a:rPr lang="en-GB" sz="2000" b="1" dirty="0">
                <a:solidFill>
                  <a:schemeClr val="bg1"/>
                </a:solidFill>
              </a:rPr>
              <a:t>Getting members specified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945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946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9463" name="TextBox 4"/>
          <p:cNvSpPr txBox="1">
            <a:spLocks noChangeArrowheads="1"/>
          </p:cNvSpPr>
          <p:nvPr/>
        </p:nvSpPr>
        <p:spPr bwMode="auto">
          <a:xfrm>
            <a:off x="4295775" y="404814"/>
            <a:ext cx="5329238" cy="523875"/>
          </a:xfrm>
          <a:prstGeom prst="rect">
            <a:avLst/>
          </a:prstGeom>
          <a:noFill/>
          <a:ln w="9525">
            <a:noFill/>
            <a:miter lim="800000"/>
            <a:headEnd/>
            <a:tailEnd/>
          </a:ln>
        </p:spPr>
        <p:txBody>
          <a:bodyPr>
            <a:spAutoFit/>
          </a:bodyPr>
          <a:lstStyle/>
          <a:p>
            <a:pPr algn="l"/>
            <a:r>
              <a:rPr lang="en-GB" sz="2800" b="1" i="1">
                <a:solidFill>
                  <a:schemeClr val="bg1"/>
                </a:solidFill>
              </a:rPr>
              <a:t>Other Key Considerations..   </a:t>
            </a:r>
          </a:p>
        </p:txBody>
      </p:sp>
      <p:pic>
        <p:nvPicPr>
          <p:cNvPr id="15"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9465"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4"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pic>
        <p:nvPicPr>
          <p:cNvPr id="17" name="Picture 16" descr="belts-lrg.jpg"/>
          <p:cNvPicPr>
            <a:picLocks noChangeAspect="1"/>
          </p:cNvPicPr>
          <p:nvPr/>
        </p:nvPicPr>
        <p:blipFill>
          <a:blip r:embed="rId4" cstate="print"/>
          <a:stretch>
            <a:fillRect/>
          </a:stretch>
        </p:blipFill>
        <p:spPr>
          <a:xfrm>
            <a:off x="7266032" y="2276872"/>
            <a:ext cx="3401968" cy="2553072"/>
          </a:xfrm>
          <a:prstGeom prst="rect">
            <a:avLst/>
          </a:prstGeom>
        </p:spPr>
      </p:pic>
      <p:sp>
        <p:nvSpPr>
          <p:cNvPr id="18" name="TextBox 17"/>
          <p:cNvSpPr txBox="1"/>
          <p:nvPr/>
        </p:nvSpPr>
        <p:spPr>
          <a:xfrm>
            <a:off x="1703512" y="1556792"/>
            <a:ext cx="5400600" cy="3785652"/>
          </a:xfrm>
          <a:prstGeom prst="rect">
            <a:avLst/>
          </a:prstGeom>
          <a:solidFill>
            <a:schemeClr val="bg1"/>
          </a:solidFill>
          <a:ln>
            <a:solidFill>
              <a:schemeClr val="tx1"/>
            </a:solidFill>
          </a:ln>
        </p:spPr>
        <p:txBody>
          <a:bodyPr wrap="square" rtlCol="0">
            <a:spAutoFit/>
          </a:bodyPr>
          <a:lstStyle/>
          <a:p>
            <a:r>
              <a:rPr lang="en-GB" sz="2400" dirty="0">
                <a:latin typeface="Arial" pitchFamily="34" charset="0"/>
                <a:cs typeface="Arial" pitchFamily="34" charset="0"/>
              </a:rPr>
              <a:t>Test facilities:</a:t>
            </a:r>
          </a:p>
          <a:p>
            <a:endParaRPr lang="en-GB" sz="2400" dirty="0">
              <a:latin typeface="Arial" pitchFamily="34" charset="0"/>
              <a:cs typeface="Arial" pitchFamily="34" charset="0"/>
            </a:endParaRPr>
          </a:p>
          <a:p>
            <a:pPr>
              <a:buFont typeface="Arial" pitchFamily="34" charset="0"/>
              <a:buChar char="•"/>
            </a:pPr>
            <a:r>
              <a:rPr lang="en-GB" sz="2400" dirty="0">
                <a:latin typeface="Arial" pitchFamily="34" charset="0"/>
                <a:cs typeface="Arial" pitchFamily="34" charset="0"/>
              </a:rPr>
              <a:t> The test facility should facilitate both   </a:t>
            </a:r>
          </a:p>
          <a:p>
            <a:r>
              <a:rPr lang="en-GB" sz="2400" dirty="0">
                <a:latin typeface="Arial" pitchFamily="34" charset="0"/>
                <a:cs typeface="Arial" pitchFamily="34" charset="0"/>
              </a:rPr>
              <a:t>   monthly short tests and annual full   </a:t>
            </a:r>
          </a:p>
          <a:p>
            <a:r>
              <a:rPr lang="en-GB" sz="2400" dirty="0">
                <a:latin typeface="Arial" pitchFamily="34" charset="0"/>
                <a:cs typeface="Arial" pitchFamily="34" charset="0"/>
              </a:rPr>
              <a:t>   duration tests. </a:t>
            </a:r>
          </a:p>
          <a:p>
            <a:pPr>
              <a:buFont typeface="Arial" pitchFamily="34" charset="0"/>
              <a:buChar char="•"/>
            </a:pPr>
            <a:r>
              <a:rPr lang="en-GB" sz="2400" dirty="0">
                <a:latin typeface="Arial" pitchFamily="34" charset="0"/>
                <a:cs typeface="Arial" pitchFamily="34" charset="0"/>
              </a:rPr>
              <a:t> The test facility should be protected  </a:t>
            </a:r>
          </a:p>
          <a:p>
            <a:r>
              <a:rPr lang="en-GB" sz="2400" dirty="0">
                <a:latin typeface="Arial" pitchFamily="34" charset="0"/>
                <a:cs typeface="Arial" pitchFamily="34" charset="0"/>
              </a:rPr>
              <a:t>   from unauthorised operation.</a:t>
            </a:r>
          </a:p>
          <a:p>
            <a:pPr>
              <a:buFont typeface="Arial" pitchFamily="34" charset="0"/>
              <a:buChar char="•"/>
            </a:pPr>
            <a:r>
              <a:rPr lang="en-GB" sz="2400" dirty="0">
                <a:latin typeface="Arial" pitchFamily="34" charset="0"/>
                <a:cs typeface="Arial" pitchFamily="34" charset="0"/>
              </a:rPr>
              <a:t> The test device should not interrupt  </a:t>
            </a:r>
          </a:p>
          <a:p>
            <a:r>
              <a:rPr lang="en-GB" sz="2400" dirty="0">
                <a:latin typeface="Arial" pitchFamily="34" charset="0"/>
                <a:cs typeface="Arial" pitchFamily="34" charset="0"/>
              </a:rPr>
              <a:t>   other electrical equipment that could   </a:t>
            </a:r>
          </a:p>
          <a:p>
            <a:r>
              <a:rPr lang="en-GB" sz="2400" dirty="0">
                <a:latin typeface="Arial" pitchFamily="34" charset="0"/>
                <a:cs typeface="Arial" pitchFamily="34" charset="0"/>
              </a:rPr>
              <a:t>   cause a hazard.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945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946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9461"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9463" name="TextBox 4"/>
          <p:cNvSpPr txBox="1">
            <a:spLocks noChangeArrowheads="1"/>
          </p:cNvSpPr>
          <p:nvPr/>
        </p:nvSpPr>
        <p:spPr bwMode="auto">
          <a:xfrm>
            <a:off x="4295775" y="404814"/>
            <a:ext cx="5329238" cy="523875"/>
          </a:xfrm>
          <a:prstGeom prst="rect">
            <a:avLst/>
          </a:prstGeom>
          <a:noFill/>
          <a:ln w="9525">
            <a:noFill/>
            <a:miter lim="800000"/>
            <a:headEnd/>
            <a:tailEnd/>
          </a:ln>
        </p:spPr>
        <p:txBody>
          <a:bodyPr>
            <a:spAutoFit/>
          </a:bodyPr>
          <a:lstStyle/>
          <a:p>
            <a:pPr algn="l"/>
            <a:r>
              <a:rPr lang="en-GB" sz="2800" b="1" i="1">
                <a:solidFill>
                  <a:schemeClr val="bg1"/>
                </a:solidFill>
              </a:rPr>
              <a:t>Other Key Considerations..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9465"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14"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
        <p:nvSpPr>
          <p:cNvPr id="16" name="TextBox 15"/>
          <p:cNvSpPr txBox="1"/>
          <p:nvPr/>
        </p:nvSpPr>
        <p:spPr>
          <a:xfrm>
            <a:off x="1524000" y="1988840"/>
            <a:ext cx="8820472" cy="3046988"/>
          </a:xfrm>
          <a:prstGeom prst="rect">
            <a:avLst/>
          </a:prstGeom>
          <a:solidFill>
            <a:schemeClr val="bg1">
              <a:alpha val="70000"/>
            </a:schemeClr>
          </a:solidFill>
        </p:spPr>
        <p:txBody>
          <a:bodyPr wrap="square" rtlCol="0">
            <a:spAutoFit/>
          </a:bodyPr>
          <a:lstStyle/>
          <a:p>
            <a:r>
              <a:rPr lang="en-GB" sz="2400" dirty="0">
                <a:latin typeface="Arial" pitchFamily="34" charset="0"/>
                <a:cs typeface="Arial" pitchFamily="34" charset="0"/>
              </a:rPr>
              <a:t>A new requirement regarding the certification of installations:</a:t>
            </a:r>
          </a:p>
          <a:p>
            <a:endParaRPr lang="en-GB" sz="2400" dirty="0">
              <a:latin typeface="Arial" pitchFamily="34" charset="0"/>
              <a:cs typeface="Arial" pitchFamily="34" charset="0"/>
            </a:endParaRPr>
          </a:p>
          <a:p>
            <a:pPr>
              <a:buFont typeface="Arial" pitchFamily="34" charset="0"/>
              <a:buChar char="•"/>
            </a:pPr>
            <a:r>
              <a:rPr lang="en-GB" sz="2400" dirty="0">
                <a:latin typeface="Arial" pitchFamily="34" charset="0"/>
                <a:cs typeface="Arial" pitchFamily="34" charset="0"/>
              </a:rPr>
              <a:t> If an installation is modified the existing log book and </a:t>
            </a:r>
          </a:p>
          <a:p>
            <a:r>
              <a:rPr lang="en-GB" sz="2400" dirty="0">
                <a:latin typeface="Arial" pitchFamily="34" charset="0"/>
                <a:cs typeface="Arial" pitchFamily="34" charset="0"/>
              </a:rPr>
              <a:t>  documentation should be integrated into the revised </a:t>
            </a:r>
          </a:p>
          <a:p>
            <a:r>
              <a:rPr lang="en-GB" sz="2400" dirty="0">
                <a:latin typeface="Arial" pitchFamily="34" charset="0"/>
                <a:cs typeface="Arial" pitchFamily="34" charset="0"/>
              </a:rPr>
              <a:t>  documents.</a:t>
            </a:r>
          </a:p>
          <a:p>
            <a:pPr>
              <a:buFont typeface="Arial" pitchFamily="34" charset="0"/>
              <a:buChar char="•"/>
            </a:pPr>
            <a:r>
              <a:rPr lang="en-GB" sz="2400" dirty="0">
                <a:latin typeface="Arial" pitchFamily="34" charset="0"/>
                <a:cs typeface="Arial" pitchFamily="34" charset="0"/>
              </a:rPr>
              <a:t> If an original completion certificate is not available an </a:t>
            </a:r>
          </a:p>
          <a:p>
            <a:r>
              <a:rPr lang="en-GB" sz="2400" dirty="0">
                <a:latin typeface="Arial" pitchFamily="34" charset="0"/>
                <a:cs typeface="Arial" pitchFamily="34" charset="0"/>
              </a:rPr>
              <a:t>  inspection of the installation should take place and if   </a:t>
            </a:r>
          </a:p>
          <a:p>
            <a:r>
              <a:rPr lang="en-GB" sz="2400" dirty="0">
                <a:latin typeface="Arial" pitchFamily="34" charset="0"/>
                <a:cs typeface="Arial" pitchFamily="34" charset="0"/>
              </a:rPr>
              <a:t>  satisfactory a verification certificate issued.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048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048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2048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20487" name="TextBox 4"/>
          <p:cNvSpPr txBox="1">
            <a:spLocks noChangeArrowheads="1"/>
          </p:cNvSpPr>
          <p:nvPr/>
        </p:nvSpPr>
        <p:spPr bwMode="auto">
          <a:xfrm>
            <a:off x="4656139" y="404813"/>
            <a:ext cx="4968875" cy="461962"/>
          </a:xfrm>
          <a:prstGeom prst="rect">
            <a:avLst/>
          </a:prstGeom>
          <a:noFill/>
          <a:ln w="9525">
            <a:noFill/>
            <a:miter lim="800000"/>
            <a:headEnd/>
            <a:tailEnd/>
          </a:ln>
        </p:spPr>
        <p:txBody>
          <a:bodyPr>
            <a:spAutoFit/>
          </a:bodyPr>
          <a:lstStyle/>
          <a:p>
            <a:pPr algn="l"/>
            <a:r>
              <a:rPr lang="en-GB" sz="2400" b="1" i="1">
                <a:solidFill>
                  <a:schemeClr val="bg1"/>
                </a:solidFill>
              </a:rPr>
              <a:t>What's new...?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2" name="TextBox 21"/>
          <p:cNvSpPr txBox="1"/>
          <p:nvPr/>
        </p:nvSpPr>
        <p:spPr>
          <a:xfrm>
            <a:off x="1524000" y="1773238"/>
            <a:ext cx="8604250" cy="3416300"/>
          </a:xfrm>
          <a:prstGeom prst="rect">
            <a:avLst/>
          </a:prstGeom>
          <a:solidFill>
            <a:schemeClr val="bg1">
              <a:alpha val="70000"/>
            </a:schemeClr>
          </a:solidFill>
          <a:ln>
            <a:solidFill>
              <a:schemeClr val="tx1"/>
            </a:solidFill>
          </a:ln>
        </p:spPr>
        <p:txBody>
          <a:bodyPr>
            <a:spAutoFit/>
          </a:bodyPr>
          <a:lstStyle/>
          <a:p>
            <a:pPr algn="l">
              <a:buFont typeface="Wingdings" pitchFamily="2" charset="2"/>
              <a:buChar char="Ø"/>
              <a:defRPr/>
            </a:pPr>
            <a:r>
              <a:rPr lang="en-GB" sz="2400" b="1" dirty="0">
                <a:solidFill>
                  <a:schemeClr val="bg1">
                    <a:lumMod val="50000"/>
                  </a:schemeClr>
                </a:solidFill>
                <a:latin typeface="Arial" pitchFamily="34" charset="0"/>
                <a:cs typeface="Arial" pitchFamily="34" charset="0"/>
              </a:rPr>
              <a:t> Service Standard for Fire safety systems &amp; security  </a:t>
            </a:r>
          </a:p>
          <a:p>
            <a:pPr algn="l">
              <a:defRPr/>
            </a:pPr>
            <a:r>
              <a:rPr lang="en-GB" sz="2400" b="1" dirty="0">
                <a:solidFill>
                  <a:schemeClr val="bg1">
                    <a:lumMod val="50000"/>
                  </a:schemeClr>
                </a:solidFill>
                <a:latin typeface="Arial" pitchFamily="34" charset="0"/>
                <a:cs typeface="Arial" pitchFamily="34" charset="0"/>
              </a:rPr>
              <a:t>    systems.</a:t>
            </a:r>
          </a:p>
          <a:p>
            <a:pPr algn="l">
              <a:defRPr/>
            </a:pPr>
            <a:endParaRPr lang="en-GB" sz="2400" dirty="0">
              <a:solidFill>
                <a:schemeClr val="bg1">
                  <a:lumMod val="50000"/>
                </a:schemeClr>
              </a:solidFill>
              <a:latin typeface="Arial" pitchFamily="34" charset="0"/>
              <a:cs typeface="Arial" pitchFamily="34" charset="0"/>
            </a:endParaRPr>
          </a:p>
          <a:p>
            <a:pPr algn="l">
              <a:buFont typeface="Wingdings" pitchFamily="2" charset="2"/>
              <a:buChar char="Ø"/>
              <a:defRPr/>
            </a:pPr>
            <a:r>
              <a:rPr lang="en-GB" sz="2400" dirty="0">
                <a:solidFill>
                  <a:schemeClr val="bg1">
                    <a:lumMod val="50000"/>
                  </a:schemeClr>
                </a:solidFill>
                <a:latin typeface="Arial" pitchFamily="34" charset="0"/>
                <a:cs typeface="Arial" pitchFamily="34" charset="0"/>
              </a:rPr>
              <a:t> </a:t>
            </a:r>
            <a:r>
              <a:rPr lang="en-GB" sz="2400" b="1" dirty="0">
                <a:solidFill>
                  <a:schemeClr val="bg1">
                    <a:lumMod val="50000"/>
                  </a:schemeClr>
                </a:solidFill>
                <a:latin typeface="Arial" pitchFamily="34" charset="0"/>
                <a:cs typeface="Arial" pitchFamily="34" charset="0"/>
              </a:rPr>
              <a:t>New BS 5266-1: 2016 – Emergency Lighting </a:t>
            </a:r>
            <a:r>
              <a:rPr lang="en-GB" sz="2400" b="1" dirty="0" err="1">
                <a:solidFill>
                  <a:schemeClr val="bg1">
                    <a:lumMod val="50000"/>
                  </a:schemeClr>
                </a:solidFill>
                <a:latin typeface="Arial" pitchFamily="34" charset="0"/>
                <a:cs typeface="Arial" pitchFamily="34" charset="0"/>
              </a:rPr>
              <a:t>CoP</a:t>
            </a:r>
            <a:endParaRPr lang="en-GB" sz="2400" b="1" dirty="0">
              <a:solidFill>
                <a:schemeClr val="bg1">
                  <a:lumMod val="50000"/>
                </a:schemeClr>
              </a:solidFill>
              <a:latin typeface="Arial" pitchFamily="34" charset="0"/>
              <a:cs typeface="Arial" pitchFamily="34" charset="0"/>
            </a:endParaRPr>
          </a:p>
          <a:p>
            <a:pPr algn="l">
              <a:defRPr/>
            </a:pPr>
            <a:endParaRPr lang="en-GB" sz="2400" dirty="0">
              <a:latin typeface="Arial" pitchFamily="34" charset="0"/>
              <a:cs typeface="Arial" pitchFamily="34" charset="0"/>
            </a:endParaRPr>
          </a:p>
          <a:p>
            <a:pPr algn="l">
              <a:buFont typeface="Wingdings" pitchFamily="2" charset="2"/>
              <a:buChar char="Ø"/>
              <a:defRPr/>
            </a:pPr>
            <a:r>
              <a:rPr lang="en-GB" sz="2400" dirty="0">
                <a:latin typeface="Arial" pitchFamily="34" charset="0"/>
                <a:cs typeface="Arial" pitchFamily="34" charset="0"/>
              </a:rPr>
              <a:t> </a:t>
            </a:r>
            <a:r>
              <a:rPr lang="en-GB" sz="2400" b="1" dirty="0">
                <a:latin typeface="Arial" pitchFamily="34" charset="0"/>
                <a:cs typeface="Arial" pitchFamily="34" charset="0"/>
              </a:rPr>
              <a:t>Final draft before DPC of BS 5839-1 Fire alarm </a:t>
            </a:r>
            <a:r>
              <a:rPr lang="en-GB" sz="2400" b="1" dirty="0" err="1">
                <a:latin typeface="Arial" pitchFamily="34" charset="0"/>
                <a:cs typeface="Arial" pitchFamily="34" charset="0"/>
              </a:rPr>
              <a:t>CoP.</a:t>
            </a:r>
            <a:endParaRPr lang="en-GB" sz="2400" b="1" dirty="0">
              <a:latin typeface="Arial" pitchFamily="34" charset="0"/>
              <a:cs typeface="Arial" pitchFamily="34" charset="0"/>
            </a:endParaRPr>
          </a:p>
          <a:p>
            <a:pPr algn="l">
              <a:defRPr/>
            </a:pPr>
            <a:endParaRPr lang="en-GB" sz="2400" dirty="0">
              <a:solidFill>
                <a:schemeClr val="bg1">
                  <a:lumMod val="50000"/>
                </a:schemeClr>
              </a:solidFill>
              <a:latin typeface="Arial" pitchFamily="34" charset="0"/>
              <a:cs typeface="Arial" pitchFamily="34" charset="0"/>
            </a:endParaRPr>
          </a:p>
          <a:p>
            <a:pPr algn="l">
              <a:buFont typeface="Wingdings" pitchFamily="2" charset="2"/>
              <a:buChar char="Ø"/>
              <a:defRPr/>
            </a:pPr>
            <a:r>
              <a:rPr lang="en-GB" sz="2400" dirty="0">
                <a:solidFill>
                  <a:schemeClr val="bg1">
                    <a:lumMod val="50000"/>
                  </a:schemeClr>
                </a:solidFill>
                <a:latin typeface="Arial" pitchFamily="34" charset="0"/>
                <a:cs typeface="Arial" pitchFamily="34" charset="0"/>
              </a:rPr>
              <a:t> </a:t>
            </a:r>
            <a:r>
              <a:rPr lang="en-GB" sz="2400" b="1" dirty="0">
                <a:solidFill>
                  <a:schemeClr val="bg1">
                    <a:lumMod val="50000"/>
                  </a:schemeClr>
                </a:solidFill>
                <a:latin typeface="Arial" pitchFamily="34" charset="0"/>
                <a:cs typeface="Arial" pitchFamily="34" charset="0"/>
              </a:rPr>
              <a:t>Revision of PD6662 – Scheme for Intruder &amp; hold-up </a:t>
            </a:r>
          </a:p>
          <a:p>
            <a:pPr algn="l">
              <a:defRPr/>
            </a:pPr>
            <a:r>
              <a:rPr lang="en-GB" sz="2400" b="1" dirty="0">
                <a:solidFill>
                  <a:schemeClr val="bg1">
                    <a:lumMod val="50000"/>
                  </a:schemeClr>
                </a:solidFill>
                <a:latin typeface="Arial" pitchFamily="34" charset="0"/>
                <a:cs typeface="Arial" pitchFamily="34" charset="0"/>
              </a:rPr>
              <a:t>    alarms. </a:t>
            </a:r>
          </a:p>
        </p:txBody>
      </p:sp>
      <p:sp>
        <p:nvSpPr>
          <p:cNvPr id="2049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dirty="0">
                <a:solidFill>
                  <a:schemeClr val="bg1"/>
                </a:solidFill>
              </a:rPr>
              <a:t> </a:t>
            </a:r>
            <a:endParaRPr lang="en-GB" sz="2800" b="1" i="1" dirty="0">
              <a:solidFill>
                <a:schemeClr val="bg1"/>
              </a:solidFill>
            </a:endParaRPr>
          </a:p>
        </p:txBody>
      </p:sp>
      <p:sp>
        <p:nvSpPr>
          <p:cNvPr id="11"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Final draft before 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1507"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150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21509"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1512"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21514"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1515" name="TextBox 12"/>
          <p:cNvSpPr txBox="1">
            <a:spLocks noChangeArrowheads="1"/>
          </p:cNvSpPr>
          <p:nvPr/>
        </p:nvSpPr>
        <p:spPr bwMode="auto">
          <a:xfrm>
            <a:off x="1524001" y="1844675"/>
            <a:ext cx="7451725" cy="831850"/>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000" dirty="0">
                <a:cs typeface="Arial" charset="0"/>
              </a:rPr>
              <a:t> </a:t>
            </a:r>
            <a:r>
              <a:rPr lang="en-GB" sz="2400" dirty="0">
                <a:cs typeface="Arial" charset="0"/>
              </a:rPr>
              <a:t>Draft for public comment (DPC) – </a:t>
            </a:r>
            <a:r>
              <a:rPr lang="en-GB" sz="2400" dirty="0">
                <a:cs typeface="Arial" charset="0"/>
              </a:rPr>
              <a:t>Ends March 2017</a:t>
            </a:r>
            <a:endParaRPr lang="en-GB" sz="2400" dirty="0">
              <a:cs typeface="Arial" charset="0"/>
            </a:endParaRPr>
          </a:p>
          <a:p>
            <a:pPr algn="l">
              <a:buFont typeface="Arial" charset="0"/>
              <a:buChar char="•"/>
            </a:pPr>
            <a:r>
              <a:rPr lang="en-GB" sz="2400" dirty="0">
                <a:cs typeface="Arial" charset="0"/>
              </a:rPr>
              <a:t> New revised standard due July 2017.</a:t>
            </a:r>
            <a:endParaRPr lang="en-GB" sz="2000" dirty="0">
              <a:cs typeface="Arial" charset="0"/>
            </a:endParaRPr>
          </a:p>
        </p:txBody>
      </p:sp>
      <p:sp>
        <p:nvSpPr>
          <p:cNvPr id="12"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Final draft before 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1507"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150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21509"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1512"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21514"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12"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
        <p:nvSpPr>
          <p:cNvPr id="13" name="TextBox 12"/>
          <p:cNvSpPr txBox="1"/>
          <p:nvPr/>
        </p:nvSpPr>
        <p:spPr>
          <a:xfrm>
            <a:off x="1524000" y="2204864"/>
            <a:ext cx="8208912" cy="1815882"/>
          </a:xfrm>
          <a:prstGeom prst="rect">
            <a:avLst/>
          </a:prstGeom>
          <a:solidFill>
            <a:schemeClr val="bg1">
              <a:alpha val="70000"/>
            </a:schemeClr>
          </a:solidFill>
          <a:ln>
            <a:solidFill>
              <a:schemeClr val="tx1"/>
            </a:solidFill>
          </a:ln>
        </p:spPr>
        <p:txBody>
          <a:bodyPr wrap="square" rtlCol="0">
            <a:spAutoFit/>
          </a:bodyPr>
          <a:lstStyle/>
          <a:p>
            <a:r>
              <a:rPr lang="en-GB" sz="2400" b="1" dirty="0"/>
              <a:t>Scope...   </a:t>
            </a:r>
            <a:r>
              <a:rPr lang="en-GB" sz="2800" i="1" dirty="0"/>
              <a:t>BS 5839-1 provides recommendations for the planning, design, installation, commissioning and maintenance of fire detection and fire alarm systems in and around buildings, </a:t>
            </a:r>
            <a:r>
              <a:rPr lang="en-GB" sz="2800" i="1" u="sng" dirty="0"/>
              <a:t>other than domestic premises. </a:t>
            </a:r>
            <a:endParaRPr lang="en-GB" sz="2800" i="1" u="sng" dirty="0"/>
          </a:p>
        </p:txBody>
      </p:sp>
      <p:sp>
        <p:nvSpPr>
          <p:cNvPr id="14" name="TextBox 13"/>
          <p:cNvSpPr txBox="1"/>
          <p:nvPr/>
        </p:nvSpPr>
        <p:spPr>
          <a:xfrm>
            <a:off x="5915472" y="4581129"/>
            <a:ext cx="4752528" cy="461665"/>
          </a:xfrm>
          <a:prstGeom prst="rect">
            <a:avLst/>
          </a:prstGeom>
          <a:solidFill>
            <a:schemeClr val="bg1">
              <a:alpha val="70000"/>
            </a:schemeClr>
          </a:solidFill>
          <a:ln>
            <a:solidFill>
              <a:schemeClr val="tx1"/>
            </a:solidFill>
          </a:ln>
        </p:spPr>
        <p:txBody>
          <a:bodyPr wrap="square" rtlCol="0">
            <a:spAutoFit/>
          </a:bodyPr>
          <a:lstStyle/>
          <a:p>
            <a:r>
              <a:rPr lang="en-GB" sz="2400" b="1" dirty="0"/>
              <a:t>BS 5839-6 has not changed</a:t>
            </a:r>
            <a:endParaRPr lang="en-GB" sz="2800" i="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3555"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355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23557"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356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23562"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3563" name="TextBox 12"/>
          <p:cNvSpPr txBox="1">
            <a:spLocks noChangeArrowheads="1"/>
          </p:cNvSpPr>
          <p:nvPr/>
        </p:nvSpPr>
        <p:spPr bwMode="auto">
          <a:xfrm>
            <a:off x="1524000" y="1844676"/>
            <a:ext cx="8459788" cy="461963"/>
          </a:xfrm>
          <a:prstGeom prst="rect">
            <a:avLst/>
          </a:prstGeom>
          <a:solidFill>
            <a:schemeClr val="bg1">
              <a:alpha val="70195"/>
            </a:schemeClr>
          </a:solidFill>
          <a:ln w="9525">
            <a:noFill/>
            <a:miter lim="800000"/>
            <a:headEnd/>
            <a:tailEnd/>
          </a:ln>
        </p:spPr>
        <p:txBody>
          <a:bodyPr>
            <a:spAutoFit/>
          </a:bodyPr>
          <a:lstStyle/>
          <a:p>
            <a:pPr algn="l"/>
            <a:r>
              <a:rPr lang="en-GB" sz="2400" b="1">
                <a:cs typeface="Arial" charset="0"/>
              </a:rPr>
              <a:t>A potentially new class of false alarm</a:t>
            </a:r>
            <a:endParaRPr lang="en-GB" sz="2000" b="1">
              <a:cs typeface="Arial" charset="0"/>
            </a:endParaRPr>
          </a:p>
        </p:txBody>
      </p:sp>
      <p:sp>
        <p:nvSpPr>
          <p:cNvPr id="23564" name="TextBox 12"/>
          <p:cNvSpPr txBox="1">
            <a:spLocks noChangeArrowheads="1"/>
          </p:cNvSpPr>
          <p:nvPr/>
        </p:nvSpPr>
        <p:spPr bwMode="auto">
          <a:xfrm>
            <a:off x="2208214" y="3141664"/>
            <a:ext cx="8459787" cy="1200329"/>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400" dirty="0">
                <a:cs typeface="Arial" charset="0"/>
              </a:rPr>
              <a:t> </a:t>
            </a:r>
            <a:r>
              <a:rPr lang="en-GB" sz="2400">
                <a:cs typeface="Arial" charset="0"/>
              </a:rPr>
              <a:t>Unwanted </a:t>
            </a:r>
            <a:r>
              <a:rPr lang="en-GB" sz="2400">
                <a:cs typeface="Arial" charset="0"/>
              </a:rPr>
              <a:t>fire alarm </a:t>
            </a:r>
            <a:r>
              <a:rPr lang="en-GB" sz="2400" dirty="0">
                <a:cs typeface="Arial" charset="0"/>
              </a:rPr>
              <a:t>signals</a:t>
            </a:r>
          </a:p>
          <a:p>
            <a:pPr algn="l">
              <a:buFont typeface="Arial" charset="0"/>
              <a:buChar char="•"/>
            </a:pPr>
            <a:r>
              <a:rPr lang="en-GB" sz="2400" dirty="0">
                <a:cs typeface="Arial" charset="0"/>
              </a:rPr>
              <a:t> Environmental false </a:t>
            </a:r>
            <a:r>
              <a:rPr lang="en-GB" sz="2400" dirty="0">
                <a:cs typeface="Arial" charset="0"/>
              </a:rPr>
              <a:t>alarm</a:t>
            </a:r>
          </a:p>
          <a:p>
            <a:pPr algn="l">
              <a:buFont typeface="Arial" charset="0"/>
              <a:buChar char="•"/>
            </a:pPr>
            <a:r>
              <a:rPr lang="en-GB" sz="2400" dirty="0">
                <a:cs typeface="Arial" charset="0"/>
              </a:rPr>
              <a:t> Good Intent </a:t>
            </a:r>
            <a:endParaRPr lang="en-GB" sz="2400" dirty="0">
              <a:cs typeface="Arial" charset="0"/>
            </a:endParaRP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2531"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253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22533"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2536"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22538"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2540" name="TextBox 12"/>
          <p:cNvSpPr txBox="1">
            <a:spLocks noChangeArrowheads="1"/>
          </p:cNvSpPr>
          <p:nvPr/>
        </p:nvSpPr>
        <p:spPr bwMode="auto">
          <a:xfrm>
            <a:off x="1524001" y="1628800"/>
            <a:ext cx="8459787" cy="3785652"/>
          </a:xfrm>
          <a:prstGeom prst="rect">
            <a:avLst/>
          </a:prstGeom>
          <a:solidFill>
            <a:schemeClr val="bg1">
              <a:alpha val="70195"/>
            </a:schemeClr>
          </a:solidFill>
          <a:ln w="9525">
            <a:noFill/>
            <a:miter lim="800000"/>
            <a:headEnd/>
            <a:tailEnd/>
          </a:ln>
        </p:spPr>
        <p:txBody>
          <a:bodyPr>
            <a:spAutoFit/>
          </a:bodyPr>
          <a:lstStyle/>
          <a:p>
            <a:pPr algn="l"/>
            <a:r>
              <a:rPr lang="en-GB" sz="2400" b="1" dirty="0">
                <a:cs typeface="Arial" charset="0"/>
              </a:rPr>
              <a:t>False Alarms – Recording the right details:</a:t>
            </a:r>
          </a:p>
          <a:p>
            <a:pPr algn="l"/>
            <a:endParaRPr lang="en-GB" sz="2400" b="1" dirty="0">
              <a:cs typeface="Arial" charset="0"/>
            </a:endParaRPr>
          </a:p>
          <a:p>
            <a:pPr algn="l">
              <a:buFont typeface="Arial" pitchFamily="34" charset="0"/>
              <a:buChar char="•"/>
            </a:pPr>
            <a:r>
              <a:rPr lang="en-GB" sz="2400" dirty="0">
                <a:cs typeface="Arial" charset="0"/>
              </a:rPr>
              <a:t> Identity and location of the device</a:t>
            </a:r>
          </a:p>
          <a:p>
            <a:pPr algn="l">
              <a:buFont typeface="Arial" pitchFamily="34" charset="0"/>
              <a:buChar char="•"/>
            </a:pPr>
            <a:r>
              <a:rPr lang="en-GB" sz="2400" dirty="0">
                <a:cs typeface="Arial" charset="0"/>
              </a:rPr>
              <a:t> Category of false alarm.</a:t>
            </a:r>
          </a:p>
          <a:p>
            <a:pPr algn="l">
              <a:buFont typeface="Arial" pitchFamily="34" charset="0"/>
              <a:buChar char="•"/>
            </a:pPr>
            <a:r>
              <a:rPr lang="en-GB" sz="2400" dirty="0">
                <a:cs typeface="Arial" charset="0"/>
              </a:rPr>
              <a:t> Reason fro false alarm</a:t>
            </a:r>
          </a:p>
          <a:p>
            <a:pPr algn="l">
              <a:buFont typeface="Arial" pitchFamily="34" charset="0"/>
              <a:buChar char="•"/>
            </a:pPr>
            <a:r>
              <a:rPr lang="en-GB" sz="2400" dirty="0">
                <a:cs typeface="Arial" charset="0"/>
              </a:rPr>
              <a:t> Activity in the area (if the reason for the false alarm is unknown)</a:t>
            </a:r>
          </a:p>
          <a:p>
            <a:pPr algn="l">
              <a:buFont typeface="Arial" pitchFamily="34" charset="0"/>
              <a:buChar char="•"/>
            </a:pPr>
            <a:r>
              <a:rPr lang="en-GB" sz="2400" dirty="0">
                <a:cs typeface="Arial" charset="0"/>
              </a:rPr>
              <a:t> Action taken on the cause of the false alarm</a:t>
            </a:r>
          </a:p>
          <a:p>
            <a:pPr algn="l">
              <a:buFont typeface="Arial" pitchFamily="34" charset="0"/>
              <a:buChar char="•"/>
            </a:pPr>
            <a:r>
              <a:rPr lang="en-GB" sz="2400" dirty="0">
                <a:cs typeface="Arial" charset="0"/>
              </a:rPr>
              <a:t> Whether the FRS were called</a:t>
            </a:r>
          </a:p>
          <a:p>
            <a:pPr algn="l">
              <a:buFont typeface="Arial" pitchFamily="34" charset="0"/>
              <a:buChar char="•"/>
            </a:pPr>
            <a:r>
              <a:rPr lang="en-GB" sz="2400" dirty="0">
                <a:cs typeface="Arial" charset="0"/>
              </a:rPr>
              <a:t> Whether the FRS attended</a:t>
            </a:r>
          </a:p>
          <a:p>
            <a:pPr algn="l">
              <a:buFont typeface="Arial" pitchFamily="34" charset="0"/>
              <a:buChar char="•"/>
            </a:pPr>
            <a:r>
              <a:rPr lang="en-GB" sz="2400" dirty="0">
                <a:cs typeface="Arial" charset="0"/>
              </a:rPr>
              <a:t> The person responsible for recording the information </a:t>
            </a:r>
            <a:endParaRPr lang="en-GB" sz="2400" dirty="0">
              <a:cs typeface="Arial" charset="0"/>
            </a:endParaRP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457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458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24581" name="Picture 18" descr="shutterstock_410113768.jpg"/>
          <p:cNvPicPr>
            <a:picLocks noChangeAspect="1"/>
          </p:cNvPicPr>
          <p:nvPr/>
        </p:nvPicPr>
        <p:blipFill>
          <a:blip r:embed="rId3" cstate="print"/>
          <a:srcRect/>
          <a:stretch>
            <a:fillRect/>
          </a:stretch>
        </p:blipFill>
        <p:spPr bwMode="auto">
          <a:xfrm>
            <a:off x="1524000" y="836613"/>
            <a:ext cx="9144000" cy="547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4584"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sp>
        <p:nvSpPr>
          <p:cNvPr id="24586"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4587" name="TextBox 12"/>
          <p:cNvSpPr txBox="1">
            <a:spLocks noChangeArrowheads="1"/>
          </p:cNvSpPr>
          <p:nvPr/>
        </p:nvSpPr>
        <p:spPr bwMode="auto">
          <a:xfrm>
            <a:off x="1524000" y="1844676"/>
            <a:ext cx="8459788" cy="461963"/>
          </a:xfrm>
          <a:prstGeom prst="rect">
            <a:avLst/>
          </a:prstGeom>
          <a:solidFill>
            <a:schemeClr val="bg1">
              <a:alpha val="70195"/>
            </a:schemeClr>
          </a:solidFill>
          <a:ln w="9525">
            <a:noFill/>
            <a:miter lim="800000"/>
            <a:headEnd/>
            <a:tailEnd/>
          </a:ln>
        </p:spPr>
        <p:txBody>
          <a:bodyPr>
            <a:spAutoFit/>
          </a:bodyPr>
          <a:lstStyle/>
          <a:p>
            <a:pPr algn="l"/>
            <a:r>
              <a:rPr lang="en-GB" sz="2400" b="1">
                <a:cs typeface="Arial" charset="0"/>
              </a:rPr>
              <a:t>The possible introduction of multi-sensor detectors.</a:t>
            </a:r>
          </a:p>
        </p:txBody>
      </p:sp>
      <p:sp>
        <p:nvSpPr>
          <p:cNvPr id="24588" name="TextBox 12"/>
          <p:cNvSpPr txBox="1">
            <a:spLocks noChangeArrowheads="1"/>
          </p:cNvSpPr>
          <p:nvPr/>
        </p:nvSpPr>
        <p:spPr bwMode="auto">
          <a:xfrm>
            <a:off x="2208214" y="3141663"/>
            <a:ext cx="8459787" cy="830262"/>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400">
                <a:cs typeface="Arial" charset="0"/>
              </a:rPr>
              <a:t> Should be used in smoke detector mode on escape routes</a:t>
            </a:r>
          </a:p>
          <a:p>
            <a:pPr algn="l">
              <a:buFont typeface="Arial" charset="0"/>
              <a:buChar char="•"/>
            </a:pPr>
            <a:r>
              <a:rPr lang="en-GB" sz="2400">
                <a:cs typeface="Arial" charset="0"/>
              </a:rPr>
              <a:t> Must comply with EN54-7 standard.</a:t>
            </a: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560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560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5"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5606"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pic>
        <p:nvPicPr>
          <p:cNvPr id="25607" name="Picture 13" descr="20150127_110352edit_1.jpg"/>
          <p:cNvPicPr>
            <a:picLocks noChangeAspect="1"/>
          </p:cNvPicPr>
          <p:nvPr/>
        </p:nvPicPr>
        <p:blipFill>
          <a:blip r:embed="rId4" cstate="print"/>
          <a:srcRect/>
          <a:stretch>
            <a:fillRect/>
          </a:stretch>
        </p:blipFill>
        <p:spPr bwMode="auto">
          <a:xfrm>
            <a:off x="1524000" y="1196975"/>
            <a:ext cx="9144000" cy="44640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25609"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5610" name="TextBox 12"/>
          <p:cNvSpPr txBox="1">
            <a:spLocks noChangeArrowheads="1"/>
          </p:cNvSpPr>
          <p:nvPr/>
        </p:nvSpPr>
        <p:spPr bwMode="auto">
          <a:xfrm>
            <a:off x="2208214" y="3933826"/>
            <a:ext cx="8459787" cy="830263"/>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400">
                <a:cs typeface="Arial" charset="0"/>
              </a:rPr>
              <a:t> Previously it was a variation</a:t>
            </a:r>
          </a:p>
          <a:p>
            <a:pPr algn="l">
              <a:buFont typeface="Arial" charset="0"/>
              <a:buChar char="•"/>
            </a:pPr>
            <a:r>
              <a:rPr lang="en-GB" sz="2400">
                <a:cs typeface="Arial" charset="0"/>
              </a:rPr>
              <a:t> Potentially now written into the standard</a:t>
            </a:r>
          </a:p>
        </p:txBody>
      </p:sp>
      <p:sp>
        <p:nvSpPr>
          <p:cNvPr id="25611" name="TextBox 12"/>
          <p:cNvSpPr txBox="1">
            <a:spLocks noChangeArrowheads="1"/>
          </p:cNvSpPr>
          <p:nvPr/>
        </p:nvSpPr>
        <p:spPr bwMode="auto">
          <a:xfrm>
            <a:off x="1524000" y="1989138"/>
            <a:ext cx="8459788" cy="461962"/>
          </a:xfrm>
          <a:prstGeom prst="rect">
            <a:avLst/>
          </a:prstGeom>
          <a:solidFill>
            <a:schemeClr val="bg1">
              <a:alpha val="70195"/>
            </a:schemeClr>
          </a:solidFill>
          <a:ln w="9525">
            <a:noFill/>
            <a:miter lim="800000"/>
            <a:headEnd/>
            <a:tailEnd/>
          </a:ln>
        </p:spPr>
        <p:txBody>
          <a:bodyPr>
            <a:spAutoFit/>
          </a:bodyPr>
          <a:lstStyle/>
          <a:p>
            <a:pPr algn="l"/>
            <a:r>
              <a:rPr lang="en-GB" sz="2400" b="1">
                <a:cs typeface="Arial" charset="0"/>
              </a:rPr>
              <a:t>Hinged covers over Type A manual call points..</a:t>
            </a: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6627"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662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5"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663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pic>
        <p:nvPicPr>
          <p:cNvPr id="26631" name="Picture 13" descr="20150127_110352edit_1.jpg"/>
          <p:cNvPicPr>
            <a:picLocks noChangeAspect="1"/>
          </p:cNvPicPr>
          <p:nvPr/>
        </p:nvPicPr>
        <p:blipFill>
          <a:blip r:embed="rId4" cstate="print"/>
          <a:srcRect/>
          <a:stretch>
            <a:fillRect/>
          </a:stretch>
        </p:blipFill>
        <p:spPr bwMode="auto">
          <a:xfrm>
            <a:off x="1524000" y="1196975"/>
            <a:ext cx="9144000" cy="44640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26633"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6634" name="TextBox 12"/>
          <p:cNvSpPr txBox="1">
            <a:spLocks noChangeArrowheads="1"/>
          </p:cNvSpPr>
          <p:nvPr/>
        </p:nvSpPr>
        <p:spPr bwMode="auto">
          <a:xfrm>
            <a:off x="2208214" y="3357563"/>
            <a:ext cx="8459787" cy="830262"/>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400">
                <a:cs typeface="Arial" charset="0"/>
              </a:rPr>
              <a:t> A final exit must go to a place of ultimate safety.</a:t>
            </a:r>
          </a:p>
          <a:p>
            <a:pPr algn="l">
              <a:buFont typeface="Arial" charset="0"/>
              <a:buChar char="•"/>
            </a:pPr>
            <a:r>
              <a:rPr lang="en-GB" sz="2400">
                <a:cs typeface="Arial" charset="0"/>
              </a:rPr>
              <a:t> This includes roller shutter doors or similar exits</a:t>
            </a:r>
          </a:p>
        </p:txBody>
      </p:sp>
      <p:sp>
        <p:nvSpPr>
          <p:cNvPr id="26635" name="TextBox 12"/>
          <p:cNvSpPr txBox="1">
            <a:spLocks noChangeArrowheads="1"/>
          </p:cNvSpPr>
          <p:nvPr/>
        </p:nvSpPr>
        <p:spPr bwMode="auto">
          <a:xfrm>
            <a:off x="1524000" y="1989138"/>
            <a:ext cx="8459788" cy="461962"/>
          </a:xfrm>
          <a:prstGeom prst="rect">
            <a:avLst/>
          </a:prstGeom>
          <a:solidFill>
            <a:schemeClr val="bg1">
              <a:alpha val="70195"/>
            </a:schemeClr>
          </a:solidFill>
          <a:ln w="9525">
            <a:noFill/>
            <a:miter lim="800000"/>
            <a:headEnd/>
            <a:tailEnd/>
          </a:ln>
        </p:spPr>
        <p:txBody>
          <a:bodyPr>
            <a:spAutoFit/>
          </a:bodyPr>
          <a:lstStyle/>
          <a:p>
            <a:pPr algn="l"/>
            <a:r>
              <a:rPr lang="en-GB" sz="2400" b="1">
                <a:cs typeface="Arial" charset="0"/>
              </a:rPr>
              <a:t>Clarification on sighting of Manual Call Points</a:t>
            </a: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7171" name="TextBox 4"/>
          <p:cNvSpPr txBox="1">
            <a:spLocks noChangeArrowheads="1"/>
          </p:cNvSpPr>
          <p:nvPr/>
        </p:nvSpPr>
        <p:spPr bwMode="auto">
          <a:xfrm>
            <a:off x="4440239"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Contractors’ Association  </a:t>
            </a:r>
          </a:p>
        </p:txBody>
      </p:sp>
      <p:pic>
        <p:nvPicPr>
          <p:cNvPr id="7"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pic>
        <p:nvPicPr>
          <p:cNvPr id="7173" name="Picture 3"/>
          <p:cNvPicPr>
            <a:picLocks noChangeAspect="1" noChangeArrowheads="1"/>
          </p:cNvPicPr>
          <p:nvPr/>
        </p:nvPicPr>
        <p:blipFill>
          <a:blip r:embed="rId4" cstate="print"/>
          <a:srcRect l="3513" t="22438" r="4065" b="11610"/>
          <a:stretch>
            <a:fillRect/>
          </a:stretch>
        </p:blipFill>
        <p:spPr bwMode="auto">
          <a:xfrm>
            <a:off x="1524000" y="1628776"/>
            <a:ext cx="9144000" cy="3668713"/>
          </a:xfrm>
          <a:prstGeom prst="rect">
            <a:avLst/>
          </a:prstGeom>
          <a:noFill/>
          <a:ln w="9525">
            <a:noFill/>
            <a:miter lim="800000"/>
            <a:headEnd/>
            <a:tailEnd/>
          </a:ln>
        </p:spPr>
      </p:pic>
      <p:sp>
        <p:nvSpPr>
          <p:cNvPr id="7174" name="TextBox 11"/>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dirty="0">
                <a:solidFill>
                  <a:schemeClr val="bg1"/>
                </a:solidFill>
              </a:rPr>
              <a:t>Shaping our industry</a:t>
            </a:r>
          </a:p>
          <a:p>
            <a:pPr algn="r"/>
            <a:r>
              <a:rPr lang="en-GB" dirty="0">
                <a:solidFill>
                  <a:schemeClr val="bg1"/>
                </a:solidFill>
              </a:rPr>
              <a:t>Enabling business growth</a:t>
            </a:r>
          </a:p>
          <a:p>
            <a:pPr algn="r"/>
            <a:r>
              <a:rPr lang="en-GB" sz="2000" b="1" dirty="0">
                <a:solidFill>
                  <a:schemeClr val="bg1"/>
                </a:solidFill>
              </a:rPr>
              <a:t>Getting members specified</a:t>
            </a:r>
          </a:p>
        </p:txBody>
      </p:sp>
      <p:pic>
        <p:nvPicPr>
          <p:cNvPr id="13" name="Picture 2"/>
          <p:cNvPicPr>
            <a:picLocks noChangeAspect="1" noChangeArrowheads="1"/>
          </p:cNvPicPr>
          <p:nvPr/>
        </p:nvPicPr>
        <p:blipFill>
          <a:blip r:embed="rId5" cstate="print"/>
          <a:srcRect l="9682" t="20297" r="11179" b="26547"/>
          <a:stretch>
            <a:fillRect/>
          </a:stretch>
        </p:blipFill>
        <p:spPr bwMode="auto">
          <a:xfrm>
            <a:off x="1524001" y="1700213"/>
            <a:ext cx="915352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7651"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765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5"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7654"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pic>
        <p:nvPicPr>
          <p:cNvPr id="27656" name="Picture 12" descr="EN.png"/>
          <p:cNvPicPr>
            <a:picLocks noChangeAspect="1"/>
          </p:cNvPicPr>
          <p:nvPr/>
        </p:nvPicPr>
        <p:blipFill>
          <a:blip r:embed="rId4" cstate="print"/>
          <a:srcRect/>
          <a:stretch>
            <a:fillRect/>
          </a:stretch>
        </p:blipFill>
        <p:spPr bwMode="auto">
          <a:xfrm>
            <a:off x="3719514" y="1412875"/>
            <a:ext cx="4105275" cy="410368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27658"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sp>
        <p:nvSpPr>
          <p:cNvPr id="27659" name="TextBox 12"/>
          <p:cNvSpPr txBox="1">
            <a:spLocks noChangeArrowheads="1"/>
          </p:cNvSpPr>
          <p:nvPr/>
        </p:nvSpPr>
        <p:spPr bwMode="auto">
          <a:xfrm>
            <a:off x="1524000" y="1989138"/>
            <a:ext cx="8459788" cy="461962"/>
          </a:xfrm>
          <a:prstGeom prst="rect">
            <a:avLst/>
          </a:prstGeom>
          <a:solidFill>
            <a:schemeClr val="bg1">
              <a:alpha val="70195"/>
            </a:schemeClr>
          </a:solidFill>
          <a:ln w="9525">
            <a:noFill/>
            <a:miter lim="800000"/>
            <a:headEnd/>
            <a:tailEnd/>
          </a:ln>
        </p:spPr>
        <p:txBody>
          <a:bodyPr>
            <a:spAutoFit/>
          </a:bodyPr>
          <a:lstStyle/>
          <a:p>
            <a:pPr algn="l"/>
            <a:r>
              <a:rPr lang="en-GB" sz="2400" b="1">
                <a:cs typeface="Arial" charset="0"/>
              </a:rPr>
              <a:t>Visual Alarm Devices (VADs) </a:t>
            </a:r>
          </a:p>
        </p:txBody>
      </p:sp>
      <p:sp>
        <p:nvSpPr>
          <p:cNvPr id="27660" name="TextBox 12"/>
          <p:cNvSpPr txBox="1">
            <a:spLocks noChangeArrowheads="1"/>
          </p:cNvSpPr>
          <p:nvPr/>
        </p:nvSpPr>
        <p:spPr bwMode="auto">
          <a:xfrm>
            <a:off x="2208214" y="3357563"/>
            <a:ext cx="8459787" cy="1200150"/>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400">
                <a:cs typeface="Arial" charset="0"/>
              </a:rPr>
              <a:t> Better practical guidance.</a:t>
            </a:r>
          </a:p>
          <a:p>
            <a:pPr algn="l">
              <a:buFont typeface="Arial" charset="0"/>
              <a:buChar char="•"/>
            </a:pPr>
            <a:r>
              <a:rPr lang="en-GB" sz="2400">
                <a:cs typeface="Arial" charset="0"/>
              </a:rPr>
              <a:t> Incorporating CP001 working group with FSA input and </a:t>
            </a:r>
          </a:p>
          <a:p>
            <a:pPr algn="l"/>
            <a:r>
              <a:rPr lang="en-GB" sz="2400">
                <a:cs typeface="Arial" charset="0"/>
              </a:rPr>
              <a:t>  BRE research.  </a:t>
            </a: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29699"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29700"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sp>
        <p:nvSpPr>
          <p:cNvPr id="29701"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a:solidFill>
                  <a:schemeClr val="bg1"/>
                </a:solidFill>
              </a:rPr>
              <a:t> </a:t>
            </a:r>
          </a:p>
        </p:txBody>
      </p:sp>
      <p:pic>
        <p:nvPicPr>
          <p:cNvPr id="29702" name="Picture 16" descr="DP.png"/>
          <p:cNvPicPr>
            <a:picLocks noChangeAspect="1"/>
          </p:cNvPicPr>
          <p:nvPr/>
        </p:nvPicPr>
        <p:blipFill>
          <a:blip r:embed="rId3" cstate="print"/>
          <a:srcRect/>
          <a:stretch>
            <a:fillRect/>
          </a:stretch>
        </p:blipFill>
        <p:spPr bwMode="auto">
          <a:xfrm>
            <a:off x="4151314" y="1341439"/>
            <a:ext cx="4321175" cy="433863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29704" name="TextBox 4"/>
          <p:cNvSpPr txBox="1">
            <a:spLocks noChangeArrowheads="1"/>
          </p:cNvSpPr>
          <p:nvPr/>
        </p:nvSpPr>
        <p:spPr bwMode="auto">
          <a:xfrm>
            <a:off x="4295775" y="404813"/>
            <a:ext cx="5976938" cy="461962"/>
          </a:xfrm>
          <a:prstGeom prst="rect">
            <a:avLst/>
          </a:prstGeom>
          <a:noFill/>
          <a:ln w="9525">
            <a:noFill/>
            <a:miter lim="800000"/>
            <a:headEnd/>
            <a:tailEnd/>
          </a:ln>
        </p:spPr>
        <p:txBody>
          <a:bodyPr>
            <a:spAutoFit/>
          </a:bodyPr>
          <a:lstStyle/>
          <a:p>
            <a:pPr algn="l"/>
            <a:r>
              <a:rPr lang="en-GB" sz="2400" b="1" i="1">
                <a:solidFill>
                  <a:schemeClr val="bg1"/>
                </a:solidFill>
              </a:rPr>
              <a:t>An insight to the proposed changes..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9707" name="TextBox 12"/>
          <p:cNvSpPr txBox="1">
            <a:spLocks noChangeArrowheads="1"/>
          </p:cNvSpPr>
          <p:nvPr/>
        </p:nvSpPr>
        <p:spPr bwMode="auto">
          <a:xfrm>
            <a:off x="1524000" y="1989138"/>
            <a:ext cx="8459788" cy="461962"/>
          </a:xfrm>
          <a:prstGeom prst="rect">
            <a:avLst/>
          </a:prstGeom>
          <a:solidFill>
            <a:schemeClr val="bg1">
              <a:alpha val="70195"/>
            </a:schemeClr>
          </a:solidFill>
          <a:ln w="9525">
            <a:noFill/>
            <a:miter lim="800000"/>
            <a:headEnd/>
            <a:tailEnd/>
          </a:ln>
        </p:spPr>
        <p:txBody>
          <a:bodyPr>
            <a:spAutoFit/>
          </a:bodyPr>
          <a:lstStyle/>
          <a:p>
            <a:pPr algn="l"/>
            <a:r>
              <a:rPr lang="en-GB" sz="2400" b="1">
                <a:cs typeface="Arial" charset="0"/>
              </a:rPr>
              <a:t>Does this need to be double pole..? </a:t>
            </a:r>
          </a:p>
        </p:txBody>
      </p:sp>
      <p:sp>
        <p:nvSpPr>
          <p:cNvPr id="29708" name="TextBox 12"/>
          <p:cNvSpPr txBox="1">
            <a:spLocks noChangeArrowheads="1"/>
          </p:cNvSpPr>
          <p:nvPr/>
        </p:nvSpPr>
        <p:spPr bwMode="auto">
          <a:xfrm>
            <a:off x="2208214" y="3357563"/>
            <a:ext cx="8459787" cy="1568450"/>
          </a:xfrm>
          <a:prstGeom prst="rect">
            <a:avLst/>
          </a:prstGeom>
          <a:solidFill>
            <a:schemeClr val="bg1">
              <a:alpha val="70195"/>
            </a:schemeClr>
          </a:solidFill>
          <a:ln w="9525">
            <a:noFill/>
            <a:miter lim="800000"/>
            <a:headEnd/>
            <a:tailEnd/>
          </a:ln>
        </p:spPr>
        <p:txBody>
          <a:bodyPr>
            <a:spAutoFit/>
          </a:bodyPr>
          <a:lstStyle/>
          <a:p>
            <a:pPr algn="l">
              <a:buFont typeface="Arial" charset="0"/>
              <a:buChar char="•"/>
            </a:pPr>
            <a:r>
              <a:rPr lang="en-GB" sz="2400">
                <a:cs typeface="Arial" charset="0"/>
              </a:rPr>
              <a:t> No</a:t>
            </a:r>
          </a:p>
          <a:p>
            <a:pPr algn="l">
              <a:buFont typeface="Arial" charset="0"/>
              <a:buChar char="•"/>
            </a:pPr>
            <a:r>
              <a:rPr lang="en-GB" sz="2400">
                <a:cs typeface="Arial" charset="0"/>
              </a:rPr>
              <a:t> But you will need to ensure you ensure safe isolation </a:t>
            </a:r>
          </a:p>
          <a:p>
            <a:pPr algn="l"/>
            <a:r>
              <a:rPr lang="en-GB" sz="2400">
                <a:cs typeface="Arial" charset="0"/>
              </a:rPr>
              <a:t>  procedures and tools.</a:t>
            </a:r>
          </a:p>
          <a:p>
            <a:pPr algn="l">
              <a:buFont typeface="Arial" charset="0"/>
              <a:buChar char="•"/>
            </a:pPr>
            <a:r>
              <a:rPr lang="en-GB" sz="2400">
                <a:cs typeface="Arial" charset="0"/>
              </a:rPr>
              <a:t> Must be protected by unaithorised persons – key switch. </a:t>
            </a:r>
          </a:p>
        </p:txBody>
      </p:sp>
      <p:sp>
        <p:nvSpPr>
          <p:cNvPr id="13"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DPC – BS 5839-1  </a:t>
            </a:r>
            <a:endParaRPr lang="en-GB" sz="28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3072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3072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3072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30727" name="TextBox 4"/>
          <p:cNvSpPr txBox="1">
            <a:spLocks noChangeArrowheads="1"/>
          </p:cNvSpPr>
          <p:nvPr/>
        </p:nvSpPr>
        <p:spPr bwMode="auto">
          <a:xfrm>
            <a:off x="4656139" y="404813"/>
            <a:ext cx="4968875" cy="461962"/>
          </a:xfrm>
          <a:prstGeom prst="rect">
            <a:avLst/>
          </a:prstGeom>
          <a:noFill/>
          <a:ln w="9525">
            <a:noFill/>
            <a:miter lim="800000"/>
            <a:headEnd/>
            <a:tailEnd/>
          </a:ln>
        </p:spPr>
        <p:txBody>
          <a:bodyPr>
            <a:spAutoFit/>
          </a:bodyPr>
          <a:lstStyle/>
          <a:p>
            <a:pPr algn="l"/>
            <a:r>
              <a:rPr lang="en-GB" sz="2400" b="1" i="1">
                <a:solidFill>
                  <a:schemeClr val="bg1"/>
                </a:solidFill>
              </a:rPr>
              <a:t>What's new...?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6153" name="TextBox 21"/>
          <p:cNvSpPr txBox="1">
            <a:spLocks noChangeArrowheads="1"/>
          </p:cNvSpPr>
          <p:nvPr/>
        </p:nvSpPr>
        <p:spPr bwMode="auto">
          <a:xfrm>
            <a:off x="1524000" y="2348880"/>
            <a:ext cx="8604250" cy="1938992"/>
          </a:xfrm>
          <a:prstGeom prst="rect">
            <a:avLst/>
          </a:prstGeom>
          <a:solidFill>
            <a:schemeClr val="bg1">
              <a:alpha val="70195"/>
            </a:schemeClr>
          </a:solidFill>
          <a:ln w="9525">
            <a:solidFill>
              <a:schemeClr val="tx1"/>
            </a:solidFill>
            <a:miter lim="800000"/>
            <a:headEnd/>
            <a:tailEnd/>
          </a:ln>
        </p:spPr>
        <p:txBody>
          <a:bodyPr>
            <a:spAutoFit/>
          </a:bodyPr>
          <a:lstStyle/>
          <a:p>
            <a:pPr algn="l">
              <a:buFont typeface="Wingdings" pitchFamily="2" charset="2"/>
              <a:buChar char="Ø"/>
              <a:defRPr/>
            </a:pPr>
            <a:r>
              <a:rPr lang="en-GB" sz="2400" dirty="0">
                <a:solidFill>
                  <a:schemeClr val="bg1">
                    <a:lumMod val="50000"/>
                  </a:schemeClr>
                </a:solidFill>
                <a:cs typeface="Arial" charset="0"/>
              </a:rPr>
              <a:t> </a:t>
            </a:r>
            <a:r>
              <a:rPr lang="en-GB" sz="2400" b="1" dirty="0">
                <a:solidFill>
                  <a:schemeClr val="bg1">
                    <a:lumMod val="50000"/>
                  </a:schemeClr>
                </a:solidFill>
                <a:cs typeface="Arial" charset="0"/>
              </a:rPr>
              <a:t>New BS 5266-1: 2016 – Emergency Lighting </a:t>
            </a:r>
            <a:r>
              <a:rPr lang="en-GB" sz="2400" b="1" dirty="0" err="1">
                <a:solidFill>
                  <a:schemeClr val="bg1">
                    <a:lumMod val="50000"/>
                  </a:schemeClr>
                </a:solidFill>
                <a:cs typeface="Arial" charset="0"/>
              </a:rPr>
              <a:t>CoP</a:t>
            </a:r>
            <a:endParaRPr lang="en-GB" sz="2400" b="1" dirty="0">
              <a:solidFill>
                <a:schemeClr val="bg1">
                  <a:lumMod val="50000"/>
                </a:schemeClr>
              </a:solidFill>
              <a:cs typeface="Arial" charset="0"/>
            </a:endParaRPr>
          </a:p>
          <a:p>
            <a:pPr algn="l">
              <a:defRPr/>
            </a:pPr>
            <a:endParaRPr lang="en-GB" sz="2400" dirty="0">
              <a:solidFill>
                <a:schemeClr val="bg1">
                  <a:lumMod val="50000"/>
                </a:schemeClr>
              </a:solidFill>
              <a:cs typeface="Arial" charset="0"/>
            </a:endParaRPr>
          </a:p>
          <a:p>
            <a:pPr algn="l">
              <a:buFont typeface="Wingdings" pitchFamily="2" charset="2"/>
              <a:buChar char="Ø"/>
              <a:defRPr/>
            </a:pPr>
            <a:r>
              <a:rPr lang="en-GB" sz="2400" dirty="0">
                <a:solidFill>
                  <a:schemeClr val="bg1">
                    <a:lumMod val="50000"/>
                  </a:schemeClr>
                </a:solidFill>
                <a:cs typeface="Arial" charset="0"/>
              </a:rPr>
              <a:t> </a:t>
            </a:r>
            <a:r>
              <a:rPr lang="en-GB" sz="2400" b="1" dirty="0">
                <a:solidFill>
                  <a:schemeClr val="bg1">
                    <a:lumMod val="50000"/>
                  </a:schemeClr>
                </a:solidFill>
                <a:cs typeface="Arial" charset="0"/>
              </a:rPr>
              <a:t>Final draft before DPC of BS 5839-1 Fire alarm </a:t>
            </a:r>
            <a:r>
              <a:rPr lang="en-GB" sz="2400" b="1" dirty="0" err="1">
                <a:solidFill>
                  <a:schemeClr val="bg1">
                    <a:lumMod val="50000"/>
                  </a:schemeClr>
                </a:solidFill>
                <a:cs typeface="Arial" charset="0"/>
              </a:rPr>
              <a:t>CoP.</a:t>
            </a:r>
            <a:endParaRPr lang="en-GB" sz="2400" b="1" dirty="0">
              <a:solidFill>
                <a:schemeClr val="bg1">
                  <a:lumMod val="50000"/>
                </a:schemeClr>
              </a:solidFill>
              <a:cs typeface="Arial" charset="0"/>
            </a:endParaRPr>
          </a:p>
          <a:p>
            <a:pPr algn="l">
              <a:defRPr/>
            </a:pPr>
            <a:endParaRPr lang="en-GB" sz="2400" dirty="0">
              <a:cs typeface="Arial" charset="0"/>
            </a:endParaRPr>
          </a:p>
          <a:p>
            <a:pPr algn="l">
              <a:buFont typeface="Wingdings" pitchFamily="2" charset="2"/>
              <a:buChar char="Ø"/>
              <a:defRPr/>
            </a:pPr>
            <a:r>
              <a:rPr lang="en-GB" sz="2400" dirty="0">
                <a:cs typeface="Arial" charset="0"/>
              </a:rPr>
              <a:t> </a:t>
            </a:r>
            <a:r>
              <a:rPr lang="en-GB" sz="2400" b="1" dirty="0">
                <a:cs typeface="Arial" charset="0"/>
              </a:rPr>
              <a:t>Periodic Electrical Inspections – Expectations and Frustrations </a:t>
            </a:r>
            <a:endParaRPr lang="en-GB" sz="2400" b="1" dirty="0">
              <a:cs typeface="Arial" charset="0"/>
            </a:endParaRPr>
          </a:p>
        </p:txBody>
      </p:sp>
      <p:sp>
        <p:nvSpPr>
          <p:cNvPr id="3073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r>
              <a:rPr lang="en-GB" sz="2800" b="1" i="1" dirty="0">
                <a:solidFill>
                  <a:schemeClr val="bg1"/>
                </a:solidFill>
              </a:rPr>
              <a:t> </a:t>
            </a:r>
            <a:endParaRPr lang="en-GB" sz="2800" b="1" i="1" dirty="0">
              <a:solidFill>
                <a:schemeClr val="bg1"/>
              </a:solidFill>
            </a:endParaRPr>
          </a:p>
        </p:txBody>
      </p:sp>
      <p:sp>
        <p:nvSpPr>
          <p:cNvPr id="11" name="TextBox 3"/>
          <p:cNvSpPr txBox="1">
            <a:spLocks noChangeArrowheads="1"/>
          </p:cNvSpPr>
          <p:nvPr/>
        </p:nvSpPr>
        <p:spPr bwMode="auto">
          <a:xfrm>
            <a:off x="1524000" y="5949281"/>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9128" t="19687" r="7304" b="17314"/>
          <a:stretch>
            <a:fillRect/>
          </a:stretch>
        </p:blipFill>
        <p:spPr bwMode="auto">
          <a:xfrm>
            <a:off x="1524000" y="1268760"/>
            <a:ext cx="9144000" cy="446449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1" name="TextBox 4"/>
          <p:cNvSpPr txBox="1">
            <a:spLocks noChangeArrowheads="1"/>
          </p:cNvSpPr>
          <p:nvPr/>
        </p:nvSpPr>
        <p:spPr bwMode="auto">
          <a:xfrm>
            <a:off x="4439817" y="260648"/>
            <a:ext cx="4968875" cy="707886"/>
          </a:xfrm>
          <a:prstGeom prst="rect">
            <a:avLst/>
          </a:prstGeom>
          <a:noFill/>
          <a:ln w="9525">
            <a:noFill/>
            <a:miter lim="800000"/>
            <a:headEnd/>
            <a:tailEnd/>
          </a:ln>
        </p:spPr>
        <p:txBody>
          <a:bodyPr>
            <a:spAutoFit/>
          </a:bodyPr>
          <a:lstStyle/>
          <a:p>
            <a:pPr algn="ctr"/>
            <a:r>
              <a:rPr lang="en-GB" sz="2000" b="1" i="1" dirty="0">
                <a:solidFill>
                  <a:schemeClr val="bg1"/>
                </a:solidFill>
              </a:rPr>
              <a:t>Rules and regulations for the prevention of fire risk arising from electric lighting - 1882 </a:t>
            </a:r>
            <a:endParaRPr lang="en-GB" sz="2000" b="1" i="1" dirty="0">
              <a:solidFill>
                <a:schemeClr val="bg1"/>
              </a:solidFill>
            </a:endParaRPr>
          </a:p>
        </p:txBody>
      </p:sp>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5" cstate="print"/>
          <a:srcRect l="43168" t="44296" r="14218" b="31095"/>
          <a:stretch>
            <a:fillRect/>
          </a:stretch>
        </p:blipFill>
        <p:spPr bwMode="auto">
          <a:xfrm>
            <a:off x="2783632" y="2564904"/>
            <a:ext cx="5544616" cy="1800200"/>
          </a:xfrm>
          <a:prstGeom prst="rect">
            <a:avLst/>
          </a:prstGeom>
          <a:noFill/>
          <a:ln w="9525">
            <a:solidFill>
              <a:schemeClr val="tx1"/>
            </a:solidFill>
            <a:miter lim="800000"/>
            <a:headEnd/>
            <a:tailEnd/>
          </a:ln>
        </p:spPr>
      </p:pic>
      <p:sp>
        <p:nvSpPr>
          <p:cNvPr id="8" name="TextBox 3"/>
          <p:cNvSpPr txBox="1">
            <a:spLocks noChangeArrowheads="1"/>
          </p:cNvSpPr>
          <p:nvPr/>
        </p:nvSpPr>
        <p:spPr bwMode="auto">
          <a:xfrm>
            <a:off x="1524000" y="5949281"/>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0-#ppt_w/2"/>
                                          </p:val>
                                        </p:tav>
                                        <p:tav tm="100000">
                                          <p:val>
                                            <p:strVal val="#ppt_x"/>
                                          </p:val>
                                        </p:tav>
                                      </p:tavLst>
                                    </p:anim>
                                    <p:anim calcmode="lin" valueType="num">
                                      <p:cBhvr additive="base">
                                        <p:cTn id="8"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24744"/>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3"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1" name="TextBox 4"/>
          <p:cNvSpPr txBox="1">
            <a:spLocks noChangeArrowheads="1"/>
          </p:cNvSpPr>
          <p:nvPr/>
        </p:nvSpPr>
        <p:spPr bwMode="auto">
          <a:xfrm>
            <a:off x="3863752" y="332656"/>
            <a:ext cx="6804248" cy="523220"/>
          </a:xfrm>
          <a:prstGeom prst="rect">
            <a:avLst/>
          </a:prstGeom>
          <a:noFill/>
          <a:ln w="9525">
            <a:noFill/>
            <a:miter lim="800000"/>
            <a:headEnd/>
            <a:tailEnd/>
          </a:ln>
        </p:spPr>
        <p:txBody>
          <a:bodyPr wrap="square">
            <a:spAutoFit/>
          </a:bodyPr>
          <a:lstStyle/>
          <a:p>
            <a:r>
              <a:rPr lang="en-GB" sz="2400" b="1" i="1" dirty="0">
                <a:solidFill>
                  <a:schemeClr val="bg1"/>
                </a:solidFill>
              </a:rPr>
              <a:t>  </a:t>
            </a:r>
            <a:r>
              <a:rPr lang="en-GB" sz="2800" b="1" i="1" dirty="0">
                <a:solidFill>
                  <a:schemeClr val="bg1"/>
                </a:solidFill>
              </a:rPr>
              <a:t>Necessity for periodic inspection &amp; testing.</a:t>
            </a:r>
            <a:endParaRPr lang="en-GB" sz="2800" b="1" i="1" dirty="0">
              <a:solidFill>
                <a:schemeClr val="bg1"/>
              </a:solidFill>
            </a:endParaRPr>
          </a:p>
        </p:txBody>
      </p:sp>
      <p:sp>
        <p:nvSpPr>
          <p:cNvPr id="15" name="TextBox 14"/>
          <p:cNvSpPr txBox="1"/>
          <p:nvPr/>
        </p:nvSpPr>
        <p:spPr>
          <a:xfrm>
            <a:off x="1524000" y="1556792"/>
            <a:ext cx="9144000" cy="3416320"/>
          </a:xfrm>
          <a:prstGeom prst="rect">
            <a:avLst/>
          </a:prstGeom>
          <a:solidFill>
            <a:schemeClr val="bg1">
              <a:alpha val="68000"/>
            </a:schemeClr>
          </a:solidFill>
          <a:ln>
            <a:solidFill>
              <a:schemeClr val="tx1"/>
            </a:solidFill>
          </a:ln>
        </p:spPr>
        <p:txBody>
          <a:bodyPr wrap="square" rtlCol="0">
            <a:spAutoFit/>
          </a:bodyPr>
          <a:lstStyle/>
          <a:p>
            <a:pPr>
              <a:buFont typeface="Arial" pitchFamily="34" charset="0"/>
              <a:buChar char="•"/>
            </a:pPr>
            <a:r>
              <a:rPr lang="en-GB" sz="2400" dirty="0"/>
              <a:t> Legislation requires that electrical installations are maintained in a safe </a:t>
            </a:r>
          </a:p>
          <a:p>
            <a:r>
              <a:rPr lang="en-GB" sz="2400" dirty="0"/>
              <a:t>  condition.</a:t>
            </a:r>
          </a:p>
          <a:p>
            <a:endParaRPr lang="en-GB" sz="2400" dirty="0"/>
          </a:p>
          <a:p>
            <a:pPr>
              <a:buFont typeface="Arial" pitchFamily="34" charset="0"/>
              <a:buChar char="•"/>
            </a:pPr>
            <a:r>
              <a:rPr lang="en-GB" sz="2400" dirty="0"/>
              <a:t> The following bodies may require periodic inspection and testing:</a:t>
            </a:r>
          </a:p>
          <a:p>
            <a:pPr>
              <a:buFont typeface="Arial" pitchFamily="34" charset="0"/>
              <a:buChar char="•"/>
            </a:pPr>
            <a:endParaRPr lang="en-GB" sz="2400" dirty="0"/>
          </a:p>
          <a:p>
            <a:pPr>
              <a:buFont typeface="Wingdings" pitchFamily="2" charset="2"/>
              <a:buChar char="Ø"/>
            </a:pPr>
            <a:r>
              <a:rPr lang="en-GB" sz="2400" dirty="0"/>
              <a:t> Licensing authorities.</a:t>
            </a:r>
          </a:p>
          <a:p>
            <a:pPr>
              <a:buFont typeface="Wingdings" pitchFamily="2" charset="2"/>
              <a:buChar char="Ø"/>
            </a:pPr>
            <a:r>
              <a:rPr lang="en-GB" sz="2400" dirty="0"/>
              <a:t> Public bodies.</a:t>
            </a:r>
          </a:p>
          <a:p>
            <a:pPr>
              <a:buFont typeface="Wingdings" pitchFamily="2" charset="2"/>
              <a:buChar char="Ø"/>
            </a:pPr>
            <a:r>
              <a:rPr lang="en-GB" sz="2400" dirty="0"/>
              <a:t> Insurance companies.</a:t>
            </a:r>
          </a:p>
          <a:p>
            <a:pPr>
              <a:buFont typeface="Wingdings" pitchFamily="2" charset="2"/>
              <a:buChar char="Ø"/>
            </a:pPr>
            <a:r>
              <a:rPr lang="en-GB" sz="2400" dirty="0"/>
              <a:t> Mortgage lenders.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24744"/>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3"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1" name="TextBox 4"/>
          <p:cNvSpPr txBox="1">
            <a:spLocks noChangeArrowheads="1"/>
          </p:cNvSpPr>
          <p:nvPr/>
        </p:nvSpPr>
        <p:spPr bwMode="auto">
          <a:xfrm>
            <a:off x="4151784" y="332657"/>
            <a:ext cx="6192688" cy="584775"/>
          </a:xfrm>
          <a:prstGeom prst="rect">
            <a:avLst/>
          </a:prstGeom>
          <a:noFill/>
          <a:ln w="9525">
            <a:noFill/>
            <a:miter lim="800000"/>
            <a:headEnd/>
            <a:tailEnd/>
          </a:ln>
        </p:spPr>
        <p:txBody>
          <a:bodyPr wrap="square">
            <a:spAutoFit/>
          </a:bodyPr>
          <a:lstStyle/>
          <a:p>
            <a:r>
              <a:rPr lang="en-GB" sz="2400" b="1" i="1" dirty="0">
                <a:solidFill>
                  <a:schemeClr val="bg1"/>
                </a:solidFill>
              </a:rPr>
              <a:t>  </a:t>
            </a:r>
            <a:r>
              <a:rPr lang="en-GB" sz="3200" b="1" i="1" dirty="0">
                <a:solidFill>
                  <a:schemeClr val="bg1"/>
                </a:solidFill>
              </a:rPr>
              <a:t>What does the Legislation say..?</a:t>
            </a:r>
            <a:endParaRPr lang="en-GB" sz="3200" b="1" i="1" dirty="0">
              <a:solidFill>
                <a:schemeClr val="bg1"/>
              </a:solidFill>
            </a:endParaRPr>
          </a:p>
        </p:txBody>
      </p:sp>
      <p:sp>
        <p:nvSpPr>
          <p:cNvPr id="15" name="TextBox 14"/>
          <p:cNvSpPr txBox="1"/>
          <p:nvPr/>
        </p:nvSpPr>
        <p:spPr>
          <a:xfrm>
            <a:off x="1524000" y="1556792"/>
            <a:ext cx="9144000" cy="3785652"/>
          </a:xfrm>
          <a:prstGeom prst="rect">
            <a:avLst/>
          </a:prstGeom>
          <a:solidFill>
            <a:schemeClr val="bg1">
              <a:alpha val="68000"/>
            </a:schemeClr>
          </a:solidFill>
          <a:ln>
            <a:solidFill>
              <a:schemeClr val="tx1"/>
            </a:solidFill>
          </a:ln>
        </p:spPr>
        <p:txBody>
          <a:bodyPr wrap="square" rtlCol="0">
            <a:spAutoFit/>
          </a:bodyPr>
          <a:lstStyle/>
          <a:p>
            <a:r>
              <a:rPr lang="en-GB" sz="2400" b="1" dirty="0"/>
              <a:t>Electricity at Work Regulation  - Regulation 4 (2)</a:t>
            </a:r>
            <a:r>
              <a:rPr lang="en-GB" sz="2400" dirty="0"/>
              <a:t> requires:</a:t>
            </a:r>
          </a:p>
          <a:p>
            <a:endParaRPr lang="en-GB" sz="2400" dirty="0"/>
          </a:p>
          <a:p>
            <a:r>
              <a:rPr lang="en-GB" sz="2400" i="1" dirty="0"/>
              <a:t>‘All systems shall be maintained so as to prevent, so far as is reasonably practicable, such danger.’</a:t>
            </a:r>
          </a:p>
          <a:p>
            <a:endParaRPr lang="en-GB" sz="2400" b="1" dirty="0"/>
          </a:p>
          <a:p>
            <a:r>
              <a:rPr lang="en-GB" sz="2400" b="1" dirty="0"/>
              <a:t>Regulation 16 </a:t>
            </a:r>
            <a:r>
              <a:rPr lang="en-GB" sz="2400" dirty="0"/>
              <a:t>– </a:t>
            </a:r>
            <a:r>
              <a:rPr lang="en-GB" sz="2400" i="1" dirty="0"/>
              <a:t>Persons to be competent to prevent danger and injury.</a:t>
            </a:r>
          </a:p>
          <a:p>
            <a:endParaRPr lang="en-GB" sz="2400" i="1" dirty="0"/>
          </a:p>
          <a:p>
            <a:r>
              <a:rPr lang="en-GB" sz="2400" i="1" dirty="0"/>
              <a:t>‘No person shall be engaged in any work activity where technical knowledge or experience is necessary to prevent danger or injury...unless under such degree of supervision..’</a:t>
            </a:r>
            <a:endParaRPr lang="en-GB"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439816" y="2276872"/>
            <a:ext cx="6228184" cy="2308324"/>
          </a:xfrm>
          <a:prstGeom prst="rect">
            <a:avLst/>
          </a:prstGeom>
          <a:solidFill>
            <a:schemeClr val="bg1">
              <a:alpha val="68000"/>
            </a:schemeClr>
          </a:solidFill>
          <a:ln>
            <a:solidFill>
              <a:schemeClr val="tx1"/>
            </a:solidFill>
          </a:ln>
        </p:spPr>
        <p:txBody>
          <a:bodyPr wrap="square" rtlCol="0">
            <a:spAutoFit/>
          </a:bodyPr>
          <a:lstStyle/>
          <a:p>
            <a:r>
              <a:rPr lang="en-GB" sz="2400" b="1" dirty="0"/>
              <a:t>The Memorandum of guidance on the Electricity at Work Regulations 1989. – HSR25.</a:t>
            </a:r>
          </a:p>
          <a:p>
            <a:endParaRPr lang="en-GB" sz="2400" b="1" i="1" dirty="0"/>
          </a:p>
          <a:p>
            <a:r>
              <a:rPr lang="en-GB" sz="2400" i="1" dirty="0"/>
              <a:t>There is no specific requirement to carry out maintenance activity as such – what is required is that the system be kept in a safe condition..</a:t>
            </a:r>
            <a:endParaRPr lang="en-GB" sz="2400" dirty="0"/>
          </a:p>
        </p:txBody>
      </p:sp>
      <p:sp>
        <p:nvSpPr>
          <p:cNvPr id="14" name="TextBox 4"/>
          <p:cNvSpPr txBox="1">
            <a:spLocks noChangeArrowheads="1"/>
          </p:cNvSpPr>
          <p:nvPr/>
        </p:nvSpPr>
        <p:spPr bwMode="auto">
          <a:xfrm>
            <a:off x="3791744" y="476673"/>
            <a:ext cx="7056784" cy="461665"/>
          </a:xfrm>
          <a:prstGeom prst="rect">
            <a:avLst/>
          </a:prstGeom>
          <a:noFill/>
          <a:ln w="9525">
            <a:noFill/>
            <a:miter lim="800000"/>
            <a:headEnd/>
            <a:tailEnd/>
          </a:ln>
        </p:spPr>
        <p:txBody>
          <a:bodyPr wrap="square">
            <a:spAutoFit/>
          </a:bodyPr>
          <a:lstStyle/>
          <a:p>
            <a:r>
              <a:rPr lang="en-GB" sz="2400" b="1" i="1" dirty="0">
                <a:solidFill>
                  <a:schemeClr val="bg1"/>
                </a:solidFill>
              </a:rPr>
              <a:t>Legislation.. The Electricity at Work Regulations 1989.  </a:t>
            </a:r>
            <a:endParaRPr lang="en-GB" sz="2400" b="1" i="1" dirty="0">
              <a:solidFill>
                <a:schemeClr val="bg1"/>
              </a:solidFill>
            </a:endParaRPr>
          </a:p>
        </p:txBody>
      </p:sp>
      <p:pic>
        <p:nvPicPr>
          <p:cNvPr id="15" name="Picture 14" descr="Electricity-at-Work-Regulations-1989.jpg"/>
          <p:cNvPicPr>
            <a:picLocks noChangeAspect="1"/>
          </p:cNvPicPr>
          <p:nvPr/>
        </p:nvPicPr>
        <p:blipFill>
          <a:blip r:embed="rId5" cstate="print"/>
          <a:stretch>
            <a:fillRect/>
          </a:stretch>
        </p:blipFill>
        <p:spPr>
          <a:xfrm>
            <a:off x="1847528" y="1916832"/>
            <a:ext cx="2385463" cy="3384376"/>
          </a:xfrm>
          <a:prstGeom prst="rect">
            <a:avLst/>
          </a:prstGeom>
        </p:spPr>
      </p:pic>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07768" y="476673"/>
            <a:ext cx="3888432" cy="461665"/>
          </a:xfrm>
          <a:prstGeom prst="rect">
            <a:avLst/>
          </a:prstGeom>
          <a:noFill/>
          <a:ln w="9525">
            <a:noFill/>
            <a:miter lim="800000"/>
            <a:headEnd/>
            <a:tailEnd/>
          </a:ln>
        </p:spPr>
        <p:txBody>
          <a:bodyPr wrap="square">
            <a:spAutoFit/>
          </a:bodyPr>
          <a:lstStyle/>
          <a:p>
            <a:r>
              <a:rPr lang="en-GB" sz="2400" b="1" i="1" dirty="0">
                <a:solidFill>
                  <a:schemeClr val="bg1"/>
                </a:solidFill>
              </a:rPr>
              <a:t>What does BS7671 say...?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3" name="TextBox 12"/>
          <p:cNvSpPr txBox="1"/>
          <p:nvPr/>
        </p:nvSpPr>
        <p:spPr>
          <a:xfrm>
            <a:off x="1524000" y="1484785"/>
            <a:ext cx="8244408" cy="4031873"/>
          </a:xfrm>
          <a:prstGeom prst="rect">
            <a:avLst/>
          </a:prstGeom>
          <a:solidFill>
            <a:schemeClr val="bg1">
              <a:alpha val="68000"/>
            </a:schemeClr>
          </a:solidFill>
          <a:ln>
            <a:solidFill>
              <a:schemeClr val="tx1"/>
            </a:solidFill>
          </a:ln>
        </p:spPr>
        <p:txBody>
          <a:bodyPr wrap="square" rtlCol="0">
            <a:spAutoFit/>
          </a:bodyPr>
          <a:lstStyle/>
          <a:p>
            <a:r>
              <a:rPr lang="en-GB" sz="2400" b="1" dirty="0"/>
              <a:t>Remember - </a:t>
            </a:r>
            <a:r>
              <a:rPr lang="en-GB" sz="2400" dirty="0"/>
              <a:t>BS 7671 is non-statutory – however compliance is generally accepted to satisfy the statutory requirements and may be used in a court of Law. </a:t>
            </a:r>
            <a:r>
              <a:rPr lang="en-GB" sz="1600" dirty="0"/>
              <a:t>(Refer to 114.1 in BS 7671).</a:t>
            </a:r>
          </a:p>
          <a:p>
            <a:endParaRPr lang="en-GB" sz="1600" dirty="0"/>
          </a:p>
          <a:p>
            <a:r>
              <a:rPr lang="en-GB" sz="2400" b="1" dirty="0"/>
              <a:t>134.2.2 - </a:t>
            </a:r>
            <a:r>
              <a:rPr lang="en-GB" sz="2400" i="1" dirty="0"/>
              <a:t>The designer of the installation shall make a recommendation for the interval to the first periodic inspection and test..</a:t>
            </a:r>
          </a:p>
          <a:p>
            <a:endParaRPr lang="en-GB" sz="2400" i="1" dirty="0"/>
          </a:p>
          <a:p>
            <a:r>
              <a:rPr lang="en-GB" sz="2400" b="1" dirty="0"/>
              <a:t>Chapter 34 – </a:t>
            </a:r>
            <a:r>
              <a:rPr lang="en-GB" sz="2400" i="1" dirty="0"/>
              <a:t>An assessment shall be made of the frequency and quality of maintenance the installation can reasonably be expected to receive during its intended life.  </a:t>
            </a:r>
            <a:endParaRPr lang="en-GB"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07768" y="476673"/>
            <a:ext cx="3888432" cy="461665"/>
          </a:xfrm>
          <a:prstGeom prst="rect">
            <a:avLst/>
          </a:prstGeom>
          <a:noFill/>
          <a:ln w="9525">
            <a:noFill/>
            <a:miter lim="800000"/>
            <a:headEnd/>
            <a:tailEnd/>
          </a:ln>
        </p:spPr>
        <p:txBody>
          <a:bodyPr wrap="square">
            <a:spAutoFit/>
          </a:bodyPr>
          <a:lstStyle/>
          <a:p>
            <a:r>
              <a:rPr lang="en-GB" sz="2400" b="1" i="1" dirty="0">
                <a:solidFill>
                  <a:schemeClr val="bg1"/>
                </a:solidFill>
              </a:rPr>
              <a:t>What does BS7671 say...?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3" name="TextBox 12"/>
          <p:cNvSpPr txBox="1"/>
          <p:nvPr/>
        </p:nvSpPr>
        <p:spPr>
          <a:xfrm>
            <a:off x="1524000" y="1484784"/>
            <a:ext cx="8244408" cy="4154984"/>
          </a:xfrm>
          <a:prstGeom prst="rect">
            <a:avLst/>
          </a:prstGeom>
          <a:solidFill>
            <a:schemeClr val="bg1">
              <a:alpha val="68000"/>
            </a:schemeClr>
          </a:solidFill>
          <a:ln>
            <a:solidFill>
              <a:schemeClr val="tx1"/>
            </a:solidFill>
          </a:ln>
        </p:spPr>
        <p:txBody>
          <a:bodyPr wrap="square" rtlCol="0">
            <a:spAutoFit/>
          </a:bodyPr>
          <a:lstStyle/>
          <a:p>
            <a:r>
              <a:rPr lang="en-GB" sz="2400" dirty="0"/>
              <a:t>In essence.. Periodic Inspection and Testing is a recognised method for demonstrating maintenance, as it involves assessing:</a:t>
            </a:r>
          </a:p>
          <a:p>
            <a:r>
              <a:rPr lang="en-GB" sz="2400" dirty="0"/>
              <a:t> </a:t>
            </a:r>
          </a:p>
          <a:p>
            <a:pPr>
              <a:buFont typeface="Wingdings" pitchFamily="2" charset="2"/>
              <a:buChar char="Ø"/>
            </a:pPr>
            <a:r>
              <a:rPr lang="en-GB" sz="2400" dirty="0"/>
              <a:t> Safety.</a:t>
            </a:r>
          </a:p>
          <a:p>
            <a:pPr>
              <a:buFont typeface="Wingdings" pitchFamily="2" charset="2"/>
              <a:buChar char="Ø"/>
            </a:pPr>
            <a:r>
              <a:rPr lang="en-GB" sz="2400" dirty="0"/>
              <a:t> Age.</a:t>
            </a:r>
          </a:p>
          <a:p>
            <a:pPr>
              <a:buFont typeface="Wingdings" pitchFamily="2" charset="2"/>
              <a:buChar char="Ø"/>
            </a:pPr>
            <a:r>
              <a:rPr lang="en-GB" sz="2400" dirty="0"/>
              <a:t> Damage.</a:t>
            </a:r>
          </a:p>
          <a:p>
            <a:pPr>
              <a:buFont typeface="Wingdings" pitchFamily="2" charset="2"/>
              <a:buChar char="Ø"/>
            </a:pPr>
            <a:r>
              <a:rPr lang="en-GB" sz="2400" dirty="0"/>
              <a:t> Corrosion and external influences. </a:t>
            </a:r>
          </a:p>
          <a:p>
            <a:pPr>
              <a:buFont typeface="Wingdings" pitchFamily="2" charset="2"/>
              <a:buChar char="Ø"/>
            </a:pPr>
            <a:r>
              <a:rPr lang="en-GB" sz="2400" dirty="0"/>
              <a:t> Overloading.</a:t>
            </a:r>
          </a:p>
          <a:p>
            <a:pPr>
              <a:buFont typeface="Wingdings" pitchFamily="2" charset="2"/>
              <a:buChar char="Ø"/>
            </a:pPr>
            <a:r>
              <a:rPr lang="en-GB" sz="2400" dirty="0"/>
              <a:t> Wear and tear.</a:t>
            </a:r>
          </a:p>
          <a:p>
            <a:pPr>
              <a:buFont typeface="Wingdings" pitchFamily="2" charset="2"/>
              <a:buChar char="Ø"/>
            </a:pPr>
            <a:r>
              <a:rPr lang="en-GB" sz="2400" dirty="0"/>
              <a:t> Environment. </a:t>
            </a:r>
          </a:p>
          <a:p>
            <a:pPr>
              <a:buFont typeface="Wingdings" pitchFamily="2" charset="2"/>
              <a:buChar char="Ø"/>
            </a:pPr>
            <a:r>
              <a:rPr lang="en-GB" sz="2400" dirty="0"/>
              <a:t> Suitability for continued 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07768" y="476673"/>
            <a:ext cx="6336704" cy="461665"/>
          </a:xfrm>
          <a:prstGeom prst="rect">
            <a:avLst/>
          </a:prstGeom>
          <a:noFill/>
          <a:ln w="9525">
            <a:noFill/>
            <a:miter lim="800000"/>
            <a:headEnd/>
            <a:tailEnd/>
          </a:ln>
        </p:spPr>
        <p:txBody>
          <a:bodyPr wrap="square">
            <a:spAutoFit/>
          </a:bodyPr>
          <a:lstStyle/>
          <a:p>
            <a:r>
              <a:rPr lang="en-GB" sz="2400" b="1" i="1" dirty="0">
                <a:solidFill>
                  <a:schemeClr val="bg1"/>
                </a:solidFill>
              </a:rPr>
              <a:t>Guidance Notes 3 – Inspection &amp; Testing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pic>
        <p:nvPicPr>
          <p:cNvPr id="10" name="Picture 2"/>
          <p:cNvPicPr>
            <a:picLocks noChangeAspect="1" noChangeArrowheads="1"/>
          </p:cNvPicPr>
          <p:nvPr/>
        </p:nvPicPr>
        <p:blipFill>
          <a:blip r:embed="rId5" cstate="print"/>
          <a:srcRect l="30711" t="25219" r="48258" b="8829"/>
          <a:stretch>
            <a:fillRect/>
          </a:stretch>
        </p:blipFill>
        <p:spPr bwMode="auto">
          <a:xfrm>
            <a:off x="1631504" y="1412776"/>
            <a:ext cx="2808312" cy="4104456"/>
          </a:xfrm>
          <a:prstGeom prst="rect">
            <a:avLst/>
          </a:prstGeom>
          <a:noFill/>
          <a:ln w="9525">
            <a:solidFill>
              <a:schemeClr val="tx1"/>
            </a:solidFill>
            <a:miter lim="800000"/>
            <a:headEnd/>
            <a:tailEnd/>
          </a:ln>
        </p:spPr>
      </p:pic>
      <p:sp>
        <p:nvSpPr>
          <p:cNvPr id="15" name="TextBox 14"/>
          <p:cNvSpPr txBox="1"/>
          <p:nvPr/>
        </p:nvSpPr>
        <p:spPr>
          <a:xfrm>
            <a:off x="4583832" y="1484785"/>
            <a:ext cx="6084168" cy="4031873"/>
          </a:xfrm>
          <a:prstGeom prst="rect">
            <a:avLst/>
          </a:prstGeom>
          <a:solidFill>
            <a:schemeClr val="bg1">
              <a:alpha val="68000"/>
            </a:schemeClr>
          </a:solidFill>
          <a:ln>
            <a:solidFill>
              <a:schemeClr val="tx1"/>
            </a:solidFill>
          </a:ln>
        </p:spPr>
        <p:txBody>
          <a:bodyPr wrap="square" rtlCol="0">
            <a:spAutoFit/>
          </a:bodyPr>
          <a:lstStyle/>
          <a:p>
            <a:r>
              <a:rPr lang="en-GB" sz="2400" dirty="0"/>
              <a:t>Table 3.2.</a:t>
            </a:r>
          </a:p>
          <a:p>
            <a:endParaRPr lang="en-GB" sz="2400" dirty="0"/>
          </a:p>
          <a:p>
            <a:pPr>
              <a:buFont typeface="Arial" pitchFamily="34" charset="0"/>
              <a:buChar char="•"/>
            </a:pPr>
            <a:r>
              <a:rPr lang="en-GB" sz="2400" dirty="0"/>
              <a:t> Sound engineering judgement should be </a:t>
            </a:r>
          </a:p>
          <a:p>
            <a:r>
              <a:rPr lang="en-GB" sz="2400" dirty="0"/>
              <a:t>  applied when deciding upon intervals    </a:t>
            </a:r>
          </a:p>
          <a:p>
            <a:r>
              <a:rPr lang="en-GB" sz="2400" dirty="0"/>
              <a:t>  between inspecting and testing.  </a:t>
            </a:r>
          </a:p>
          <a:p>
            <a:pPr>
              <a:buFont typeface="Arial" pitchFamily="34" charset="0"/>
              <a:buChar char="•"/>
            </a:pPr>
            <a:r>
              <a:rPr lang="en-GB" sz="2400" dirty="0"/>
              <a:t> Table 3.2 may be used as a suitable starting </a:t>
            </a:r>
          </a:p>
          <a:p>
            <a:r>
              <a:rPr lang="en-GB" sz="2400" dirty="0"/>
              <a:t>   point.</a:t>
            </a:r>
          </a:p>
          <a:p>
            <a:pPr>
              <a:buFont typeface="Arial" pitchFamily="34" charset="0"/>
              <a:buChar char="•"/>
            </a:pPr>
            <a:r>
              <a:rPr lang="en-GB" sz="2400" dirty="0"/>
              <a:t> The intervals between future inspections may </a:t>
            </a:r>
          </a:p>
          <a:p>
            <a:r>
              <a:rPr lang="en-GB" sz="2400" dirty="0"/>
              <a:t>   be increased or decreased as a result of the     </a:t>
            </a:r>
          </a:p>
          <a:p>
            <a:r>
              <a:rPr lang="en-GB" sz="2400" dirty="0"/>
              <a:t>   inspection and test (Note 8).</a:t>
            </a:r>
          </a:p>
          <a:p>
            <a:endParaRPr lang="en-GB"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8195" name="TextBox 4"/>
          <p:cNvSpPr txBox="1">
            <a:spLocks noChangeArrowheads="1"/>
          </p:cNvSpPr>
          <p:nvPr/>
        </p:nvSpPr>
        <p:spPr bwMode="auto">
          <a:xfrm>
            <a:off x="4440239"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Contractors’ Association  </a:t>
            </a:r>
          </a:p>
        </p:txBody>
      </p:sp>
      <p:pic>
        <p:nvPicPr>
          <p:cNvPr id="7"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8197" name="TextBox 11"/>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dirty="0">
                <a:solidFill>
                  <a:schemeClr val="bg1"/>
                </a:solidFill>
              </a:rPr>
              <a:t>Shaping our industry</a:t>
            </a:r>
          </a:p>
          <a:p>
            <a:pPr algn="r"/>
            <a:r>
              <a:rPr lang="en-GB" dirty="0">
                <a:solidFill>
                  <a:schemeClr val="bg1"/>
                </a:solidFill>
              </a:rPr>
              <a:t>Enabling business growth</a:t>
            </a:r>
          </a:p>
          <a:p>
            <a:pPr algn="r"/>
            <a:r>
              <a:rPr lang="en-GB" sz="2000" b="1" dirty="0">
                <a:solidFill>
                  <a:schemeClr val="bg1"/>
                </a:solidFill>
              </a:rPr>
              <a:t>Getting members specified</a:t>
            </a:r>
          </a:p>
        </p:txBody>
      </p:sp>
      <p:pic>
        <p:nvPicPr>
          <p:cNvPr id="8198" name="Picture 2"/>
          <p:cNvPicPr>
            <a:picLocks noChangeAspect="1" noChangeArrowheads="1"/>
          </p:cNvPicPr>
          <p:nvPr/>
        </p:nvPicPr>
        <p:blipFill>
          <a:blip r:embed="rId4" cstate="print"/>
          <a:srcRect l="6914" t="38390" r="8411" b="24203"/>
          <a:stretch>
            <a:fillRect/>
          </a:stretch>
        </p:blipFill>
        <p:spPr bwMode="auto">
          <a:xfrm>
            <a:off x="1524001" y="2205038"/>
            <a:ext cx="9072563" cy="225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The reality....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5" name="TextBox 14"/>
          <p:cNvSpPr txBox="1"/>
          <p:nvPr/>
        </p:nvSpPr>
        <p:spPr>
          <a:xfrm>
            <a:off x="1524000" y="1844824"/>
            <a:ext cx="8100392" cy="2677656"/>
          </a:xfrm>
          <a:prstGeom prst="rect">
            <a:avLst/>
          </a:prstGeom>
          <a:solidFill>
            <a:schemeClr val="bg1">
              <a:alpha val="68000"/>
            </a:schemeClr>
          </a:solidFill>
          <a:ln>
            <a:solidFill>
              <a:schemeClr val="tx1"/>
            </a:solidFill>
          </a:ln>
        </p:spPr>
        <p:txBody>
          <a:bodyPr wrap="square" rtlCol="0">
            <a:spAutoFit/>
          </a:bodyPr>
          <a:lstStyle/>
          <a:p>
            <a:r>
              <a:rPr lang="en-GB" sz="2400" b="1" dirty="0"/>
              <a:t>Privately owned dwelling:</a:t>
            </a:r>
          </a:p>
          <a:p>
            <a:endParaRPr lang="en-GB" sz="2400" b="1" dirty="0"/>
          </a:p>
          <a:p>
            <a:pPr>
              <a:buFont typeface="Arial" pitchFamily="34" charset="0"/>
              <a:buChar char="•"/>
            </a:pPr>
            <a:r>
              <a:rPr lang="en-GB" sz="2400" b="1" dirty="0"/>
              <a:t> </a:t>
            </a:r>
            <a:r>
              <a:rPr lang="en-GB" sz="2400" dirty="0"/>
              <a:t>Difficult to persuade a homeowner the benefits of periodic </a:t>
            </a:r>
          </a:p>
          <a:p>
            <a:r>
              <a:rPr lang="en-GB" sz="2400" dirty="0"/>
              <a:t>  inspection and testing. </a:t>
            </a:r>
          </a:p>
          <a:p>
            <a:pPr>
              <a:buFont typeface="Arial" pitchFamily="34" charset="0"/>
              <a:buChar char="•"/>
            </a:pPr>
            <a:r>
              <a:rPr lang="en-GB" sz="2400" dirty="0"/>
              <a:t> It is presumed the occupier will notice any breakages or </a:t>
            </a:r>
          </a:p>
          <a:p>
            <a:r>
              <a:rPr lang="en-GB" sz="2400" dirty="0"/>
              <a:t>  excessive wear and arrange for precautions to be taken and     </a:t>
            </a:r>
          </a:p>
          <a:p>
            <a:r>
              <a:rPr lang="en-GB" sz="2400" dirty="0"/>
              <a:t>  repairs carried out. </a:t>
            </a:r>
            <a:r>
              <a:rPr lang="en-GB" sz="2400" b="1"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The reality....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5" name="TextBox 14"/>
          <p:cNvSpPr txBox="1"/>
          <p:nvPr/>
        </p:nvSpPr>
        <p:spPr>
          <a:xfrm>
            <a:off x="1524000" y="1844824"/>
            <a:ext cx="8100392" cy="3046988"/>
          </a:xfrm>
          <a:prstGeom prst="rect">
            <a:avLst/>
          </a:prstGeom>
          <a:solidFill>
            <a:schemeClr val="bg1">
              <a:alpha val="68000"/>
            </a:schemeClr>
          </a:solidFill>
          <a:ln>
            <a:solidFill>
              <a:schemeClr val="tx1"/>
            </a:solidFill>
          </a:ln>
        </p:spPr>
        <p:txBody>
          <a:bodyPr wrap="square" rtlCol="0">
            <a:spAutoFit/>
          </a:bodyPr>
          <a:lstStyle/>
          <a:p>
            <a:r>
              <a:rPr lang="en-GB" sz="2400" b="1" dirty="0"/>
              <a:t>Commercial and Industrial Installations:</a:t>
            </a:r>
          </a:p>
          <a:p>
            <a:endParaRPr lang="en-GB" sz="2400" b="1" dirty="0"/>
          </a:p>
          <a:p>
            <a:pPr>
              <a:buFont typeface="Arial" pitchFamily="34" charset="0"/>
              <a:buChar char="•"/>
            </a:pPr>
            <a:r>
              <a:rPr lang="en-GB" sz="2400" b="1" dirty="0"/>
              <a:t> </a:t>
            </a:r>
            <a:r>
              <a:rPr lang="en-GB" sz="2400" dirty="0"/>
              <a:t>Compliance is essential with The Electricity at Work </a:t>
            </a:r>
          </a:p>
          <a:p>
            <a:r>
              <a:rPr lang="en-GB" sz="2400" dirty="0"/>
              <a:t>   Regulations 1989.</a:t>
            </a:r>
          </a:p>
          <a:p>
            <a:pPr>
              <a:buFont typeface="Arial" pitchFamily="34" charset="0"/>
              <a:buChar char="•"/>
            </a:pPr>
            <a:r>
              <a:rPr lang="en-GB" sz="2400" b="1" dirty="0"/>
              <a:t> </a:t>
            </a:r>
            <a:r>
              <a:rPr lang="en-GB" sz="2400" dirty="0"/>
              <a:t>Formal arrangements are required for maintenance, interim </a:t>
            </a:r>
          </a:p>
          <a:p>
            <a:r>
              <a:rPr lang="en-GB" sz="2400" dirty="0"/>
              <a:t>   routine checks and periodic inspections.</a:t>
            </a:r>
          </a:p>
          <a:p>
            <a:pPr>
              <a:buFont typeface="Arial" pitchFamily="34" charset="0"/>
              <a:buChar char="•"/>
            </a:pPr>
            <a:r>
              <a:rPr lang="en-GB" sz="2400" b="1" dirty="0"/>
              <a:t> </a:t>
            </a:r>
            <a:r>
              <a:rPr lang="en-GB" sz="2400" dirty="0"/>
              <a:t>Frequency of checks and inspections will depend on the </a:t>
            </a:r>
          </a:p>
          <a:p>
            <a:r>
              <a:rPr lang="en-GB" sz="2400" dirty="0"/>
              <a:t>   nature of the premises and may increase with age.</a:t>
            </a:r>
            <a:endParaRPr lang="en-GB" sz="2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The reality....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05888669"/>
              </p:ext>
            </p:extLst>
          </p:nvPr>
        </p:nvGraphicFramePr>
        <p:xfrm>
          <a:off x="1847529" y="1988842"/>
          <a:ext cx="8448719" cy="3296279"/>
        </p:xfrm>
        <a:graphic>
          <a:graphicData uri="http://schemas.openxmlformats.org/drawingml/2006/table">
            <a:tbl>
              <a:tblPr firstRow="1" bandRow="1">
                <a:tableStyleId>{8A107856-5554-42FB-B03E-39F5DBC370BA}</a:tableStyleId>
              </a:tblPr>
              <a:tblGrid>
                <a:gridCol w="1909067">
                  <a:extLst>
                    <a:ext uri="{9D8B030D-6E8A-4147-A177-3AD203B41FA5}">
                      <a16:colId xmlns:a16="http://schemas.microsoft.com/office/drawing/2014/main" val="20000"/>
                    </a:ext>
                  </a:extLst>
                </a:gridCol>
                <a:gridCol w="5219821">
                  <a:extLst>
                    <a:ext uri="{9D8B030D-6E8A-4147-A177-3AD203B41FA5}">
                      <a16:colId xmlns:a16="http://schemas.microsoft.com/office/drawing/2014/main" val="20001"/>
                    </a:ext>
                  </a:extLst>
                </a:gridCol>
                <a:gridCol w="1319831">
                  <a:extLst>
                    <a:ext uri="{9D8B030D-6E8A-4147-A177-3AD203B41FA5}">
                      <a16:colId xmlns:a16="http://schemas.microsoft.com/office/drawing/2014/main" val="20002"/>
                    </a:ext>
                  </a:extLst>
                </a:gridCol>
              </a:tblGrid>
              <a:tr h="1026523">
                <a:tc>
                  <a:txBody>
                    <a:bodyPr/>
                    <a:lstStyle/>
                    <a:p>
                      <a:endParaRPr lang="en-GB" dirty="0"/>
                    </a:p>
                  </a:txBody>
                  <a:tcPr/>
                </a:tc>
                <a:tc>
                  <a:txBody>
                    <a:bodyPr/>
                    <a:lstStyle/>
                    <a:p>
                      <a:pPr algn="ctr"/>
                      <a:r>
                        <a:rPr lang="en-GB" dirty="0" smtClean="0"/>
                        <a:t>Legislation</a:t>
                      </a:r>
                      <a:endParaRPr lang="en-GB" dirty="0"/>
                    </a:p>
                  </a:txBody>
                  <a:tcPr anchor="ctr"/>
                </a:tc>
                <a:tc>
                  <a:txBody>
                    <a:bodyPr/>
                    <a:lstStyle/>
                    <a:p>
                      <a:pPr algn="ctr"/>
                      <a:r>
                        <a:rPr lang="en-GB" dirty="0" smtClean="0"/>
                        <a:t>Requires</a:t>
                      </a:r>
                      <a:r>
                        <a:rPr lang="en-GB" baseline="0" dirty="0" smtClean="0"/>
                        <a:t> Electrical checks</a:t>
                      </a:r>
                      <a:endParaRPr lang="en-GB" dirty="0"/>
                    </a:p>
                  </a:txBody>
                  <a:tcPr anchor="ctr"/>
                </a:tc>
                <a:extLst>
                  <a:ext uri="{0D108BD9-81ED-4DB2-BD59-A6C34878D82A}">
                    <a16:rowId xmlns:a16="http://schemas.microsoft.com/office/drawing/2014/main" val="10000"/>
                  </a:ext>
                </a:extLst>
              </a:tr>
              <a:tr h="416312">
                <a:tc>
                  <a:txBody>
                    <a:bodyPr/>
                    <a:lstStyle/>
                    <a:p>
                      <a:r>
                        <a:rPr lang="en-GB" dirty="0" smtClean="0"/>
                        <a:t>England</a:t>
                      </a:r>
                      <a:endParaRPr lang="en-GB" dirty="0"/>
                    </a:p>
                  </a:txBody>
                  <a:tcPr/>
                </a:tc>
                <a:tc>
                  <a:txBody>
                    <a:bodyPr/>
                    <a:lstStyle/>
                    <a:p>
                      <a:r>
                        <a:rPr lang="en-GB" dirty="0" smtClean="0"/>
                        <a:t>Landlord and Tenant</a:t>
                      </a:r>
                      <a:r>
                        <a:rPr lang="en-GB" baseline="0" dirty="0" smtClean="0"/>
                        <a:t> Act 1985</a:t>
                      </a:r>
                      <a:endParaRPr lang="en-GB" dirty="0"/>
                    </a:p>
                  </a:txBody>
                  <a:tcPr/>
                </a:tc>
                <a:tc>
                  <a:txBody>
                    <a:bodyPr/>
                    <a:lstStyle/>
                    <a:p>
                      <a:pPr algn="ctr"/>
                      <a:r>
                        <a:rPr lang="en-GB" dirty="0" smtClean="0"/>
                        <a:t>No</a:t>
                      </a:r>
                      <a:endParaRPr lang="en-GB" dirty="0"/>
                    </a:p>
                  </a:txBody>
                  <a:tcPr anchor="ctr"/>
                </a:tc>
                <a:extLst>
                  <a:ext uri="{0D108BD9-81ED-4DB2-BD59-A6C34878D82A}">
                    <a16:rowId xmlns:a16="http://schemas.microsoft.com/office/drawing/2014/main" val="10001"/>
                  </a:ext>
                </a:extLst>
              </a:tr>
              <a:tr h="718566">
                <a:tc>
                  <a:txBody>
                    <a:bodyPr/>
                    <a:lstStyle/>
                    <a:p>
                      <a:r>
                        <a:rPr lang="en-GB" dirty="0" smtClean="0"/>
                        <a:t>Wales</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Landlord and Tenant</a:t>
                      </a:r>
                      <a:r>
                        <a:rPr lang="en-GB" baseline="0" dirty="0" smtClean="0"/>
                        <a:t> Act 1985</a:t>
                      </a:r>
                      <a:endParaRPr lang="en-GB" dirty="0" smtClean="0"/>
                    </a:p>
                    <a:p>
                      <a:r>
                        <a:rPr lang="en-GB" dirty="0" smtClean="0"/>
                        <a:t>(Renting Homes Act 2016)</a:t>
                      </a:r>
                      <a:endParaRPr lang="en-GB" dirty="0"/>
                    </a:p>
                  </a:txBody>
                  <a:tcPr/>
                </a:tc>
                <a:tc>
                  <a:txBody>
                    <a:bodyPr/>
                    <a:lstStyle/>
                    <a:p>
                      <a:pPr algn="ctr"/>
                      <a:r>
                        <a:rPr lang="en-GB" dirty="0" smtClean="0"/>
                        <a:t>No</a:t>
                      </a:r>
                    </a:p>
                    <a:p>
                      <a:pPr algn="ctr"/>
                      <a:r>
                        <a:rPr lang="en-GB" dirty="0" smtClean="0"/>
                        <a:t>(Yes?)</a:t>
                      </a:r>
                      <a:endParaRPr lang="en-GB" dirty="0"/>
                    </a:p>
                  </a:txBody>
                  <a:tcPr anchor="ctr"/>
                </a:tc>
                <a:extLst>
                  <a:ext uri="{0D108BD9-81ED-4DB2-BD59-A6C34878D82A}">
                    <a16:rowId xmlns:a16="http://schemas.microsoft.com/office/drawing/2014/main" val="10002"/>
                  </a:ext>
                </a:extLst>
              </a:tr>
              <a:tr h="718566">
                <a:tc>
                  <a:txBody>
                    <a:bodyPr/>
                    <a:lstStyle/>
                    <a:p>
                      <a:r>
                        <a:rPr lang="en-GB" dirty="0" smtClean="0"/>
                        <a:t>Northern</a:t>
                      </a:r>
                      <a:r>
                        <a:rPr lang="en-GB" baseline="0" dirty="0" smtClean="0"/>
                        <a:t> Ireland</a:t>
                      </a:r>
                      <a:endParaRPr lang="en-GB" dirty="0"/>
                    </a:p>
                  </a:txBody>
                  <a:tcPr/>
                </a:tc>
                <a:tc>
                  <a:txBody>
                    <a:bodyPr/>
                    <a:lstStyle/>
                    <a:p>
                      <a:r>
                        <a:rPr lang="en-GB" dirty="0" smtClean="0"/>
                        <a:t>Private Tenancies</a:t>
                      </a:r>
                      <a:r>
                        <a:rPr lang="en-GB" baseline="0" dirty="0" smtClean="0"/>
                        <a:t> Order</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(Review – Department for Social Development)</a:t>
                      </a:r>
                      <a:endParaRPr lang="en-GB" dirty="0" smtClean="0"/>
                    </a:p>
                  </a:txBody>
                  <a:tcPr/>
                </a:tc>
                <a:tc>
                  <a:txBody>
                    <a:bodyPr/>
                    <a:lstStyle/>
                    <a:p>
                      <a:pPr algn="ctr"/>
                      <a:r>
                        <a:rPr lang="en-GB" dirty="0" smtClean="0"/>
                        <a:t>No</a:t>
                      </a:r>
                    </a:p>
                    <a:p>
                      <a:pPr algn="ctr"/>
                      <a:r>
                        <a:rPr lang="en-GB" dirty="0" smtClean="0"/>
                        <a:t>?</a:t>
                      </a:r>
                      <a:endParaRPr lang="en-GB" dirty="0"/>
                    </a:p>
                  </a:txBody>
                  <a:tcPr anchor="ctr"/>
                </a:tc>
                <a:extLst>
                  <a:ext uri="{0D108BD9-81ED-4DB2-BD59-A6C34878D82A}">
                    <a16:rowId xmlns:a16="http://schemas.microsoft.com/office/drawing/2014/main" val="10003"/>
                  </a:ext>
                </a:extLst>
              </a:tr>
              <a:tr h="416312">
                <a:tc>
                  <a:txBody>
                    <a:bodyPr/>
                    <a:lstStyle/>
                    <a:p>
                      <a:r>
                        <a:rPr lang="en-GB" dirty="0" smtClean="0"/>
                        <a:t>Scotland</a:t>
                      </a:r>
                      <a:endParaRPr lang="en-GB" dirty="0"/>
                    </a:p>
                  </a:txBody>
                  <a:tcPr/>
                </a:tc>
                <a:tc>
                  <a:txBody>
                    <a:bodyPr/>
                    <a:lstStyle/>
                    <a:p>
                      <a:r>
                        <a:rPr lang="en-GB" dirty="0" smtClean="0"/>
                        <a:t>Housing (Scotland)</a:t>
                      </a:r>
                      <a:r>
                        <a:rPr lang="en-GB" baseline="0" dirty="0" smtClean="0"/>
                        <a:t> Act 2014</a:t>
                      </a:r>
                    </a:p>
                  </a:txBody>
                  <a:tcPr/>
                </a:tc>
                <a:tc>
                  <a:txBody>
                    <a:bodyPr/>
                    <a:lstStyle/>
                    <a:p>
                      <a:pPr algn="ctr"/>
                      <a:r>
                        <a:rPr lang="en-GB" dirty="0" smtClean="0"/>
                        <a:t>Yes</a:t>
                      </a:r>
                      <a:endParaRPr lang="en-GB" dirty="0"/>
                    </a:p>
                  </a:txBody>
                  <a:tcPr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1524000" y="1412777"/>
            <a:ext cx="3203848" cy="461665"/>
          </a:xfrm>
          <a:prstGeom prst="rect">
            <a:avLst/>
          </a:prstGeom>
          <a:solidFill>
            <a:schemeClr val="bg1">
              <a:alpha val="68000"/>
            </a:schemeClr>
          </a:solidFill>
          <a:ln>
            <a:solidFill>
              <a:schemeClr val="tx1"/>
            </a:solidFill>
          </a:ln>
        </p:spPr>
        <p:txBody>
          <a:bodyPr wrap="square" rtlCol="0">
            <a:spAutoFit/>
          </a:bodyPr>
          <a:lstStyle/>
          <a:p>
            <a:r>
              <a:rPr lang="en-GB" sz="2400" b="1" dirty="0"/>
              <a:t>Private Rented Sector..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The reality....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3" name="TextBox 12"/>
          <p:cNvSpPr txBox="1"/>
          <p:nvPr/>
        </p:nvSpPr>
        <p:spPr>
          <a:xfrm>
            <a:off x="1524000" y="1844824"/>
            <a:ext cx="5868144" cy="3046988"/>
          </a:xfrm>
          <a:prstGeom prst="rect">
            <a:avLst/>
          </a:prstGeom>
          <a:solidFill>
            <a:schemeClr val="bg1">
              <a:alpha val="68000"/>
            </a:schemeClr>
          </a:solidFill>
          <a:ln>
            <a:solidFill>
              <a:schemeClr val="tx1"/>
            </a:solidFill>
          </a:ln>
        </p:spPr>
        <p:txBody>
          <a:bodyPr wrap="square" rtlCol="0">
            <a:spAutoFit/>
          </a:bodyPr>
          <a:lstStyle/>
          <a:p>
            <a:r>
              <a:rPr lang="en-GB" sz="2400" b="1" dirty="0"/>
              <a:t>Private Rented Sector (PRS)..</a:t>
            </a:r>
          </a:p>
          <a:p>
            <a:endParaRPr lang="en-GB" sz="2400" b="1" dirty="0"/>
          </a:p>
          <a:p>
            <a:pPr>
              <a:buFont typeface="Arial" pitchFamily="34" charset="0"/>
              <a:buChar char="•"/>
            </a:pPr>
            <a:r>
              <a:rPr lang="en-GB" sz="2400" b="1" dirty="0"/>
              <a:t> </a:t>
            </a:r>
            <a:r>
              <a:rPr lang="en-GB" sz="2400" dirty="0"/>
              <a:t>Both the Electricity at Work and the </a:t>
            </a:r>
          </a:p>
          <a:p>
            <a:r>
              <a:rPr lang="en-GB" sz="2400" dirty="0"/>
              <a:t>  Landlord and Tenancy Act require electrical   </a:t>
            </a:r>
          </a:p>
          <a:p>
            <a:r>
              <a:rPr lang="en-GB" sz="2400" dirty="0"/>
              <a:t>  installations to be effectively maintained.</a:t>
            </a:r>
          </a:p>
          <a:p>
            <a:pPr>
              <a:buFont typeface="Arial" pitchFamily="34" charset="0"/>
              <a:buChar char="•"/>
            </a:pPr>
            <a:r>
              <a:rPr lang="en-GB" sz="2400" dirty="0"/>
              <a:t> UK Government recently committed to </a:t>
            </a:r>
          </a:p>
          <a:p>
            <a:r>
              <a:rPr lang="en-GB" sz="2400" dirty="0"/>
              <a:t>  introducing new powers to set requirements    </a:t>
            </a:r>
          </a:p>
          <a:p>
            <a:r>
              <a:rPr lang="en-GB" sz="2400" dirty="0"/>
              <a:t>  for electrical safety within the PRS.  </a:t>
            </a:r>
            <a:endParaRPr lang="en-GB" sz="2400" b="1" dirty="0"/>
          </a:p>
        </p:txBody>
      </p:sp>
      <p:pic>
        <p:nvPicPr>
          <p:cNvPr id="15" name="Picture 2" descr="http://rjqelectrical.co.uk/wp-content/uploads/2013/05/Safe-to-l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6649">
            <a:off x="7659891" y="1775261"/>
            <a:ext cx="2772322" cy="3478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3935760" y="476673"/>
            <a:ext cx="6732240" cy="461665"/>
          </a:xfrm>
          <a:prstGeom prst="rect">
            <a:avLst/>
          </a:prstGeom>
          <a:noFill/>
          <a:ln w="9525">
            <a:noFill/>
            <a:miter lim="800000"/>
            <a:headEnd/>
            <a:tailEnd/>
          </a:ln>
        </p:spPr>
        <p:txBody>
          <a:bodyPr wrap="square">
            <a:spAutoFit/>
          </a:bodyPr>
          <a:lstStyle/>
          <a:p>
            <a:r>
              <a:rPr lang="en-GB" sz="2400" b="1" i="1" dirty="0">
                <a:solidFill>
                  <a:schemeClr val="bg1"/>
                </a:solidFill>
              </a:rPr>
              <a:t>The Private Rented Sector....Recommendations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pic>
        <p:nvPicPr>
          <p:cNvPr id="10" name="Picture 2"/>
          <p:cNvPicPr>
            <a:picLocks noChangeAspect="1" noChangeArrowheads="1"/>
          </p:cNvPicPr>
          <p:nvPr/>
        </p:nvPicPr>
        <p:blipFill>
          <a:blip r:embed="rId5" cstate="print"/>
          <a:srcRect l="35858" t="20297" r="6750" b="53807"/>
          <a:stretch>
            <a:fillRect/>
          </a:stretch>
        </p:blipFill>
        <p:spPr bwMode="auto">
          <a:xfrm>
            <a:off x="2423592" y="1556793"/>
            <a:ext cx="4392488" cy="1119397"/>
          </a:xfrm>
          <a:prstGeom prst="rect">
            <a:avLst/>
          </a:prstGeom>
          <a:noFill/>
          <a:ln w="9525">
            <a:solidFill>
              <a:schemeClr val="tx1"/>
            </a:solidFill>
            <a:miter lim="800000"/>
            <a:headEnd/>
            <a:tailEnd/>
          </a:ln>
        </p:spPr>
      </p:pic>
      <p:pic>
        <p:nvPicPr>
          <p:cNvPr id="16" name="Picture 3"/>
          <p:cNvPicPr>
            <a:picLocks noChangeAspect="1" noChangeArrowheads="1"/>
          </p:cNvPicPr>
          <p:nvPr/>
        </p:nvPicPr>
        <p:blipFill>
          <a:blip r:embed="rId6" cstate="print"/>
          <a:srcRect l="35777" t="21454" r="6832" b="53937"/>
          <a:stretch>
            <a:fillRect/>
          </a:stretch>
        </p:blipFill>
        <p:spPr bwMode="auto">
          <a:xfrm>
            <a:off x="2423592" y="3068960"/>
            <a:ext cx="4392488" cy="1058942"/>
          </a:xfrm>
          <a:prstGeom prst="rect">
            <a:avLst/>
          </a:prstGeom>
          <a:noFill/>
          <a:ln w="9525">
            <a:solidFill>
              <a:schemeClr val="tx1"/>
            </a:solidFill>
            <a:miter lim="800000"/>
            <a:headEnd/>
            <a:tailEnd/>
          </a:ln>
        </p:spPr>
      </p:pic>
      <p:pic>
        <p:nvPicPr>
          <p:cNvPr id="17" name="Picture 3"/>
          <p:cNvPicPr>
            <a:picLocks noChangeAspect="1" noChangeArrowheads="1"/>
          </p:cNvPicPr>
          <p:nvPr/>
        </p:nvPicPr>
        <p:blipFill>
          <a:blip r:embed="rId6" cstate="print"/>
          <a:srcRect l="35777" t="21454" r="6832" b="53937"/>
          <a:stretch>
            <a:fillRect/>
          </a:stretch>
        </p:blipFill>
        <p:spPr bwMode="auto">
          <a:xfrm>
            <a:off x="2423592" y="4509120"/>
            <a:ext cx="4392488" cy="1058942"/>
          </a:xfrm>
          <a:prstGeom prst="rect">
            <a:avLst/>
          </a:prstGeom>
          <a:noFill/>
          <a:ln w="9525">
            <a:solidFill>
              <a:schemeClr val="tx1"/>
            </a:solidFill>
            <a:miter lim="800000"/>
            <a:headEnd/>
            <a:tailEnd/>
          </a:ln>
        </p:spPr>
      </p:pic>
      <p:sp>
        <p:nvSpPr>
          <p:cNvPr id="18" name="Down Arrow 17"/>
          <p:cNvSpPr/>
          <p:nvPr/>
        </p:nvSpPr>
        <p:spPr>
          <a:xfrm>
            <a:off x="1775520" y="263691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1775520" y="407707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524000" y="3429000"/>
            <a:ext cx="1115616" cy="369332"/>
          </a:xfrm>
          <a:prstGeom prst="rect">
            <a:avLst/>
          </a:prstGeom>
          <a:noFill/>
        </p:spPr>
        <p:txBody>
          <a:bodyPr wrap="square" rtlCol="0">
            <a:spAutoFit/>
          </a:bodyPr>
          <a:lstStyle/>
          <a:p>
            <a:r>
              <a:rPr lang="en-GB" dirty="0">
                <a:latin typeface="Arial" pitchFamily="34" charset="0"/>
                <a:cs typeface="Arial" pitchFamily="34" charset="0"/>
              </a:rPr>
              <a:t>5 years</a:t>
            </a:r>
            <a:endParaRPr lang="en-GB" dirty="0">
              <a:latin typeface="Arial" pitchFamily="34" charset="0"/>
              <a:cs typeface="Arial" pitchFamily="34" charset="0"/>
            </a:endParaRPr>
          </a:p>
        </p:txBody>
      </p:sp>
      <p:sp>
        <p:nvSpPr>
          <p:cNvPr id="21" name="TextBox 20"/>
          <p:cNvSpPr txBox="1"/>
          <p:nvPr/>
        </p:nvSpPr>
        <p:spPr>
          <a:xfrm>
            <a:off x="1524000" y="5013176"/>
            <a:ext cx="1268016" cy="369332"/>
          </a:xfrm>
          <a:prstGeom prst="rect">
            <a:avLst/>
          </a:prstGeom>
          <a:noFill/>
        </p:spPr>
        <p:txBody>
          <a:bodyPr wrap="square" rtlCol="0">
            <a:spAutoFit/>
          </a:bodyPr>
          <a:lstStyle/>
          <a:p>
            <a:r>
              <a:rPr lang="en-GB" dirty="0">
                <a:latin typeface="Arial" pitchFamily="34" charset="0"/>
                <a:cs typeface="Arial" pitchFamily="34" charset="0"/>
              </a:rPr>
              <a:t>5 years</a:t>
            </a:r>
            <a:endParaRPr lang="en-GB" dirty="0">
              <a:latin typeface="Arial" pitchFamily="34" charset="0"/>
              <a:cs typeface="Arial" pitchFamily="34" charset="0"/>
            </a:endParaRPr>
          </a:p>
        </p:txBody>
      </p:sp>
      <p:pic>
        <p:nvPicPr>
          <p:cNvPr id="22" name="Picture 4"/>
          <p:cNvPicPr>
            <a:picLocks noChangeAspect="1" noChangeArrowheads="1"/>
          </p:cNvPicPr>
          <p:nvPr/>
        </p:nvPicPr>
        <p:blipFill>
          <a:blip r:embed="rId7" cstate="print"/>
          <a:srcRect l="12920" t="19485" r="13473" b="29328"/>
          <a:stretch>
            <a:fillRect/>
          </a:stretch>
        </p:blipFill>
        <p:spPr bwMode="auto">
          <a:xfrm>
            <a:off x="7032104" y="2348881"/>
            <a:ext cx="3348880" cy="1309337"/>
          </a:xfrm>
          <a:prstGeom prst="rect">
            <a:avLst/>
          </a:prstGeom>
          <a:noFill/>
          <a:ln w="9525">
            <a:solidFill>
              <a:srgbClr val="FF0000"/>
            </a:solidFill>
            <a:miter lim="800000"/>
            <a:headEnd/>
            <a:tailEnd/>
          </a:ln>
        </p:spPr>
      </p:pic>
      <p:sp>
        <p:nvSpPr>
          <p:cNvPr id="23" name="TextBox 22"/>
          <p:cNvSpPr txBox="1"/>
          <p:nvPr/>
        </p:nvSpPr>
        <p:spPr>
          <a:xfrm>
            <a:off x="6960096" y="3789040"/>
            <a:ext cx="3707904" cy="369332"/>
          </a:xfrm>
          <a:prstGeom prst="rect">
            <a:avLst/>
          </a:prstGeom>
          <a:solidFill>
            <a:schemeClr val="bg2">
              <a:alpha val="70000"/>
            </a:schemeClr>
          </a:solidFill>
        </p:spPr>
        <p:txBody>
          <a:bodyPr wrap="square" rtlCol="0">
            <a:spAutoFit/>
          </a:bodyPr>
          <a:lstStyle/>
          <a:p>
            <a:r>
              <a:rPr lang="en-GB" dirty="0">
                <a:latin typeface="Arial" pitchFamily="34" charset="0"/>
                <a:cs typeface="Arial" pitchFamily="34" charset="0"/>
              </a:rPr>
              <a:t>Used between change of Tenancy</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6120680" cy="461665"/>
          </a:xfrm>
          <a:prstGeom prst="rect">
            <a:avLst/>
          </a:prstGeom>
          <a:noFill/>
          <a:ln w="9525">
            <a:noFill/>
            <a:miter lim="800000"/>
            <a:headEnd/>
            <a:tailEnd/>
          </a:ln>
        </p:spPr>
        <p:txBody>
          <a:bodyPr wrap="square">
            <a:spAutoFit/>
          </a:bodyPr>
          <a:lstStyle/>
          <a:p>
            <a:r>
              <a:rPr lang="en-GB" sz="2400" b="1" i="1" dirty="0">
                <a:solidFill>
                  <a:schemeClr val="bg1"/>
                </a:solidFill>
              </a:rPr>
              <a:t>Advice for Landlords and Tenants...  </a:t>
            </a:r>
            <a:endParaRPr lang="en-GB" sz="2400" b="1" i="1" dirty="0">
              <a:solidFill>
                <a:schemeClr val="bg1"/>
              </a:solidFill>
            </a:endParaRPr>
          </a:p>
        </p:txBody>
      </p:sp>
      <p:pic>
        <p:nvPicPr>
          <p:cNvPr id="10" name="Picture 2"/>
          <p:cNvPicPr>
            <a:picLocks noChangeAspect="1" noChangeArrowheads="1"/>
          </p:cNvPicPr>
          <p:nvPr/>
        </p:nvPicPr>
        <p:blipFill>
          <a:blip r:embed="rId5" cstate="print"/>
          <a:srcRect l="33479" t="14391" r="35529" b="9813"/>
          <a:stretch>
            <a:fillRect/>
          </a:stretch>
        </p:blipFill>
        <p:spPr bwMode="auto">
          <a:xfrm rot="21149426">
            <a:off x="1919536" y="1772816"/>
            <a:ext cx="2592288" cy="3564396"/>
          </a:xfrm>
          <a:prstGeom prst="rect">
            <a:avLst/>
          </a:prstGeom>
          <a:noFill/>
          <a:ln w="9525">
            <a:solidFill>
              <a:schemeClr val="tx1"/>
            </a:solidFill>
            <a:miter lim="800000"/>
            <a:headEnd/>
            <a:tailEnd/>
          </a:ln>
        </p:spPr>
      </p:pic>
      <p:pic>
        <p:nvPicPr>
          <p:cNvPr id="13" name="Picture 4"/>
          <p:cNvPicPr>
            <a:picLocks noChangeAspect="1" noChangeArrowheads="1"/>
          </p:cNvPicPr>
          <p:nvPr/>
        </p:nvPicPr>
        <p:blipFill>
          <a:blip r:embed="rId6" cstate="print"/>
          <a:srcRect l="32844" t="13579" r="35057" b="6688"/>
          <a:stretch>
            <a:fillRect/>
          </a:stretch>
        </p:blipFill>
        <p:spPr bwMode="auto">
          <a:xfrm rot="21144994">
            <a:off x="4176450" y="1765379"/>
            <a:ext cx="2581620" cy="3605366"/>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10" t="16308" r="16714" b="6684"/>
          <a:stretch/>
        </p:blipFill>
        <p:spPr bwMode="auto">
          <a:xfrm rot="787152">
            <a:off x="7560720" y="1754026"/>
            <a:ext cx="2577273" cy="178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12" t="16917" r="16340" b="6159"/>
          <a:stretch/>
        </p:blipFill>
        <p:spPr bwMode="auto">
          <a:xfrm rot="777146">
            <a:off x="7193750" y="3620039"/>
            <a:ext cx="2543651" cy="173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783632" y="6093296"/>
            <a:ext cx="6408712" cy="400110"/>
          </a:xfrm>
          <a:prstGeom prst="rect">
            <a:avLst/>
          </a:prstGeom>
          <a:noFill/>
        </p:spPr>
        <p:txBody>
          <a:bodyPr wrap="square" rtlCol="0">
            <a:spAutoFit/>
          </a:bodyPr>
          <a:lstStyle/>
          <a:p>
            <a:pPr algn="ctr"/>
            <a:r>
              <a:rPr lang="en-GB" sz="2000" b="1" i="1" dirty="0">
                <a:solidFill>
                  <a:schemeClr val="bg1"/>
                </a:solidFill>
                <a:latin typeface="Arial" pitchFamily="34" charset="0"/>
                <a:cs typeface="Arial" pitchFamily="34" charset="0"/>
              </a:rPr>
              <a:t>www.electricalsafetyfirst.org.uk/guides-and-advic</a:t>
            </a:r>
            <a:r>
              <a:rPr lang="en-GB" sz="2000" b="1" dirty="0">
                <a:solidFill>
                  <a:schemeClr val="bg1"/>
                </a:solidFill>
                <a:latin typeface="Arial" pitchFamily="34" charset="0"/>
                <a:cs typeface="Arial" pitchFamily="34" charset="0"/>
              </a:rPr>
              <a:t>e</a:t>
            </a:r>
            <a:endParaRPr lang="en-GB"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5976664" cy="461665"/>
          </a:xfrm>
          <a:prstGeom prst="rect">
            <a:avLst/>
          </a:prstGeom>
          <a:noFill/>
          <a:ln w="9525">
            <a:noFill/>
            <a:miter lim="800000"/>
            <a:headEnd/>
            <a:tailEnd/>
          </a:ln>
        </p:spPr>
        <p:txBody>
          <a:bodyPr wrap="square">
            <a:spAutoFit/>
          </a:bodyPr>
          <a:lstStyle/>
          <a:p>
            <a:r>
              <a:rPr lang="en-GB" sz="2400" b="1" i="1" dirty="0">
                <a:solidFill>
                  <a:schemeClr val="bg1"/>
                </a:solidFill>
              </a:rPr>
              <a:t>Houses of Multiple Occupancy (HMO)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5" name="TextBox 14"/>
          <p:cNvSpPr txBox="1"/>
          <p:nvPr/>
        </p:nvSpPr>
        <p:spPr>
          <a:xfrm>
            <a:off x="1524000" y="1844824"/>
            <a:ext cx="8244408" cy="2677656"/>
          </a:xfrm>
          <a:prstGeom prst="rect">
            <a:avLst/>
          </a:prstGeom>
          <a:solidFill>
            <a:schemeClr val="bg1">
              <a:alpha val="68000"/>
            </a:schemeClr>
          </a:solidFill>
          <a:ln>
            <a:solidFill>
              <a:schemeClr val="tx1"/>
            </a:solidFill>
          </a:ln>
        </p:spPr>
        <p:txBody>
          <a:bodyPr wrap="square" rtlCol="0">
            <a:spAutoFit/>
          </a:bodyPr>
          <a:lstStyle/>
          <a:p>
            <a:r>
              <a:rPr lang="en-GB" sz="2400" b="1" dirty="0"/>
              <a:t>The Management of Houses of Multiple Occupation (England) Regulation 2006 requires:</a:t>
            </a:r>
          </a:p>
          <a:p>
            <a:endParaRPr lang="en-GB" sz="2400" b="1" dirty="0"/>
          </a:p>
          <a:p>
            <a:pPr>
              <a:buFont typeface="Arial" pitchFamily="34" charset="0"/>
              <a:buChar char="•"/>
            </a:pPr>
            <a:r>
              <a:rPr lang="en-GB" sz="2400" dirty="0"/>
              <a:t> Electrical Installations to be inspected and Tested every 5 years.</a:t>
            </a:r>
          </a:p>
          <a:p>
            <a:pPr>
              <a:buFont typeface="Arial" pitchFamily="34" charset="0"/>
              <a:buChar char="•"/>
            </a:pPr>
            <a:r>
              <a:rPr lang="en-GB" sz="2400" dirty="0"/>
              <a:t> A written report (Condition report). </a:t>
            </a:r>
          </a:p>
          <a:p>
            <a:pPr>
              <a:buFont typeface="Arial" pitchFamily="34" charset="0"/>
              <a:buChar char="•"/>
            </a:pPr>
            <a:r>
              <a:rPr lang="en-GB" sz="2400" dirty="0"/>
              <a:t> Carried out by a suitably qualified person.</a:t>
            </a:r>
          </a:p>
          <a:p>
            <a:pPr>
              <a:buFont typeface="Arial" pitchFamily="34" charset="0"/>
              <a:buChar char="•"/>
            </a:pPr>
            <a:r>
              <a:rPr lang="en-GB" sz="2400" dirty="0"/>
              <a:t> Enforced by licensing procedures.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Social Housing...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5" name="TextBox 14"/>
          <p:cNvSpPr txBox="1"/>
          <p:nvPr/>
        </p:nvSpPr>
        <p:spPr>
          <a:xfrm>
            <a:off x="1524000" y="1844824"/>
            <a:ext cx="8244408" cy="3416320"/>
          </a:xfrm>
          <a:prstGeom prst="rect">
            <a:avLst/>
          </a:prstGeom>
          <a:solidFill>
            <a:schemeClr val="bg1">
              <a:alpha val="68000"/>
            </a:schemeClr>
          </a:solidFill>
          <a:ln>
            <a:solidFill>
              <a:schemeClr val="tx1"/>
            </a:solidFill>
          </a:ln>
        </p:spPr>
        <p:txBody>
          <a:bodyPr wrap="square" rtlCol="0">
            <a:spAutoFit/>
          </a:bodyPr>
          <a:lstStyle/>
          <a:p>
            <a:r>
              <a:rPr lang="en-GB" sz="2400" b="1" dirty="0"/>
              <a:t>Social Housing – 5 or 10 years?</a:t>
            </a:r>
          </a:p>
          <a:p>
            <a:endParaRPr lang="en-GB" sz="2400" b="1" dirty="0"/>
          </a:p>
          <a:p>
            <a:pPr>
              <a:buFont typeface="Arial" pitchFamily="34" charset="0"/>
              <a:buChar char="•"/>
            </a:pPr>
            <a:r>
              <a:rPr lang="en-GB" sz="2400" dirty="0"/>
              <a:t> The ultimate decision is with the competent person – the </a:t>
            </a:r>
          </a:p>
          <a:p>
            <a:r>
              <a:rPr lang="en-GB" sz="2400" dirty="0"/>
              <a:t>   inspector. </a:t>
            </a:r>
          </a:p>
          <a:p>
            <a:pPr>
              <a:buFont typeface="Arial" pitchFamily="34" charset="0"/>
              <a:buChar char="•"/>
            </a:pPr>
            <a:r>
              <a:rPr lang="en-GB" sz="2400" dirty="0"/>
              <a:t> Apply sound engineering judgment – base the decision on fact.</a:t>
            </a:r>
          </a:p>
          <a:p>
            <a:pPr>
              <a:buFont typeface="Arial" pitchFamily="34" charset="0"/>
              <a:buChar char="•"/>
            </a:pPr>
            <a:r>
              <a:rPr lang="en-GB" sz="2400" b="1" dirty="0"/>
              <a:t> </a:t>
            </a:r>
            <a:r>
              <a:rPr lang="en-GB" sz="2400" dirty="0"/>
              <a:t>Maintenance regimes / programmed work may form part of the </a:t>
            </a:r>
          </a:p>
          <a:p>
            <a:r>
              <a:rPr lang="en-GB" sz="2400" dirty="0"/>
              <a:t>   decision. </a:t>
            </a:r>
          </a:p>
          <a:p>
            <a:pPr>
              <a:buFont typeface="Arial" pitchFamily="34" charset="0"/>
              <a:buChar char="•"/>
            </a:pPr>
            <a:r>
              <a:rPr lang="en-GB" sz="2400" dirty="0"/>
              <a:t> Justification may be sought.</a:t>
            </a:r>
          </a:p>
          <a:p>
            <a:endParaRPr lang="en-GB" sz="2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0" name="TextBox 9"/>
          <p:cNvSpPr txBox="1"/>
          <p:nvPr/>
        </p:nvSpPr>
        <p:spPr>
          <a:xfrm>
            <a:off x="1524000" y="1988840"/>
            <a:ext cx="8244408" cy="3046988"/>
          </a:xfrm>
          <a:prstGeom prst="rect">
            <a:avLst/>
          </a:prstGeom>
          <a:solidFill>
            <a:schemeClr val="bg1">
              <a:alpha val="68000"/>
            </a:schemeClr>
          </a:solidFill>
          <a:ln>
            <a:solidFill>
              <a:schemeClr val="tx1"/>
            </a:solidFill>
          </a:ln>
        </p:spPr>
        <p:txBody>
          <a:bodyPr wrap="square" rtlCol="0">
            <a:spAutoFit/>
          </a:bodyPr>
          <a:lstStyle/>
          <a:p>
            <a:pPr>
              <a:buFont typeface="Arial" pitchFamily="34" charset="0"/>
              <a:buChar char="•"/>
            </a:pPr>
            <a:r>
              <a:rPr lang="en-GB" sz="2400" dirty="0"/>
              <a:t> </a:t>
            </a:r>
            <a:r>
              <a:rPr lang="en-GB" sz="2400" dirty="0"/>
              <a:t>These are often the areas where you need help.</a:t>
            </a:r>
          </a:p>
          <a:p>
            <a:pPr>
              <a:buFont typeface="Arial" pitchFamily="34" charset="0"/>
              <a:buChar char="•"/>
            </a:pPr>
            <a:r>
              <a:rPr lang="en-GB" sz="2400" dirty="0"/>
              <a:t> </a:t>
            </a:r>
            <a:r>
              <a:rPr lang="en-GB" sz="2400" dirty="0"/>
              <a:t>One persons C2 is another’s C3!</a:t>
            </a:r>
          </a:p>
          <a:p>
            <a:pPr>
              <a:buFont typeface="Arial" pitchFamily="34" charset="0"/>
              <a:buChar char="•"/>
            </a:pPr>
            <a:r>
              <a:rPr lang="en-GB" sz="2400" dirty="0"/>
              <a:t> </a:t>
            </a:r>
            <a:r>
              <a:rPr lang="en-GB" sz="2400" dirty="0"/>
              <a:t>Its the competent persons judgement call – but it must be </a:t>
            </a:r>
          </a:p>
          <a:p>
            <a:r>
              <a:rPr lang="en-GB" sz="2400" dirty="0"/>
              <a:t>  substantiate with fact.</a:t>
            </a:r>
          </a:p>
          <a:p>
            <a:pPr>
              <a:buFont typeface="Arial" pitchFamily="34" charset="0"/>
              <a:buChar char="•"/>
            </a:pPr>
            <a:r>
              <a:rPr lang="en-GB" sz="2400" dirty="0"/>
              <a:t> </a:t>
            </a:r>
            <a:r>
              <a:rPr lang="en-GB" sz="2400" dirty="0"/>
              <a:t>Good practice - assigned with a regulation number against the </a:t>
            </a:r>
          </a:p>
          <a:p>
            <a:r>
              <a:rPr lang="en-GB" sz="2400" dirty="0"/>
              <a:t> </a:t>
            </a:r>
            <a:r>
              <a:rPr lang="en-GB" sz="2400" dirty="0"/>
              <a:t> coded item.</a:t>
            </a:r>
          </a:p>
          <a:p>
            <a:pPr>
              <a:buFont typeface="Arial" pitchFamily="34" charset="0"/>
              <a:buChar char="•"/>
            </a:pPr>
            <a:r>
              <a:rPr lang="en-GB" sz="2400" dirty="0"/>
              <a:t> </a:t>
            </a:r>
            <a:r>
              <a:rPr lang="en-GB" sz="2400" dirty="0"/>
              <a:t>Anything written down needs to be clear and understood by    </a:t>
            </a:r>
          </a:p>
          <a:p>
            <a:r>
              <a:rPr lang="en-GB" sz="2400" dirty="0"/>
              <a:t> </a:t>
            </a:r>
            <a:r>
              <a:rPr lang="en-GB" sz="2400" dirty="0"/>
              <a:t> the client.</a:t>
            </a:r>
          </a:p>
        </p:txBody>
      </p:sp>
      <p:sp>
        <p:nvSpPr>
          <p:cNvPr id="13" name="TextBox 4"/>
          <p:cNvSpPr txBox="1">
            <a:spLocks noChangeArrowheads="1"/>
          </p:cNvSpPr>
          <p:nvPr/>
        </p:nvSpPr>
        <p:spPr bwMode="auto">
          <a:xfrm>
            <a:off x="4151784" y="404665"/>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Coding – often the problem..  </a:t>
            </a:r>
            <a:endParaRPr lang="en-GB" sz="2400" b="1" i="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3" name="TextBox 4"/>
          <p:cNvSpPr txBox="1">
            <a:spLocks noChangeArrowheads="1"/>
          </p:cNvSpPr>
          <p:nvPr/>
        </p:nvSpPr>
        <p:spPr bwMode="auto">
          <a:xfrm>
            <a:off x="4151784" y="404665"/>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Coding – often the problem..  </a:t>
            </a:r>
            <a:endParaRPr lang="en-GB" sz="2400" b="1" i="1" dirty="0">
              <a:solidFill>
                <a:schemeClr val="bg1"/>
              </a:solidFill>
            </a:endParaRPr>
          </a:p>
        </p:txBody>
      </p:sp>
      <p:sp>
        <p:nvSpPr>
          <p:cNvPr id="15" name="TextBox 14"/>
          <p:cNvSpPr txBox="1"/>
          <p:nvPr/>
        </p:nvSpPr>
        <p:spPr>
          <a:xfrm>
            <a:off x="1524000" y="2636912"/>
            <a:ext cx="4283968" cy="1569660"/>
          </a:xfrm>
          <a:prstGeom prst="rect">
            <a:avLst/>
          </a:prstGeom>
          <a:solidFill>
            <a:schemeClr val="bg1">
              <a:alpha val="68000"/>
            </a:schemeClr>
          </a:solidFill>
          <a:ln>
            <a:solidFill>
              <a:schemeClr val="tx1"/>
            </a:solidFill>
          </a:ln>
        </p:spPr>
        <p:txBody>
          <a:bodyPr wrap="square" rtlCol="0">
            <a:spAutoFit/>
          </a:bodyPr>
          <a:lstStyle/>
          <a:p>
            <a:pPr>
              <a:buFont typeface="Arial" pitchFamily="34" charset="0"/>
              <a:buChar char="•"/>
            </a:pPr>
            <a:r>
              <a:rPr lang="en-GB" sz="2400" dirty="0"/>
              <a:t> Best Practice Guide 4.</a:t>
            </a:r>
          </a:p>
          <a:p>
            <a:pPr>
              <a:buFont typeface="Arial" pitchFamily="34" charset="0"/>
              <a:buChar char="•"/>
            </a:pPr>
            <a:r>
              <a:rPr lang="en-GB" sz="2400" dirty="0"/>
              <a:t> </a:t>
            </a:r>
            <a:r>
              <a:rPr lang="en-GB" sz="2400" dirty="0"/>
              <a:t>Free to download. </a:t>
            </a:r>
          </a:p>
          <a:p>
            <a:pPr>
              <a:buFont typeface="Arial" pitchFamily="34" charset="0"/>
              <a:buChar char="•"/>
            </a:pPr>
            <a:r>
              <a:rPr lang="en-GB" sz="2400" dirty="0"/>
              <a:t> </a:t>
            </a:r>
            <a:r>
              <a:rPr lang="en-GB" sz="2400" dirty="0"/>
              <a:t>Industry agreed guidance.</a:t>
            </a:r>
          </a:p>
          <a:p>
            <a:pPr>
              <a:buFont typeface="Arial" pitchFamily="34" charset="0"/>
              <a:buChar char="•"/>
            </a:pPr>
            <a:r>
              <a:rPr lang="en-GB" sz="2400" dirty="0"/>
              <a:t> </a:t>
            </a:r>
            <a:r>
              <a:rPr lang="en-GB" sz="2400" dirty="0"/>
              <a:t>A good reference if challenged.</a:t>
            </a:r>
          </a:p>
        </p:txBody>
      </p:sp>
      <p:pic>
        <p:nvPicPr>
          <p:cNvPr id="16" name="Picture 2"/>
          <p:cNvPicPr>
            <a:picLocks noChangeAspect="1" noChangeArrowheads="1"/>
          </p:cNvPicPr>
          <p:nvPr/>
        </p:nvPicPr>
        <p:blipFill>
          <a:blip r:embed="rId5" cstate="print"/>
          <a:srcRect/>
          <a:stretch>
            <a:fillRect/>
          </a:stretch>
        </p:blipFill>
        <p:spPr bwMode="auto">
          <a:xfrm>
            <a:off x="7104113" y="1628800"/>
            <a:ext cx="2773131" cy="37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9219" name="TextBox 4"/>
          <p:cNvSpPr txBox="1">
            <a:spLocks noChangeArrowheads="1"/>
          </p:cNvSpPr>
          <p:nvPr/>
        </p:nvSpPr>
        <p:spPr bwMode="auto">
          <a:xfrm>
            <a:off x="4440239"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Contractors’ Association  </a:t>
            </a:r>
          </a:p>
        </p:txBody>
      </p:sp>
      <p:pic>
        <p:nvPicPr>
          <p:cNvPr id="7" name="Picture 4"/>
          <p:cNvPicPr>
            <a:picLocks noChangeAspect="1" noChangeArrowheads="1"/>
          </p:cNvPicPr>
          <p:nvPr/>
        </p:nvPicPr>
        <p:blipFill>
          <a:blip r:embed="rId3"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9221" name="TextBox 10"/>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a:solidFill>
                  <a:schemeClr val="bg1"/>
                </a:solidFill>
              </a:rPr>
              <a:t>Shaping our industry</a:t>
            </a:r>
          </a:p>
          <a:p>
            <a:pPr algn="r"/>
            <a:r>
              <a:rPr lang="en-GB">
                <a:solidFill>
                  <a:schemeClr val="bg1"/>
                </a:solidFill>
              </a:rPr>
              <a:t>Enabling business growth</a:t>
            </a:r>
          </a:p>
          <a:p>
            <a:pPr algn="r"/>
            <a:r>
              <a:rPr lang="en-GB" sz="2000" b="1">
                <a:solidFill>
                  <a:schemeClr val="bg1"/>
                </a:solidFill>
              </a:rPr>
              <a:t>Getting members specified</a:t>
            </a:r>
          </a:p>
        </p:txBody>
      </p:sp>
      <p:pic>
        <p:nvPicPr>
          <p:cNvPr id="62466" name="Picture 2"/>
          <p:cNvPicPr>
            <a:picLocks noChangeAspect="1" noChangeArrowheads="1"/>
          </p:cNvPicPr>
          <p:nvPr/>
        </p:nvPicPr>
        <p:blipFill>
          <a:blip r:embed="rId4" cstate="print"/>
          <a:srcRect l="13554" t="33093" r="75375" b="48203"/>
          <a:stretch>
            <a:fillRect/>
          </a:stretch>
        </p:blipFill>
        <p:spPr bwMode="auto">
          <a:xfrm>
            <a:off x="3359150" y="1844676"/>
            <a:ext cx="1441450" cy="1368425"/>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l="30440" t="34453" r="61813" b="50781"/>
          <a:stretch>
            <a:fillRect/>
          </a:stretch>
        </p:blipFill>
        <p:spPr bwMode="auto">
          <a:xfrm>
            <a:off x="5159376" y="2133600"/>
            <a:ext cx="1008063" cy="1079500"/>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l="43169" t="34453" r="44656" b="47829"/>
          <a:stretch>
            <a:fillRect/>
          </a:stretch>
        </p:blipFill>
        <p:spPr bwMode="auto">
          <a:xfrm>
            <a:off x="6816725" y="1916114"/>
            <a:ext cx="1582738" cy="1296987"/>
          </a:xfrm>
          <a:prstGeom prst="rect">
            <a:avLst/>
          </a:prstGeom>
          <a:noFill/>
          <a:ln w="9525">
            <a:noFill/>
            <a:miter lim="800000"/>
            <a:headEnd/>
            <a:tailEnd/>
          </a:ln>
        </p:spPr>
      </p:pic>
      <p:pic>
        <p:nvPicPr>
          <p:cNvPr id="62469" name="Picture 5"/>
          <p:cNvPicPr>
            <a:picLocks noChangeAspect="1" noChangeArrowheads="1"/>
          </p:cNvPicPr>
          <p:nvPr/>
        </p:nvPicPr>
        <p:blipFill>
          <a:blip r:embed="rId4" cstate="print"/>
          <a:srcRect l="59216" t="34453" r="29713" b="45860"/>
          <a:stretch>
            <a:fillRect/>
          </a:stretch>
        </p:blipFill>
        <p:spPr bwMode="auto">
          <a:xfrm>
            <a:off x="1774825" y="1700213"/>
            <a:ext cx="1441450" cy="1441450"/>
          </a:xfrm>
          <a:prstGeom prst="rect">
            <a:avLst/>
          </a:prstGeom>
          <a:noFill/>
          <a:ln w="9525">
            <a:noFill/>
            <a:miter lim="800000"/>
            <a:headEnd/>
            <a:tailEnd/>
          </a:ln>
        </p:spPr>
      </p:pic>
      <p:pic>
        <p:nvPicPr>
          <p:cNvPr id="62470" name="Picture 6"/>
          <p:cNvPicPr>
            <a:picLocks noChangeAspect="1" noChangeArrowheads="1"/>
          </p:cNvPicPr>
          <p:nvPr/>
        </p:nvPicPr>
        <p:blipFill>
          <a:blip r:embed="rId4" cstate="print"/>
          <a:srcRect l="74713" t="34077" r="15878" b="47218"/>
          <a:stretch>
            <a:fillRect/>
          </a:stretch>
        </p:blipFill>
        <p:spPr bwMode="auto">
          <a:xfrm>
            <a:off x="8975726" y="1916114"/>
            <a:ext cx="1223963" cy="1368425"/>
          </a:xfrm>
          <a:prstGeom prst="rect">
            <a:avLst/>
          </a:prstGeom>
          <a:noFill/>
          <a:ln w="9525">
            <a:noFill/>
            <a:miter lim="800000"/>
            <a:headEnd/>
            <a:tailEnd/>
          </a:ln>
        </p:spPr>
      </p:pic>
      <p:pic>
        <p:nvPicPr>
          <p:cNvPr id="62471" name="Picture 7"/>
          <p:cNvPicPr>
            <a:picLocks noChangeAspect="1" noChangeArrowheads="1"/>
          </p:cNvPicPr>
          <p:nvPr/>
        </p:nvPicPr>
        <p:blipFill>
          <a:blip r:embed="rId4" cstate="print"/>
          <a:srcRect l="13281" t="62625" r="75096" b="18672"/>
          <a:stretch>
            <a:fillRect/>
          </a:stretch>
        </p:blipFill>
        <p:spPr bwMode="auto">
          <a:xfrm>
            <a:off x="1774825" y="3573464"/>
            <a:ext cx="1512888" cy="1368425"/>
          </a:xfrm>
          <a:prstGeom prst="rect">
            <a:avLst/>
          </a:prstGeom>
          <a:noFill/>
          <a:ln w="9525">
            <a:noFill/>
            <a:miter lim="800000"/>
            <a:headEnd/>
            <a:tailEnd/>
          </a:ln>
        </p:spPr>
      </p:pic>
      <p:pic>
        <p:nvPicPr>
          <p:cNvPr id="62472" name="Picture 8"/>
          <p:cNvPicPr>
            <a:picLocks noChangeAspect="1" noChangeArrowheads="1"/>
          </p:cNvPicPr>
          <p:nvPr/>
        </p:nvPicPr>
        <p:blipFill>
          <a:blip r:embed="rId4" cstate="print"/>
          <a:srcRect l="28780" t="62015" r="60152" b="21251"/>
          <a:stretch>
            <a:fillRect/>
          </a:stretch>
        </p:blipFill>
        <p:spPr bwMode="auto">
          <a:xfrm>
            <a:off x="3719513" y="3573463"/>
            <a:ext cx="1439862" cy="1223962"/>
          </a:xfrm>
          <a:prstGeom prst="rect">
            <a:avLst/>
          </a:prstGeom>
          <a:noFill/>
          <a:ln w="9525">
            <a:noFill/>
            <a:miter lim="800000"/>
            <a:headEnd/>
            <a:tailEnd/>
          </a:ln>
        </p:spPr>
      </p:pic>
      <p:pic>
        <p:nvPicPr>
          <p:cNvPr id="62473" name="Picture 9"/>
          <p:cNvPicPr>
            <a:picLocks noChangeAspect="1" noChangeArrowheads="1"/>
          </p:cNvPicPr>
          <p:nvPr/>
        </p:nvPicPr>
        <p:blipFill>
          <a:blip r:embed="rId4" cstate="print"/>
          <a:srcRect l="43721" t="61639" r="44656" b="18674"/>
          <a:stretch>
            <a:fillRect/>
          </a:stretch>
        </p:blipFill>
        <p:spPr bwMode="auto">
          <a:xfrm>
            <a:off x="5591175" y="3429001"/>
            <a:ext cx="1512888" cy="1439863"/>
          </a:xfrm>
          <a:prstGeom prst="rect">
            <a:avLst/>
          </a:prstGeom>
          <a:noFill/>
          <a:ln w="9525">
            <a:noFill/>
            <a:miter lim="800000"/>
            <a:headEnd/>
            <a:tailEnd/>
          </a:ln>
        </p:spPr>
      </p:pic>
      <p:pic>
        <p:nvPicPr>
          <p:cNvPr id="62474" name="Picture 10"/>
          <p:cNvPicPr>
            <a:picLocks noChangeAspect="1" noChangeArrowheads="1"/>
          </p:cNvPicPr>
          <p:nvPr/>
        </p:nvPicPr>
        <p:blipFill>
          <a:blip r:embed="rId4" cstate="print"/>
          <a:srcRect l="60324" t="62015" r="31374" b="21251"/>
          <a:stretch>
            <a:fillRect/>
          </a:stretch>
        </p:blipFill>
        <p:spPr bwMode="auto">
          <a:xfrm>
            <a:off x="7464425" y="3644901"/>
            <a:ext cx="1079500" cy="1223963"/>
          </a:xfrm>
          <a:prstGeom prst="rect">
            <a:avLst/>
          </a:prstGeom>
          <a:noFill/>
          <a:ln w="9525">
            <a:noFill/>
            <a:miter lim="800000"/>
            <a:headEnd/>
            <a:tailEnd/>
          </a:ln>
        </p:spPr>
      </p:pic>
      <p:pic>
        <p:nvPicPr>
          <p:cNvPr id="62475" name="Picture 11"/>
          <p:cNvPicPr>
            <a:picLocks noChangeAspect="1" noChangeArrowheads="1"/>
          </p:cNvPicPr>
          <p:nvPr/>
        </p:nvPicPr>
        <p:blipFill>
          <a:blip r:embed="rId4" cstate="print"/>
          <a:srcRect l="75819" t="63983" r="16432" b="19283"/>
          <a:stretch>
            <a:fillRect/>
          </a:stretch>
        </p:blipFill>
        <p:spPr bwMode="auto">
          <a:xfrm>
            <a:off x="9048751" y="3644901"/>
            <a:ext cx="1008063" cy="122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2469"/>
                                        </p:tgtEl>
                                      </p:cBhvr>
                                    </p:animEffect>
                                    <p:animScale>
                                      <p:cBhvr>
                                        <p:cTn id="7" dur="250" autoRev="1" fill="hold"/>
                                        <p:tgtEl>
                                          <p:spTgt spid="62469"/>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2466"/>
                                        </p:tgtEl>
                                      </p:cBhvr>
                                    </p:animEffect>
                                    <p:animScale>
                                      <p:cBhvr>
                                        <p:cTn id="11" dur="250" autoRev="1" fill="hold"/>
                                        <p:tgtEl>
                                          <p:spTgt spid="6246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62467"/>
                                        </p:tgtEl>
                                      </p:cBhvr>
                                    </p:animEffect>
                                    <p:animScale>
                                      <p:cBhvr>
                                        <p:cTn id="15" dur="250" autoRev="1" fill="hold"/>
                                        <p:tgtEl>
                                          <p:spTgt spid="62467"/>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62468"/>
                                        </p:tgtEl>
                                      </p:cBhvr>
                                    </p:animEffect>
                                    <p:animScale>
                                      <p:cBhvr>
                                        <p:cTn id="19" dur="250" autoRev="1" fill="hold"/>
                                        <p:tgtEl>
                                          <p:spTgt spid="62468"/>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62470"/>
                                        </p:tgtEl>
                                      </p:cBhvr>
                                    </p:animEffect>
                                    <p:animScale>
                                      <p:cBhvr>
                                        <p:cTn id="23" dur="250" autoRev="1" fill="hold"/>
                                        <p:tgtEl>
                                          <p:spTgt spid="6247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62471"/>
                                        </p:tgtEl>
                                      </p:cBhvr>
                                    </p:animEffect>
                                    <p:animScale>
                                      <p:cBhvr>
                                        <p:cTn id="27" dur="250" autoRev="1" fill="hold"/>
                                        <p:tgtEl>
                                          <p:spTgt spid="62471"/>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62472"/>
                                        </p:tgtEl>
                                      </p:cBhvr>
                                    </p:animEffect>
                                    <p:animScale>
                                      <p:cBhvr>
                                        <p:cTn id="31" dur="250" autoRev="1" fill="hold"/>
                                        <p:tgtEl>
                                          <p:spTgt spid="6247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62473"/>
                                        </p:tgtEl>
                                      </p:cBhvr>
                                    </p:animEffect>
                                    <p:animScale>
                                      <p:cBhvr>
                                        <p:cTn id="35" dur="250" autoRev="1" fill="hold"/>
                                        <p:tgtEl>
                                          <p:spTgt spid="62473"/>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62474"/>
                                        </p:tgtEl>
                                      </p:cBhvr>
                                    </p:animEffect>
                                    <p:animScale>
                                      <p:cBhvr>
                                        <p:cTn id="39" dur="250" autoRev="1" fill="hold"/>
                                        <p:tgtEl>
                                          <p:spTgt spid="62474"/>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62475"/>
                                        </p:tgtEl>
                                      </p:cBhvr>
                                    </p:animEffect>
                                    <p:animScale>
                                      <p:cBhvr>
                                        <p:cTn id="43" dur="250" autoRev="1" fill="hold"/>
                                        <p:tgtEl>
                                          <p:spTgt spid="624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96752"/>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476673"/>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  </a:t>
            </a:r>
            <a:endParaRPr lang="en-GB" sz="2400" b="1" i="1" dirty="0">
              <a:solidFill>
                <a:schemeClr val="bg1"/>
              </a:solidFill>
            </a:endParaRPr>
          </a:p>
        </p:txBody>
      </p:sp>
      <p:sp>
        <p:nvSpPr>
          <p:cNvPr id="11" name="TextBox 3"/>
          <p:cNvSpPr txBox="1">
            <a:spLocks noChangeArrowheads="1"/>
          </p:cNvSpPr>
          <p:nvPr/>
        </p:nvSpPr>
        <p:spPr bwMode="auto">
          <a:xfrm>
            <a:off x="1524000" y="6093297"/>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Periodic Inspections of Electrical Systems. </a:t>
            </a:r>
            <a:endParaRPr lang="en-GB" sz="2800" b="1" i="1" dirty="0">
              <a:solidFill>
                <a:schemeClr val="bg1"/>
              </a:solidFill>
            </a:endParaRPr>
          </a:p>
        </p:txBody>
      </p:sp>
      <p:sp>
        <p:nvSpPr>
          <p:cNvPr id="13" name="TextBox 4"/>
          <p:cNvSpPr txBox="1">
            <a:spLocks noChangeArrowheads="1"/>
          </p:cNvSpPr>
          <p:nvPr/>
        </p:nvSpPr>
        <p:spPr bwMode="auto">
          <a:xfrm>
            <a:off x="4151784" y="404665"/>
            <a:ext cx="3816424" cy="461665"/>
          </a:xfrm>
          <a:prstGeom prst="rect">
            <a:avLst/>
          </a:prstGeom>
          <a:noFill/>
          <a:ln w="9525">
            <a:noFill/>
            <a:miter lim="800000"/>
            <a:headEnd/>
            <a:tailEnd/>
          </a:ln>
        </p:spPr>
        <p:txBody>
          <a:bodyPr wrap="square">
            <a:spAutoFit/>
          </a:bodyPr>
          <a:lstStyle/>
          <a:p>
            <a:r>
              <a:rPr lang="en-GB" sz="2400" b="1" i="1" dirty="0">
                <a:solidFill>
                  <a:schemeClr val="bg1"/>
                </a:solidFill>
              </a:rPr>
              <a:t>Coding – above all..  </a:t>
            </a:r>
            <a:endParaRPr lang="en-GB" sz="2400" b="1" i="1" dirty="0">
              <a:solidFill>
                <a:schemeClr val="bg1"/>
              </a:solidFill>
            </a:endParaRPr>
          </a:p>
        </p:txBody>
      </p:sp>
      <p:sp>
        <p:nvSpPr>
          <p:cNvPr id="15" name="TextBox 14"/>
          <p:cNvSpPr txBox="1"/>
          <p:nvPr/>
        </p:nvSpPr>
        <p:spPr>
          <a:xfrm>
            <a:off x="1524000" y="1844824"/>
            <a:ext cx="8208912" cy="3416320"/>
          </a:xfrm>
          <a:prstGeom prst="rect">
            <a:avLst/>
          </a:prstGeom>
          <a:solidFill>
            <a:schemeClr val="bg1">
              <a:alpha val="68000"/>
            </a:schemeClr>
          </a:solidFill>
          <a:ln>
            <a:solidFill>
              <a:schemeClr val="tx1"/>
            </a:solidFill>
          </a:ln>
        </p:spPr>
        <p:txBody>
          <a:bodyPr wrap="square" rtlCol="0">
            <a:spAutoFit/>
          </a:bodyPr>
          <a:lstStyle/>
          <a:p>
            <a:r>
              <a:rPr lang="en-GB" sz="2400" b="1" dirty="0"/>
              <a:t>Bear in mind, what we tell our members..</a:t>
            </a:r>
          </a:p>
          <a:p>
            <a:endParaRPr lang="en-GB" sz="2400" b="1" dirty="0"/>
          </a:p>
          <a:p>
            <a:pPr>
              <a:buFont typeface="Wingdings" pitchFamily="2" charset="2"/>
              <a:buChar char="Ø"/>
            </a:pPr>
            <a:r>
              <a:rPr lang="en-GB" sz="2400" b="1" dirty="0"/>
              <a:t> </a:t>
            </a:r>
            <a:r>
              <a:rPr lang="en-GB" sz="2400" dirty="0"/>
              <a:t>Over zealous with coding might lead to later criticism if your        </a:t>
            </a:r>
          </a:p>
          <a:p>
            <a:r>
              <a:rPr lang="en-GB" sz="2400" dirty="0"/>
              <a:t>     client spent money on unnecessary remedial work. </a:t>
            </a:r>
          </a:p>
          <a:p>
            <a:endParaRPr lang="en-GB" sz="2400" dirty="0"/>
          </a:p>
          <a:p>
            <a:pPr>
              <a:buFont typeface="Wingdings" pitchFamily="2" charset="2"/>
              <a:buChar char="Ø"/>
            </a:pPr>
            <a:r>
              <a:rPr lang="en-GB" sz="2400" dirty="0"/>
              <a:t> Being to lenient with coding could have a consequence if later </a:t>
            </a:r>
          </a:p>
          <a:p>
            <a:r>
              <a:rPr lang="en-GB" sz="2400" dirty="0"/>
              <a:t>     something goes wrong.</a:t>
            </a:r>
          </a:p>
          <a:p>
            <a:endParaRPr lang="en-GB" sz="2400" dirty="0"/>
          </a:p>
          <a:p>
            <a:pPr>
              <a:buFont typeface="Wingdings" pitchFamily="2" charset="2"/>
              <a:buChar char="Ø"/>
            </a:pPr>
            <a:r>
              <a:rPr lang="en-GB" sz="2400" dirty="0"/>
              <a:t> Document as much as you can – keep to the contract.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024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024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024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0247" name="TextBox 4"/>
          <p:cNvSpPr txBox="1">
            <a:spLocks noChangeArrowheads="1"/>
          </p:cNvSpPr>
          <p:nvPr/>
        </p:nvSpPr>
        <p:spPr bwMode="auto">
          <a:xfrm>
            <a:off x="4656139" y="404813"/>
            <a:ext cx="4968875" cy="461962"/>
          </a:xfrm>
          <a:prstGeom prst="rect">
            <a:avLst/>
          </a:prstGeom>
          <a:noFill/>
          <a:ln w="9525">
            <a:noFill/>
            <a:miter lim="800000"/>
            <a:headEnd/>
            <a:tailEnd/>
          </a:ln>
        </p:spPr>
        <p:txBody>
          <a:bodyPr>
            <a:spAutoFit/>
          </a:bodyPr>
          <a:lstStyle/>
          <a:p>
            <a:pPr algn="l"/>
            <a:r>
              <a:rPr lang="en-GB" sz="2400" b="1" i="1" dirty="0">
                <a:solidFill>
                  <a:schemeClr val="bg1"/>
                </a:solidFill>
              </a:rPr>
              <a:t>Electrical Contractors’ Association.  </a:t>
            </a:r>
            <a:endParaRPr lang="en-GB" sz="2400" b="1" i="1" dirty="0">
              <a:solidFill>
                <a:schemeClr val="bg1"/>
              </a:solidFill>
            </a:endParaRPr>
          </a:p>
        </p:txBody>
      </p:sp>
      <p:sp>
        <p:nvSpPr>
          <p:cNvPr id="1025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Central Essex &amp; Colchester Technical Forum. </a:t>
            </a:r>
            <a:endParaRPr lang="en-GB" sz="2800" b="1" i="1" dirty="0">
              <a:solidFill>
                <a:schemeClr val="bg1"/>
              </a:solidFill>
            </a:endParaRPr>
          </a:p>
        </p:txBody>
      </p:sp>
      <p:sp>
        <p:nvSpPr>
          <p:cNvPr id="11" name="TextBox 8"/>
          <p:cNvSpPr txBox="1">
            <a:spLocks noChangeArrowheads="1"/>
          </p:cNvSpPr>
          <p:nvPr/>
        </p:nvSpPr>
        <p:spPr bwMode="auto">
          <a:xfrm>
            <a:off x="1524001" y="2060576"/>
            <a:ext cx="5616575" cy="2676525"/>
          </a:xfrm>
          <a:prstGeom prst="rect">
            <a:avLst/>
          </a:prstGeom>
          <a:solidFill>
            <a:schemeClr val="bg1">
              <a:alpha val="59999"/>
            </a:schemeClr>
          </a:solidFill>
          <a:ln w="9525">
            <a:noFill/>
            <a:miter lim="800000"/>
            <a:headEnd/>
            <a:tailEnd/>
          </a:ln>
        </p:spPr>
        <p:txBody>
          <a:bodyPr>
            <a:spAutoFit/>
          </a:bodyPr>
          <a:lstStyle/>
          <a:p>
            <a:pPr algn="l"/>
            <a:endParaRPr lang="en-GB" sz="2800"/>
          </a:p>
          <a:p>
            <a:pPr algn="l"/>
            <a:r>
              <a:rPr lang="en-GB" sz="2800"/>
              <a:t>E:	</a:t>
            </a:r>
            <a:r>
              <a:rPr lang="en-GB" sz="2800">
                <a:hlinkClick r:id="rId5"/>
              </a:rPr>
              <a:t>steve.martin@eca.co.uk</a:t>
            </a:r>
            <a:endParaRPr lang="en-GB" sz="2800"/>
          </a:p>
          <a:p>
            <a:pPr algn="l"/>
            <a:r>
              <a:rPr lang="en-GB" sz="2800"/>
              <a:t>T:	020 7313 4807</a:t>
            </a:r>
          </a:p>
          <a:p>
            <a:pPr algn="l"/>
            <a:r>
              <a:rPr lang="en-GB" sz="2800"/>
              <a:t>M:	07866 487593</a:t>
            </a:r>
          </a:p>
          <a:p>
            <a:pPr algn="l"/>
            <a:endParaRPr lang="en-GB" sz="2800"/>
          </a:p>
          <a:p>
            <a:pPr algn="l"/>
            <a:r>
              <a:rPr lang="en-GB" sz="2800"/>
              <a:t>	@ecastevemartin</a:t>
            </a:r>
          </a:p>
        </p:txBody>
      </p:sp>
      <p:pic>
        <p:nvPicPr>
          <p:cNvPr id="12" name="Picture 7" descr="Steve_Martin_230414-011.jpg"/>
          <p:cNvPicPr>
            <a:picLocks noChangeAspect="1"/>
          </p:cNvPicPr>
          <p:nvPr/>
        </p:nvPicPr>
        <p:blipFill>
          <a:blip r:embed="rId6" cstate="print"/>
          <a:srcRect/>
          <a:stretch>
            <a:fillRect/>
          </a:stretch>
        </p:blipFill>
        <p:spPr bwMode="auto">
          <a:xfrm>
            <a:off x="8183564" y="1989138"/>
            <a:ext cx="1912937"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11"/>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dirty="0">
                <a:solidFill>
                  <a:schemeClr val="bg1"/>
                </a:solidFill>
              </a:rPr>
              <a:t>Shaping our industry</a:t>
            </a:r>
          </a:p>
          <a:p>
            <a:pPr algn="r"/>
            <a:r>
              <a:rPr lang="en-GB" dirty="0">
                <a:solidFill>
                  <a:schemeClr val="bg1"/>
                </a:solidFill>
              </a:rPr>
              <a:t>Enabling business growth</a:t>
            </a:r>
          </a:p>
          <a:p>
            <a:pPr algn="r"/>
            <a:r>
              <a:rPr lang="en-GB" sz="2000" b="1" dirty="0">
                <a:solidFill>
                  <a:schemeClr val="bg1"/>
                </a:solidFill>
              </a:rPr>
              <a:t>Getting members specified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l="13554" t="15375" r="15605" b="8829"/>
          <a:stretch>
            <a:fillRect/>
          </a:stretch>
        </p:blipFill>
        <p:spPr bwMode="auto">
          <a:xfrm>
            <a:off x="2566988" y="1392238"/>
            <a:ext cx="6985000" cy="42021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0244" name="TextBox 4"/>
          <p:cNvSpPr txBox="1">
            <a:spLocks noChangeArrowheads="1"/>
          </p:cNvSpPr>
          <p:nvPr/>
        </p:nvSpPr>
        <p:spPr bwMode="auto">
          <a:xfrm>
            <a:off x="4440239" y="404813"/>
            <a:ext cx="4968875" cy="400050"/>
          </a:xfrm>
          <a:prstGeom prst="rect">
            <a:avLst/>
          </a:prstGeom>
          <a:noFill/>
          <a:ln w="9525">
            <a:noFill/>
            <a:miter lim="800000"/>
            <a:headEnd/>
            <a:tailEnd/>
          </a:ln>
        </p:spPr>
        <p:txBody>
          <a:bodyPr>
            <a:spAutoFit/>
          </a:bodyPr>
          <a:lstStyle/>
          <a:p>
            <a:r>
              <a:rPr lang="en-GB" sz="2000" b="1" i="1" dirty="0">
                <a:solidFill>
                  <a:schemeClr val="bg1"/>
                </a:solidFill>
              </a:rPr>
              <a:t>The Electrical Contractors’ Association  </a:t>
            </a:r>
          </a:p>
        </p:txBody>
      </p:sp>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0246" name="TextBox 10"/>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a:solidFill>
                  <a:schemeClr val="bg1"/>
                </a:solidFill>
              </a:rPr>
              <a:t>Shaping our industry</a:t>
            </a:r>
          </a:p>
          <a:p>
            <a:pPr algn="r"/>
            <a:r>
              <a:rPr lang="en-GB">
                <a:solidFill>
                  <a:schemeClr val="bg1"/>
                </a:solidFill>
              </a:rPr>
              <a:t>Enabling business growth</a:t>
            </a:r>
          </a:p>
          <a:p>
            <a:pPr algn="r"/>
            <a:r>
              <a:rPr lang="en-GB" sz="2000" b="1">
                <a:solidFill>
                  <a:schemeClr val="bg1"/>
                </a:solidFill>
              </a:rPr>
              <a:t>Getting members specified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024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024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024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0247" name="TextBox 4"/>
          <p:cNvSpPr txBox="1">
            <a:spLocks noChangeArrowheads="1"/>
          </p:cNvSpPr>
          <p:nvPr/>
        </p:nvSpPr>
        <p:spPr bwMode="auto">
          <a:xfrm>
            <a:off x="4656139" y="404813"/>
            <a:ext cx="4968875" cy="461962"/>
          </a:xfrm>
          <a:prstGeom prst="rect">
            <a:avLst/>
          </a:prstGeom>
          <a:noFill/>
          <a:ln w="9525">
            <a:noFill/>
            <a:miter lim="800000"/>
            <a:headEnd/>
            <a:tailEnd/>
          </a:ln>
        </p:spPr>
        <p:txBody>
          <a:bodyPr>
            <a:spAutoFit/>
          </a:bodyPr>
          <a:lstStyle/>
          <a:p>
            <a:pPr algn="l"/>
            <a:r>
              <a:rPr lang="en-GB" sz="2400" b="1" i="1" dirty="0">
                <a:solidFill>
                  <a:schemeClr val="bg1"/>
                </a:solidFill>
              </a:rPr>
              <a:t>Electrical Contractors’ Association.  </a:t>
            </a:r>
            <a:endParaRPr lang="en-GB" sz="2400" b="1" i="1" dirty="0">
              <a:solidFill>
                <a:schemeClr val="bg1"/>
              </a:solidFill>
            </a:endParaRPr>
          </a:p>
        </p:txBody>
      </p:sp>
      <p:sp>
        <p:nvSpPr>
          <p:cNvPr id="22" name="TextBox 21"/>
          <p:cNvSpPr txBox="1"/>
          <p:nvPr/>
        </p:nvSpPr>
        <p:spPr>
          <a:xfrm>
            <a:off x="1524000" y="1916832"/>
            <a:ext cx="9144000" cy="3046988"/>
          </a:xfrm>
          <a:prstGeom prst="rect">
            <a:avLst/>
          </a:prstGeom>
          <a:solidFill>
            <a:schemeClr val="bg1">
              <a:alpha val="70000"/>
            </a:schemeClr>
          </a:solidFill>
          <a:ln>
            <a:solidFill>
              <a:schemeClr val="tx1"/>
            </a:solidFill>
          </a:ln>
        </p:spPr>
        <p:txBody>
          <a:bodyPr wrap="square">
            <a:spAutoFit/>
          </a:bodyPr>
          <a:lstStyle/>
          <a:p>
            <a:pPr algn="l">
              <a:defRPr/>
            </a:pPr>
            <a:r>
              <a:rPr lang="en-GB" sz="2400" b="1" dirty="0">
                <a:latin typeface="Arial" pitchFamily="34" charset="0"/>
                <a:cs typeface="Arial" pitchFamily="34" charset="0"/>
              </a:rPr>
              <a:t>Welcome..</a:t>
            </a:r>
          </a:p>
          <a:p>
            <a:pPr algn="l">
              <a:defRPr/>
            </a:pPr>
            <a:endParaRPr lang="en-GB" sz="2400" b="1" dirty="0">
              <a:latin typeface="Arial" pitchFamily="34" charset="0"/>
              <a:cs typeface="Arial" pitchFamily="34" charset="0"/>
            </a:endParaRPr>
          </a:p>
          <a:p>
            <a:pPr algn="l">
              <a:buFont typeface="Wingdings" pitchFamily="2" charset="2"/>
              <a:buChar char="Ø"/>
              <a:defRPr/>
            </a:pPr>
            <a:r>
              <a:rPr lang="en-GB" sz="2400" b="1" dirty="0">
                <a:latin typeface="Arial" pitchFamily="34" charset="0"/>
                <a:cs typeface="Arial" pitchFamily="34" charset="0"/>
              </a:rPr>
              <a:t> New </a:t>
            </a:r>
            <a:r>
              <a:rPr lang="en-GB" sz="2400" b="1" dirty="0">
                <a:latin typeface="Arial" pitchFamily="34" charset="0"/>
                <a:cs typeface="Arial" pitchFamily="34" charset="0"/>
              </a:rPr>
              <a:t>BS 5266-1: 2016 – Emergency Lighting </a:t>
            </a:r>
            <a:r>
              <a:rPr lang="en-GB" sz="2400" b="1" dirty="0" err="1">
                <a:latin typeface="Arial" pitchFamily="34" charset="0"/>
                <a:cs typeface="Arial" pitchFamily="34" charset="0"/>
              </a:rPr>
              <a:t>CoP</a:t>
            </a:r>
            <a:endParaRPr lang="en-GB" sz="2400" b="1" dirty="0">
              <a:latin typeface="Arial" pitchFamily="34" charset="0"/>
              <a:cs typeface="Arial" pitchFamily="34" charset="0"/>
            </a:endParaRPr>
          </a:p>
          <a:p>
            <a:pPr algn="l">
              <a:defRPr/>
            </a:pPr>
            <a:endParaRPr lang="en-GB" sz="2400" b="1" dirty="0">
              <a:latin typeface="Arial" pitchFamily="34" charset="0"/>
              <a:cs typeface="Arial" pitchFamily="34" charset="0"/>
            </a:endParaRPr>
          </a:p>
          <a:p>
            <a:pPr algn="l">
              <a:buFont typeface="Wingdings" pitchFamily="2" charset="2"/>
              <a:buChar char="Ø"/>
              <a:defRPr/>
            </a:pPr>
            <a:r>
              <a:rPr lang="en-GB" sz="2400" b="1" dirty="0">
                <a:latin typeface="Arial" pitchFamily="34" charset="0"/>
                <a:cs typeface="Arial" pitchFamily="34" charset="0"/>
              </a:rPr>
              <a:t> </a:t>
            </a:r>
            <a:r>
              <a:rPr lang="en-GB" sz="2400" b="1" dirty="0">
                <a:latin typeface="Arial" pitchFamily="34" charset="0"/>
                <a:cs typeface="Arial" pitchFamily="34" charset="0"/>
              </a:rPr>
              <a:t>DPC </a:t>
            </a:r>
            <a:r>
              <a:rPr lang="en-GB" sz="2400" b="1" dirty="0">
                <a:latin typeface="Arial" pitchFamily="34" charset="0"/>
                <a:cs typeface="Arial" pitchFamily="34" charset="0"/>
              </a:rPr>
              <a:t>of BS 5839-1 Fire alarm </a:t>
            </a:r>
            <a:r>
              <a:rPr lang="en-GB" sz="2400" b="1" dirty="0" err="1">
                <a:latin typeface="Arial" pitchFamily="34" charset="0"/>
                <a:cs typeface="Arial" pitchFamily="34" charset="0"/>
              </a:rPr>
              <a:t>CoP.</a:t>
            </a:r>
            <a:endParaRPr lang="en-GB" sz="2400" b="1" dirty="0">
              <a:latin typeface="Arial" pitchFamily="34" charset="0"/>
              <a:cs typeface="Arial" pitchFamily="34" charset="0"/>
            </a:endParaRPr>
          </a:p>
          <a:p>
            <a:pPr algn="l">
              <a:defRPr/>
            </a:pPr>
            <a:endParaRPr lang="en-GB" sz="2400" b="1" dirty="0">
              <a:latin typeface="Arial" pitchFamily="34" charset="0"/>
              <a:cs typeface="Arial" pitchFamily="34" charset="0"/>
            </a:endParaRPr>
          </a:p>
          <a:p>
            <a:pPr algn="l">
              <a:buFont typeface="Wingdings" pitchFamily="2" charset="2"/>
              <a:buChar char="Ø"/>
              <a:defRPr/>
            </a:pPr>
            <a:r>
              <a:rPr lang="en-GB" sz="2400" b="1" dirty="0">
                <a:latin typeface="Arial" pitchFamily="34" charset="0"/>
                <a:cs typeface="Arial" pitchFamily="34" charset="0"/>
              </a:rPr>
              <a:t> </a:t>
            </a:r>
            <a:r>
              <a:rPr lang="en-GB" sz="2400" b="1" dirty="0">
                <a:latin typeface="Arial" pitchFamily="34" charset="0"/>
                <a:cs typeface="Arial" pitchFamily="34" charset="0"/>
              </a:rPr>
              <a:t>Periodic Electrical Inspections – Expectations and  </a:t>
            </a:r>
          </a:p>
          <a:p>
            <a:pPr algn="l">
              <a:defRPr/>
            </a:pPr>
            <a:r>
              <a:rPr lang="en-GB" sz="2400" b="1" dirty="0">
                <a:latin typeface="Arial" pitchFamily="34" charset="0"/>
                <a:cs typeface="Arial" pitchFamily="34" charset="0"/>
              </a:rPr>
              <a:t>    Frustrations</a:t>
            </a:r>
            <a:endParaRPr lang="en-GB" sz="2400" b="1" dirty="0">
              <a:latin typeface="Arial" pitchFamily="34" charset="0"/>
              <a:cs typeface="Arial" pitchFamily="34" charset="0"/>
            </a:endParaRPr>
          </a:p>
        </p:txBody>
      </p:sp>
      <p:pic>
        <p:nvPicPr>
          <p:cNvPr id="11"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2" name="TextBox 11"/>
          <p:cNvSpPr txBox="1">
            <a:spLocks noChangeArrowheads="1"/>
          </p:cNvSpPr>
          <p:nvPr/>
        </p:nvSpPr>
        <p:spPr bwMode="auto">
          <a:xfrm>
            <a:off x="5519739" y="5805489"/>
            <a:ext cx="4897437" cy="954087"/>
          </a:xfrm>
          <a:prstGeom prst="rect">
            <a:avLst/>
          </a:prstGeom>
          <a:noFill/>
          <a:ln w="9525">
            <a:noFill/>
            <a:miter lim="800000"/>
            <a:headEnd/>
            <a:tailEnd/>
          </a:ln>
        </p:spPr>
        <p:txBody>
          <a:bodyPr>
            <a:spAutoFit/>
          </a:bodyPr>
          <a:lstStyle/>
          <a:p>
            <a:pPr algn="r"/>
            <a:r>
              <a:rPr lang="en-GB" dirty="0">
                <a:solidFill>
                  <a:schemeClr val="bg1"/>
                </a:solidFill>
              </a:rPr>
              <a:t>Shaping our industry</a:t>
            </a:r>
          </a:p>
          <a:p>
            <a:pPr algn="r"/>
            <a:r>
              <a:rPr lang="en-GB" dirty="0">
                <a:solidFill>
                  <a:schemeClr val="bg1"/>
                </a:solidFill>
              </a:rPr>
              <a:t>Enabling business growth</a:t>
            </a:r>
          </a:p>
          <a:p>
            <a:pPr algn="r"/>
            <a:r>
              <a:rPr lang="en-GB" sz="2000" b="1" dirty="0">
                <a:solidFill>
                  <a:schemeClr val="bg1"/>
                </a:solidFill>
              </a:rPr>
              <a:t>Getting members specified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Internet of Things?</a:t>
            </a:r>
          </a:p>
        </p:txBody>
      </p:sp>
      <p:sp>
        <p:nvSpPr>
          <p:cNvPr id="10243" name="TextBox 4"/>
          <p:cNvSpPr txBox="1">
            <a:spLocks noChangeArrowheads="1"/>
          </p:cNvSpPr>
          <p:nvPr/>
        </p:nvSpPr>
        <p:spPr bwMode="auto">
          <a:xfrm>
            <a:off x="4511676" y="404813"/>
            <a:ext cx="4968875" cy="400050"/>
          </a:xfrm>
          <a:prstGeom prst="rect">
            <a:avLst/>
          </a:prstGeom>
          <a:noFill/>
          <a:ln w="9525">
            <a:noFill/>
            <a:miter lim="800000"/>
            <a:headEnd/>
            <a:tailEnd/>
          </a:ln>
        </p:spPr>
        <p:txBody>
          <a:bodyPr>
            <a:spAutoFit/>
          </a:bodyPr>
          <a:lstStyle/>
          <a:p>
            <a:r>
              <a:rPr lang="en-GB" sz="2000" b="1" i="1">
                <a:solidFill>
                  <a:schemeClr val="bg1"/>
                </a:solidFill>
              </a:rPr>
              <a:t>The Electrical Contractor’ Association  </a:t>
            </a:r>
          </a:p>
        </p:txBody>
      </p:sp>
      <p:sp>
        <p:nvSpPr>
          <p:cNvPr id="10244" name="TextBox 3"/>
          <p:cNvSpPr txBox="1">
            <a:spLocks noChangeArrowheads="1"/>
          </p:cNvSpPr>
          <p:nvPr/>
        </p:nvSpPr>
        <p:spPr bwMode="auto">
          <a:xfrm>
            <a:off x="1524000" y="5949950"/>
            <a:ext cx="9144000" cy="522288"/>
          </a:xfrm>
          <a:prstGeom prst="rect">
            <a:avLst/>
          </a:prstGeom>
          <a:noFill/>
          <a:ln w="9525">
            <a:noFill/>
            <a:miter lim="800000"/>
            <a:headEnd/>
            <a:tailEnd/>
          </a:ln>
        </p:spPr>
        <p:txBody>
          <a:bodyPr>
            <a:spAutoFit/>
          </a:bodyPr>
          <a:lstStyle/>
          <a:p>
            <a:r>
              <a:rPr lang="en-GB" sz="2800" b="1" i="1">
                <a:solidFill>
                  <a:schemeClr val="bg1"/>
                </a:solidFill>
              </a:rPr>
              <a:t>Unlocking the potential for electricians..</a:t>
            </a:r>
          </a:p>
        </p:txBody>
      </p:sp>
      <p:pic>
        <p:nvPicPr>
          <p:cNvPr id="10245" name="Picture 18" descr="shutterstock_410113768.jpg"/>
          <p:cNvPicPr>
            <a:picLocks noChangeAspect="1"/>
          </p:cNvPicPr>
          <p:nvPr/>
        </p:nvPicPr>
        <p:blipFill>
          <a:blip r:embed="rId3" cstate="print"/>
          <a:srcRect/>
          <a:stretch>
            <a:fillRect/>
          </a:stretch>
        </p:blipFill>
        <p:spPr bwMode="auto">
          <a:xfrm>
            <a:off x="1524000" y="908050"/>
            <a:ext cx="9144000" cy="5473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sp>
        <p:nvSpPr>
          <p:cNvPr id="10247" name="TextBox 4"/>
          <p:cNvSpPr txBox="1">
            <a:spLocks noChangeArrowheads="1"/>
          </p:cNvSpPr>
          <p:nvPr/>
        </p:nvSpPr>
        <p:spPr bwMode="auto">
          <a:xfrm>
            <a:off x="4656139" y="404813"/>
            <a:ext cx="4968875" cy="461962"/>
          </a:xfrm>
          <a:prstGeom prst="rect">
            <a:avLst/>
          </a:prstGeom>
          <a:noFill/>
          <a:ln w="9525">
            <a:noFill/>
            <a:miter lim="800000"/>
            <a:headEnd/>
            <a:tailEnd/>
          </a:ln>
        </p:spPr>
        <p:txBody>
          <a:bodyPr>
            <a:spAutoFit/>
          </a:bodyPr>
          <a:lstStyle/>
          <a:p>
            <a:pPr algn="l"/>
            <a:r>
              <a:rPr lang="en-GB" sz="2400" b="1" i="1" dirty="0">
                <a:solidFill>
                  <a:schemeClr val="bg1"/>
                </a:solidFill>
              </a:rPr>
              <a:t>What's new...?  </a:t>
            </a:r>
          </a:p>
        </p:txBody>
      </p:sp>
      <p:pic>
        <p:nvPicPr>
          <p:cNvPr id="15"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22" name="TextBox 21"/>
          <p:cNvSpPr txBox="1"/>
          <p:nvPr/>
        </p:nvSpPr>
        <p:spPr>
          <a:xfrm>
            <a:off x="1524000" y="2420888"/>
            <a:ext cx="9144000" cy="1938992"/>
          </a:xfrm>
          <a:prstGeom prst="rect">
            <a:avLst/>
          </a:prstGeom>
          <a:solidFill>
            <a:schemeClr val="bg1">
              <a:alpha val="70000"/>
            </a:schemeClr>
          </a:solidFill>
          <a:ln>
            <a:solidFill>
              <a:schemeClr val="tx1"/>
            </a:solidFill>
          </a:ln>
        </p:spPr>
        <p:txBody>
          <a:bodyPr wrap="square">
            <a:spAutoFit/>
          </a:bodyPr>
          <a:lstStyle/>
          <a:p>
            <a:pPr algn="l">
              <a:buFont typeface="Wingdings" pitchFamily="2" charset="2"/>
              <a:buChar char="Ø"/>
              <a:defRPr/>
            </a:pPr>
            <a:r>
              <a:rPr lang="en-GB" sz="2400" dirty="0">
                <a:latin typeface="Arial" pitchFamily="34" charset="0"/>
                <a:cs typeface="Arial" pitchFamily="34" charset="0"/>
              </a:rPr>
              <a:t> </a:t>
            </a:r>
            <a:r>
              <a:rPr lang="en-GB" sz="2400" b="1" dirty="0">
                <a:latin typeface="Arial" pitchFamily="34" charset="0"/>
                <a:cs typeface="Arial" pitchFamily="34" charset="0"/>
              </a:rPr>
              <a:t>New BS 5266-1: 2016 – Emergency Lighting </a:t>
            </a:r>
            <a:r>
              <a:rPr lang="en-GB" sz="2400" b="1" dirty="0" err="1">
                <a:latin typeface="Arial" pitchFamily="34" charset="0"/>
                <a:cs typeface="Arial" pitchFamily="34" charset="0"/>
              </a:rPr>
              <a:t>CoP</a:t>
            </a:r>
            <a:endParaRPr lang="en-GB" sz="2400" b="1" dirty="0">
              <a:latin typeface="Arial" pitchFamily="34" charset="0"/>
              <a:cs typeface="Arial" pitchFamily="34" charset="0"/>
            </a:endParaRPr>
          </a:p>
          <a:p>
            <a:pPr algn="l">
              <a:defRPr/>
            </a:pPr>
            <a:endParaRPr lang="en-GB" sz="2400" dirty="0">
              <a:latin typeface="Arial" pitchFamily="34" charset="0"/>
              <a:cs typeface="Arial" pitchFamily="34" charset="0"/>
            </a:endParaRPr>
          </a:p>
          <a:p>
            <a:pPr algn="l">
              <a:buFont typeface="Wingdings" pitchFamily="2" charset="2"/>
              <a:buChar char="Ø"/>
              <a:defRPr/>
            </a:pPr>
            <a:r>
              <a:rPr lang="en-GB" sz="2400" dirty="0">
                <a:solidFill>
                  <a:schemeClr val="bg1">
                    <a:lumMod val="50000"/>
                  </a:schemeClr>
                </a:solidFill>
                <a:latin typeface="Arial" pitchFamily="34" charset="0"/>
                <a:cs typeface="Arial" pitchFamily="34" charset="0"/>
              </a:rPr>
              <a:t> </a:t>
            </a:r>
            <a:r>
              <a:rPr lang="en-GB" sz="2400" b="1" dirty="0">
                <a:solidFill>
                  <a:schemeClr val="bg1">
                    <a:lumMod val="50000"/>
                  </a:schemeClr>
                </a:solidFill>
                <a:latin typeface="Arial" pitchFamily="34" charset="0"/>
                <a:cs typeface="Arial" pitchFamily="34" charset="0"/>
              </a:rPr>
              <a:t>Final draft before DPC of BS 5839-1 Fire alarm </a:t>
            </a:r>
            <a:r>
              <a:rPr lang="en-GB" sz="2400" b="1" dirty="0" err="1">
                <a:solidFill>
                  <a:schemeClr val="bg1">
                    <a:lumMod val="50000"/>
                  </a:schemeClr>
                </a:solidFill>
                <a:latin typeface="Arial" pitchFamily="34" charset="0"/>
                <a:cs typeface="Arial" pitchFamily="34" charset="0"/>
              </a:rPr>
              <a:t>CoP.</a:t>
            </a:r>
            <a:endParaRPr lang="en-GB" sz="2400" b="1" dirty="0">
              <a:solidFill>
                <a:schemeClr val="bg1">
                  <a:lumMod val="50000"/>
                </a:schemeClr>
              </a:solidFill>
              <a:latin typeface="Arial" pitchFamily="34" charset="0"/>
              <a:cs typeface="Arial" pitchFamily="34" charset="0"/>
            </a:endParaRPr>
          </a:p>
          <a:p>
            <a:pPr algn="l">
              <a:defRPr/>
            </a:pPr>
            <a:endParaRPr lang="en-GB" sz="2400" dirty="0">
              <a:solidFill>
                <a:schemeClr val="bg1">
                  <a:lumMod val="50000"/>
                </a:schemeClr>
              </a:solidFill>
              <a:latin typeface="Arial" pitchFamily="34" charset="0"/>
              <a:cs typeface="Arial" pitchFamily="34" charset="0"/>
            </a:endParaRPr>
          </a:p>
          <a:p>
            <a:pPr algn="l">
              <a:buFont typeface="Wingdings" pitchFamily="2" charset="2"/>
              <a:buChar char="Ø"/>
              <a:defRPr/>
            </a:pPr>
            <a:r>
              <a:rPr lang="en-GB" sz="2400" dirty="0">
                <a:solidFill>
                  <a:schemeClr val="bg1">
                    <a:lumMod val="50000"/>
                  </a:schemeClr>
                </a:solidFill>
                <a:latin typeface="Arial" pitchFamily="34" charset="0"/>
                <a:cs typeface="Arial" pitchFamily="34" charset="0"/>
              </a:rPr>
              <a:t> </a:t>
            </a:r>
            <a:r>
              <a:rPr lang="en-GB" sz="2400" dirty="0">
                <a:solidFill>
                  <a:schemeClr val="bg1">
                    <a:lumMod val="50000"/>
                  </a:schemeClr>
                </a:solidFill>
                <a:latin typeface="Arial" pitchFamily="34" charset="0"/>
                <a:cs typeface="Arial" pitchFamily="34" charset="0"/>
              </a:rPr>
              <a:t>Periodic Electrical Inspections – Expectations and Frustrations</a:t>
            </a:r>
            <a:endParaRPr lang="en-GB" sz="2400" b="1" dirty="0">
              <a:solidFill>
                <a:schemeClr val="bg1">
                  <a:lumMod val="50000"/>
                </a:schemeClr>
              </a:solidFill>
              <a:latin typeface="Arial" pitchFamily="34" charset="0"/>
              <a:cs typeface="Arial" pitchFamily="34" charset="0"/>
            </a:endParaRPr>
          </a:p>
        </p:txBody>
      </p:sp>
      <p:sp>
        <p:nvSpPr>
          <p:cNvPr id="11" name="Rectangle 11"/>
          <p:cNvSpPr>
            <a:spLocks noChangeArrowheads="1"/>
          </p:cNvSpPr>
          <p:nvPr/>
        </p:nvSpPr>
        <p:spPr bwMode="auto">
          <a:xfrm>
            <a:off x="1631950" y="5949950"/>
            <a:ext cx="8891588" cy="523220"/>
          </a:xfrm>
          <a:prstGeom prst="rect">
            <a:avLst/>
          </a:prstGeom>
          <a:noFill/>
          <a:ln w="9525">
            <a:noFill/>
            <a:miter lim="800000"/>
            <a:headEnd/>
            <a:tailEnd/>
          </a:ln>
        </p:spPr>
        <p:txBody>
          <a:bodyPr>
            <a:spAutoFit/>
          </a:bodyPr>
          <a:lstStyle/>
          <a:p>
            <a:pPr algn="ctr"/>
            <a:r>
              <a:rPr lang="en-GB" sz="2800" b="1" dirty="0">
                <a:solidFill>
                  <a:schemeClr val="bg1"/>
                </a:solidFill>
                <a:cs typeface="Arial" charset="0"/>
              </a:rPr>
              <a:t>BS 5266-1:2016 Emergency Lighting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151785" y="404813"/>
            <a:ext cx="5257329" cy="523220"/>
          </a:xfrm>
          <a:prstGeom prst="rect">
            <a:avLst/>
          </a:prstGeom>
          <a:noFill/>
          <a:ln w="9525">
            <a:noFill/>
            <a:miter lim="800000"/>
            <a:headEnd/>
            <a:tailEnd/>
          </a:ln>
        </p:spPr>
        <p:txBody>
          <a:bodyPr wrap="square">
            <a:spAutoFit/>
          </a:bodyPr>
          <a:lstStyle/>
          <a:p>
            <a:pPr algn="ctr"/>
            <a:r>
              <a:rPr lang="en-GB" sz="2800" b="1" i="1" dirty="0">
                <a:solidFill>
                  <a:schemeClr val="bg1"/>
                </a:solidFill>
              </a:rPr>
              <a:t>Any questions..?  </a:t>
            </a:r>
            <a:endParaRPr lang="en-GB" sz="2800" b="1" i="1" dirty="0">
              <a:solidFill>
                <a:schemeClr val="bg1"/>
              </a:solidFill>
            </a:endParaRPr>
          </a:p>
        </p:txBody>
      </p:sp>
      <p:pic>
        <p:nvPicPr>
          <p:cNvPr id="12" name="Picture 11" descr="81712255.jpg"/>
          <p:cNvPicPr>
            <a:picLocks noChangeAspect="1"/>
          </p:cNvPicPr>
          <p:nvPr/>
        </p:nvPicPr>
        <p:blipFill>
          <a:blip r:embed="rId3" cstate="print"/>
          <a:stretch>
            <a:fillRect/>
          </a:stretch>
        </p:blipFill>
        <p:spPr>
          <a:xfrm>
            <a:off x="1524000" y="1124744"/>
            <a:ext cx="9144000" cy="4752528"/>
          </a:xfrm>
          <a:prstGeom prst="rect">
            <a:avLst/>
          </a:prstGeom>
        </p:spPr>
      </p:pic>
      <p:pic>
        <p:nvPicPr>
          <p:cNvPr id="1028" name="Picture 4"/>
          <p:cNvPicPr>
            <a:picLocks noChangeAspect="1" noChangeArrowheads="1"/>
          </p:cNvPicPr>
          <p:nvPr/>
        </p:nvPicPr>
        <p:blipFill>
          <a:blip r:embed="rId4" cstate="print"/>
          <a:srcRect l="14608" t="11610" r="29523" b="74609"/>
          <a:stretch>
            <a:fillRect/>
          </a:stretch>
        </p:blipFill>
        <p:spPr bwMode="auto">
          <a:xfrm>
            <a:off x="1524000" y="1"/>
            <a:ext cx="9144000" cy="126841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l="29127" t="12393" r="29523" b="74609"/>
          <a:stretch>
            <a:fillRect/>
          </a:stretch>
        </p:blipFill>
        <p:spPr bwMode="auto">
          <a:xfrm>
            <a:off x="1524000" y="5662614"/>
            <a:ext cx="9144000" cy="1195387"/>
          </a:xfrm>
          <a:prstGeom prst="rect">
            <a:avLst/>
          </a:prstGeom>
          <a:ln>
            <a:noFill/>
          </a:ln>
          <a:effectLst>
            <a:outerShdw blurRad="190500" algn="tl" rotWithShape="0">
              <a:srgbClr val="000000">
                <a:alpha val="70000"/>
              </a:srgbClr>
            </a:outerShdw>
          </a:effectLst>
        </p:spPr>
      </p:pic>
      <p:sp>
        <p:nvSpPr>
          <p:cNvPr id="14" name="TextBox 4"/>
          <p:cNvSpPr txBox="1">
            <a:spLocks noChangeArrowheads="1"/>
          </p:cNvSpPr>
          <p:nvPr/>
        </p:nvSpPr>
        <p:spPr bwMode="auto">
          <a:xfrm>
            <a:off x="4079776" y="332656"/>
            <a:ext cx="5760640" cy="892552"/>
          </a:xfrm>
          <a:prstGeom prst="rect">
            <a:avLst/>
          </a:prstGeom>
          <a:noFill/>
          <a:ln w="9525">
            <a:noFill/>
            <a:miter lim="800000"/>
            <a:headEnd/>
            <a:tailEnd/>
          </a:ln>
        </p:spPr>
        <p:txBody>
          <a:bodyPr wrap="square">
            <a:spAutoFit/>
          </a:bodyPr>
          <a:lstStyle/>
          <a:p>
            <a:r>
              <a:rPr lang="en-GB" sz="2800" b="1" i="1" dirty="0">
                <a:solidFill>
                  <a:schemeClr val="bg1"/>
                </a:solidFill>
              </a:rPr>
              <a:t>Legislation and Enforcement ...</a:t>
            </a:r>
          </a:p>
          <a:p>
            <a:r>
              <a:rPr lang="en-GB" sz="2400" b="1" i="1" dirty="0">
                <a:solidFill>
                  <a:schemeClr val="bg1"/>
                </a:solidFill>
              </a:rPr>
              <a:t>  </a:t>
            </a:r>
            <a:endParaRPr lang="en-GB" sz="2400" b="1" i="1" dirty="0">
              <a:solidFill>
                <a:schemeClr val="bg1"/>
              </a:solidFill>
            </a:endParaRPr>
          </a:p>
        </p:txBody>
      </p:sp>
      <p:sp>
        <p:nvSpPr>
          <p:cNvPr id="11" name="Isosceles Triangle 10"/>
          <p:cNvSpPr/>
          <p:nvPr/>
        </p:nvSpPr>
        <p:spPr bwMode="auto">
          <a:xfrm>
            <a:off x="3215680" y="1412776"/>
            <a:ext cx="5616624" cy="3960440"/>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3200">
              <a:latin typeface="Arial" charset="0"/>
            </a:endParaRPr>
          </a:p>
        </p:txBody>
      </p:sp>
      <p:sp>
        <p:nvSpPr>
          <p:cNvPr id="16" name="TextBox 15"/>
          <p:cNvSpPr txBox="1"/>
          <p:nvPr/>
        </p:nvSpPr>
        <p:spPr>
          <a:xfrm>
            <a:off x="3863752" y="4653137"/>
            <a:ext cx="4464496" cy="646331"/>
          </a:xfrm>
          <a:prstGeom prst="rect">
            <a:avLst/>
          </a:prstGeom>
          <a:noFill/>
        </p:spPr>
        <p:txBody>
          <a:bodyPr wrap="square" rtlCol="0">
            <a:spAutoFit/>
          </a:bodyPr>
          <a:lstStyle/>
          <a:p>
            <a:r>
              <a:rPr lang="en-GB" b="1" dirty="0"/>
              <a:t>Codes of Practices (BS and BS EN Standards)</a:t>
            </a:r>
          </a:p>
          <a:p>
            <a:pPr algn="ctr"/>
            <a:r>
              <a:rPr lang="en-GB" b="1" dirty="0"/>
              <a:t>BS5839, BS 5266 etc..</a:t>
            </a:r>
          </a:p>
        </p:txBody>
      </p:sp>
      <p:sp>
        <p:nvSpPr>
          <p:cNvPr id="17" name="TextBox 16"/>
          <p:cNvSpPr txBox="1"/>
          <p:nvPr/>
        </p:nvSpPr>
        <p:spPr>
          <a:xfrm>
            <a:off x="4799856" y="3140969"/>
            <a:ext cx="2520280" cy="646331"/>
          </a:xfrm>
          <a:prstGeom prst="rect">
            <a:avLst/>
          </a:prstGeom>
          <a:noFill/>
        </p:spPr>
        <p:txBody>
          <a:bodyPr wrap="square" rtlCol="0">
            <a:spAutoFit/>
          </a:bodyPr>
          <a:lstStyle/>
          <a:p>
            <a:pPr algn="ctr"/>
            <a:r>
              <a:rPr lang="en-GB" b="1" dirty="0"/>
              <a:t>The Electricity at Work Regulations 1989</a:t>
            </a:r>
            <a:endParaRPr lang="en-GB" b="1" dirty="0"/>
          </a:p>
        </p:txBody>
      </p:sp>
      <p:sp>
        <p:nvSpPr>
          <p:cNvPr id="18" name="TextBox 17"/>
          <p:cNvSpPr txBox="1"/>
          <p:nvPr/>
        </p:nvSpPr>
        <p:spPr>
          <a:xfrm>
            <a:off x="5519936" y="2132857"/>
            <a:ext cx="1080120" cy="954107"/>
          </a:xfrm>
          <a:prstGeom prst="rect">
            <a:avLst/>
          </a:prstGeom>
          <a:noFill/>
        </p:spPr>
        <p:txBody>
          <a:bodyPr wrap="square" rtlCol="0">
            <a:spAutoFit/>
          </a:bodyPr>
          <a:lstStyle/>
          <a:p>
            <a:pPr algn="ctr"/>
            <a:r>
              <a:rPr lang="en-GB" sz="1400" b="1" dirty="0"/>
              <a:t>The Health &amp; Safety at Work etc Act 1974</a:t>
            </a:r>
          </a:p>
        </p:txBody>
      </p:sp>
      <p:cxnSp>
        <p:nvCxnSpPr>
          <p:cNvPr id="19" name="Straight Connector 18"/>
          <p:cNvCxnSpPr/>
          <p:nvPr/>
        </p:nvCxnSpPr>
        <p:spPr bwMode="auto">
          <a:xfrm>
            <a:off x="4871864" y="3068960"/>
            <a:ext cx="237626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1" name="Straight Connector 20"/>
          <p:cNvCxnSpPr/>
          <p:nvPr/>
        </p:nvCxnSpPr>
        <p:spPr bwMode="auto">
          <a:xfrm>
            <a:off x="3719736" y="4581128"/>
            <a:ext cx="45365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flipH="1" flipV="1">
            <a:off x="8328248" y="1484784"/>
            <a:ext cx="72008" cy="3024336"/>
          </a:xfrm>
          <a:prstGeom prst="straightConnector1">
            <a:avLst/>
          </a:prstGeom>
          <a:solidFill>
            <a:schemeClr val="accent1"/>
          </a:solidFill>
          <a:ln w="28575" cap="flat" cmpd="sng" algn="ctr">
            <a:solidFill>
              <a:srgbClr val="FF0000"/>
            </a:solidFill>
            <a:prstDash val="solid"/>
            <a:round/>
            <a:headEnd type="arrow"/>
            <a:tailEnd type="arrow"/>
          </a:ln>
          <a:effectLst/>
        </p:spPr>
      </p:cxnSp>
      <p:sp>
        <p:nvSpPr>
          <p:cNvPr id="27" name="TextBox 26"/>
          <p:cNvSpPr txBox="1"/>
          <p:nvPr/>
        </p:nvSpPr>
        <p:spPr>
          <a:xfrm>
            <a:off x="8616280" y="1628800"/>
            <a:ext cx="1440160" cy="1631216"/>
          </a:xfrm>
          <a:prstGeom prst="rect">
            <a:avLst/>
          </a:prstGeom>
          <a:solidFill>
            <a:schemeClr val="bg2">
              <a:alpha val="68000"/>
            </a:schemeClr>
          </a:solidFill>
          <a:ln>
            <a:solidFill>
              <a:schemeClr val="tx1"/>
            </a:solidFill>
          </a:ln>
        </p:spPr>
        <p:txBody>
          <a:bodyPr wrap="square" rtlCol="0">
            <a:spAutoFit/>
          </a:bodyPr>
          <a:lstStyle/>
          <a:p>
            <a:pPr algn="ctr"/>
            <a:r>
              <a:rPr lang="en-GB" sz="2000" b="1" dirty="0">
                <a:solidFill>
                  <a:srgbClr val="FF0000"/>
                </a:solidFill>
              </a:rPr>
              <a:t>UK Regulatory Framework</a:t>
            </a:r>
          </a:p>
          <a:p>
            <a:endParaRPr lang="en-GB" sz="2000" b="1" dirty="0">
              <a:solidFill>
                <a:srgbClr val="FF0000"/>
              </a:solidFill>
            </a:endParaRPr>
          </a:p>
          <a:p>
            <a:pPr algn="ctr"/>
            <a:r>
              <a:rPr lang="en-GB" sz="2000" b="1" dirty="0">
                <a:solidFill>
                  <a:srgbClr val="FF0000"/>
                </a:solidFill>
              </a:rPr>
              <a:t>LAW</a:t>
            </a:r>
            <a:endParaRPr lang="en-GB" sz="2000" b="1" dirty="0">
              <a:solidFill>
                <a:srgbClr val="FF0000"/>
              </a:solidFill>
            </a:endParaRPr>
          </a:p>
        </p:txBody>
      </p:sp>
      <p:sp>
        <p:nvSpPr>
          <p:cNvPr id="28" name="Bent Arrow 27"/>
          <p:cNvSpPr/>
          <p:nvPr/>
        </p:nvSpPr>
        <p:spPr bwMode="auto">
          <a:xfrm>
            <a:off x="2927648" y="3573016"/>
            <a:ext cx="1224136" cy="1800200"/>
          </a:xfrm>
          <a:prstGeom prst="ben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3200">
              <a:latin typeface="Arial" charset="0"/>
            </a:endParaRPr>
          </a:p>
        </p:txBody>
      </p:sp>
      <p:sp>
        <p:nvSpPr>
          <p:cNvPr id="29" name="TextBox 28"/>
          <p:cNvSpPr txBox="1"/>
          <p:nvPr/>
        </p:nvSpPr>
        <p:spPr>
          <a:xfrm>
            <a:off x="1524000" y="3140969"/>
            <a:ext cx="1440160" cy="2246769"/>
          </a:xfrm>
          <a:prstGeom prst="rect">
            <a:avLst/>
          </a:prstGeom>
          <a:solidFill>
            <a:schemeClr val="bg2">
              <a:alpha val="70000"/>
            </a:schemeClr>
          </a:solidFill>
          <a:ln>
            <a:solidFill>
              <a:schemeClr val="tx1"/>
            </a:solidFill>
          </a:ln>
        </p:spPr>
        <p:txBody>
          <a:bodyPr wrap="square" rtlCol="0">
            <a:spAutoFit/>
          </a:bodyPr>
          <a:lstStyle/>
          <a:p>
            <a:pPr algn="ctr"/>
            <a:r>
              <a:rPr lang="en-GB" sz="2000" b="1" dirty="0"/>
              <a:t>Reasonably accepted / deemed to achieve conformity with the LAW</a:t>
            </a:r>
            <a:endParaRPr lang="en-GB" sz="2000" b="1" dirty="0"/>
          </a:p>
        </p:txBody>
      </p:sp>
      <p:sp>
        <p:nvSpPr>
          <p:cNvPr id="30" name="TextBox 3"/>
          <p:cNvSpPr txBox="1">
            <a:spLocks noChangeArrowheads="1"/>
          </p:cNvSpPr>
          <p:nvPr/>
        </p:nvSpPr>
        <p:spPr bwMode="auto">
          <a:xfrm>
            <a:off x="1524000" y="6092826"/>
            <a:ext cx="9144000" cy="523875"/>
          </a:xfrm>
          <a:prstGeom prst="rect">
            <a:avLst/>
          </a:prstGeom>
          <a:noFill/>
          <a:ln w="9525">
            <a:noFill/>
            <a:miter lim="800000"/>
            <a:headEnd/>
            <a:tailEnd/>
          </a:ln>
        </p:spPr>
        <p:txBody>
          <a:bodyPr>
            <a:spAutoFit/>
          </a:bodyPr>
          <a:lstStyle/>
          <a:p>
            <a:pPr algn="ctr"/>
            <a:r>
              <a:rPr lang="en-GB" sz="2800" b="1" i="1" dirty="0">
                <a:solidFill>
                  <a:schemeClr val="bg1"/>
                </a:solidFill>
              </a:rPr>
              <a:t>Fire and Emergency Lighting Systems (Non domestic) </a:t>
            </a:r>
            <a:endParaRPr lang="en-GB" sz="2800" b="1" i="1" dirty="0">
              <a:solidFill>
                <a:schemeClr val="bg1"/>
              </a:solidFill>
            </a:endParaRPr>
          </a:p>
        </p:txBody>
      </p:sp>
      <p:cxnSp>
        <p:nvCxnSpPr>
          <p:cNvPr id="26" name="Straight Connector 25"/>
          <p:cNvCxnSpPr/>
          <p:nvPr/>
        </p:nvCxnSpPr>
        <p:spPr bwMode="auto">
          <a:xfrm>
            <a:off x="4295800" y="3861048"/>
            <a:ext cx="345638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4" name="TextBox 33"/>
          <p:cNvSpPr txBox="1"/>
          <p:nvPr/>
        </p:nvSpPr>
        <p:spPr>
          <a:xfrm>
            <a:off x="4295800" y="3933057"/>
            <a:ext cx="3528392" cy="646331"/>
          </a:xfrm>
          <a:prstGeom prst="rect">
            <a:avLst/>
          </a:prstGeom>
          <a:noFill/>
        </p:spPr>
        <p:txBody>
          <a:bodyPr wrap="square" rtlCol="0">
            <a:spAutoFit/>
          </a:bodyPr>
          <a:lstStyle/>
          <a:p>
            <a:pPr algn="ctr"/>
            <a:r>
              <a:rPr lang="en-GB" b="1" dirty="0">
                <a:solidFill>
                  <a:srgbClr val="FF0000"/>
                </a:solidFill>
              </a:rPr>
              <a:t>The Regulatory Reform (Fire) Safety Order 2005</a:t>
            </a:r>
            <a:endParaRPr lang="en-GB"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3290</Words>
  <Application>Microsoft Office PowerPoint</Application>
  <PresentationFormat>Widescreen</PresentationFormat>
  <Paragraphs>602</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Electrical Contractors'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Steve.Martin</dc:creator>
  <cp:lastModifiedBy>Technician</cp:lastModifiedBy>
  <cp:revision>296</cp:revision>
  <dcterms:created xsi:type="dcterms:W3CDTF">2016-07-25T11:02:11Z</dcterms:created>
  <dcterms:modified xsi:type="dcterms:W3CDTF">2017-01-24T14:09:37Z</dcterms:modified>
</cp:coreProperties>
</file>