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4"/>
    <p:sldMasterId id="2147483692" r:id="rId5"/>
    <p:sldMasterId id="2147483704" r:id="rId6"/>
    <p:sldMasterId id="2147483716" r:id="rId7"/>
    <p:sldMasterId id="2147483728" r:id="rId8"/>
  </p:sldMasterIdLst>
  <p:notesMasterIdLst>
    <p:notesMasterId r:id="rId51"/>
  </p:notesMasterIdLst>
  <p:handoutMasterIdLst>
    <p:handoutMasterId r:id="rId52"/>
  </p:handoutMasterIdLst>
  <p:sldIdLst>
    <p:sldId id="396" r:id="rId9"/>
    <p:sldId id="368" r:id="rId10"/>
    <p:sldId id="369" r:id="rId11"/>
    <p:sldId id="370" r:id="rId12"/>
    <p:sldId id="371" r:id="rId13"/>
    <p:sldId id="372" r:id="rId14"/>
    <p:sldId id="373" r:id="rId15"/>
    <p:sldId id="374" r:id="rId16"/>
    <p:sldId id="375" r:id="rId17"/>
    <p:sldId id="376" r:id="rId18"/>
    <p:sldId id="377" r:id="rId19"/>
    <p:sldId id="378" r:id="rId20"/>
    <p:sldId id="379" r:id="rId21"/>
    <p:sldId id="380" r:id="rId22"/>
    <p:sldId id="381" r:id="rId23"/>
    <p:sldId id="382" r:id="rId24"/>
    <p:sldId id="383" r:id="rId25"/>
    <p:sldId id="384" r:id="rId26"/>
    <p:sldId id="385" r:id="rId27"/>
    <p:sldId id="386" r:id="rId28"/>
    <p:sldId id="387" r:id="rId29"/>
    <p:sldId id="388" r:id="rId30"/>
    <p:sldId id="389" r:id="rId31"/>
    <p:sldId id="390" r:id="rId32"/>
    <p:sldId id="391" r:id="rId33"/>
    <p:sldId id="392" r:id="rId34"/>
    <p:sldId id="393" r:id="rId35"/>
    <p:sldId id="394" r:id="rId36"/>
    <p:sldId id="395" r:id="rId37"/>
    <p:sldId id="365" r:id="rId38"/>
    <p:sldId id="333" r:id="rId39"/>
    <p:sldId id="334" r:id="rId40"/>
    <p:sldId id="335" r:id="rId41"/>
    <p:sldId id="336" r:id="rId42"/>
    <p:sldId id="337" r:id="rId43"/>
    <p:sldId id="338" r:id="rId44"/>
    <p:sldId id="339" r:id="rId45"/>
    <p:sldId id="340" r:id="rId46"/>
    <p:sldId id="341" r:id="rId47"/>
    <p:sldId id="342" r:id="rId48"/>
    <p:sldId id="343" r:id="rId49"/>
    <p:sldId id="367" r:id="rId50"/>
  </p:sldIdLst>
  <p:sldSz cx="9144000" cy="6858000" type="screen4x3"/>
  <p:notesSz cx="6797675" cy="9926638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tie Phipps" initials="KP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D600"/>
    <a:srgbClr val="FDFFFF"/>
    <a:srgbClr val="FEFFFF"/>
    <a:srgbClr val="FFFFFF"/>
    <a:srgbClr val="000000"/>
    <a:srgbClr val="EEAF30"/>
    <a:srgbClr val="850057"/>
    <a:srgbClr val="0034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05" autoAdjust="0"/>
    <p:restoredTop sz="99764" autoAdjust="0"/>
  </p:normalViewPr>
  <p:slideViewPr>
    <p:cSldViewPr>
      <p:cViewPr varScale="1">
        <p:scale>
          <a:sx n="87" d="100"/>
          <a:sy n="87" d="100"/>
        </p:scale>
        <p:origin x="989" y="6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theme" Target="theme/theme1.xml"/><Relationship Id="rId8" Type="http://schemas.openxmlformats.org/officeDocument/2006/relationships/slideMaster" Target="slideMasters/slideMaster5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48A72F-98B4-4188-8006-680D8D145DD8}" type="doc">
      <dgm:prSet loTypeId="urn:microsoft.com/office/officeart/2005/8/layout/radial1" loCatId="cycle" qsTypeId="urn:microsoft.com/office/officeart/2005/8/quickstyle/3d1" qsCatId="3D" csTypeId="urn:microsoft.com/office/officeart/2005/8/colors/colorful1#2" csCatId="colorful" phldr="1"/>
      <dgm:spPr/>
      <dgm:t>
        <a:bodyPr/>
        <a:lstStyle/>
        <a:p>
          <a:endParaRPr lang="en-GB"/>
        </a:p>
      </dgm:t>
    </dgm:pt>
    <dgm:pt modelId="{BEDB5F17-AA4A-47E5-AAE0-32C178D5C44A}">
      <dgm:prSet phldrT="[Text]"/>
      <dgm:spPr/>
      <dgm:t>
        <a:bodyPr/>
        <a:lstStyle/>
        <a:p>
          <a:r>
            <a:rPr lang="en-GB" dirty="0"/>
            <a:t>Encourage &amp; Build Confidence</a:t>
          </a:r>
        </a:p>
      </dgm:t>
    </dgm:pt>
    <dgm:pt modelId="{CCB86E9B-7B51-4DD7-9165-246173E1EB06}" type="parTrans" cxnId="{D25C27CF-43DE-4921-B040-555BBC877920}">
      <dgm:prSet/>
      <dgm:spPr/>
      <dgm:t>
        <a:bodyPr/>
        <a:lstStyle/>
        <a:p>
          <a:endParaRPr lang="en-GB"/>
        </a:p>
      </dgm:t>
    </dgm:pt>
    <dgm:pt modelId="{0AF15F89-3A9D-4778-B44C-1769994D9BEF}" type="sibTrans" cxnId="{D25C27CF-43DE-4921-B040-555BBC877920}">
      <dgm:prSet/>
      <dgm:spPr/>
      <dgm:t>
        <a:bodyPr/>
        <a:lstStyle/>
        <a:p>
          <a:endParaRPr lang="en-GB"/>
        </a:p>
      </dgm:t>
    </dgm:pt>
    <dgm:pt modelId="{F12536E3-E9A9-45CF-B060-1E6DA4B3CC67}">
      <dgm:prSet phldrT="[Text]"/>
      <dgm:spPr>
        <a:solidFill>
          <a:srgbClr val="FFC000"/>
        </a:solidFill>
      </dgm:spPr>
      <dgm:t>
        <a:bodyPr/>
        <a:lstStyle/>
        <a:p>
          <a:r>
            <a:rPr lang="en-GB" dirty="0"/>
            <a:t>Skills, Knowledge &amp; Training</a:t>
          </a:r>
        </a:p>
      </dgm:t>
    </dgm:pt>
    <dgm:pt modelId="{29EEB0D3-3BBF-4FAB-805C-DD3306F439EB}" type="parTrans" cxnId="{0ACB5A2F-6FD6-4962-9F38-4F5D87D26637}">
      <dgm:prSet/>
      <dgm:spPr/>
      <dgm:t>
        <a:bodyPr/>
        <a:lstStyle/>
        <a:p>
          <a:endParaRPr lang="en-GB"/>
        </a:p>
      </dgm:t>
    </dgm:pt>
    <dgm:pt modelId="{DDE8F69C-F0D1-4FA2-8302-1040DFE2E65A}" type="sibTrans" cxnId="{0ACB5A2F-6FD6-4962-9F38-4F5D87D26637}">
      <dgm:prSet/>
      <dgm:spPr/>
      <dgm:t>
        <a:bodyPr/>
        <a:lstStyle/>
        <a:p>
          <a:endParaRPr lang="en-GB"/>
        </a:p>
      </dgm:t>
    </dgm:pt>
    <dgm:pt modelId="{56FE5D52-47E3-45A2-A02B-AEB8568D2205}" type="pres">
      <dgm:prSet presAssocID="{B348A72F-98B4-4188-8006-680D8D145DD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3044B83-2EB8-497C-869D-3E396226F7E0}" type="pres">
      <dgm:prSet presAssocID="{BEDB5F17-AA4A-47E5-AAE0-32C178D5C44A}" presName="centerShape" presStyleLbl="node0" presStyleIdx="0" presStyleCnt="1"/>
      <dgm:spPr/>
      <dgm:t>
        <a:bodyPr/>
        <a:lstStyle/>
        <a:p>
          <a:endParaRPr lang="en-US"/>
        </a:p>
      </dgm:t>
    </dgm:pt>
    <dgm:pt modelId="{1BB0CDC4-E7DA-4ADC-A459-190A30C444E0}" type="pres">
      <dgm:prSet presAssocID="{29EEB0D3-3BBF-4FAB-805C-DD3306F439EB}" presName="Name9" presStyleLbl="parChTrans1D2" presStyleIdx="0" presStyleCnt="1"/>
      <dgm:spPr/>
      <dgm:t>
        <a:bodyPr/>
        <a:lstStyle/>
        <a:p>
          <a:endParaRPr lang="en-US"/>
        </a:p>
      </dgm:t>
    </dgm:pt>
    <dgm:pt modelId="{5833CB4C-93FD-40D1-A677-C1B6AD19876E}" type="pres">
      <dgm:prSet presAssocID="{29EEB0D3-3BBF-4FAB-805C-DD3306F439EB}" presName="connTx" presStyleLbl="parChTrans1D2" presStyleIdx="0" presStyleCnt="1"/>
      <dgm:spPr/>
      <dgm:t>
        <a:bodyPr/>
        <a:lstStyle/>
        <a:p>
          <a:endParaRPr lang="en-US"/>
        </a:p>
      </dgm:t>
    </dgm:pt>
    <dgm:pt modelId="{4120DC2B-D17E-4A1F-B762-5C32E8EE0C5F}" type="pres">
      <dgm:prSet presAssocID="{F12536E3-E9A9-45CF-B060-1E6DA4B3CC67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44D4EEF-5AC9-416D-8DC9-A16C35AE0448}" type="presOf" srcId="{F12536E3-E9A9-45CF-B060-1E6DA4B3CC67}" destId="{4120DC2B-D17E-4A1F-B762-5C32E8EE0C5F}" srcOrd="0" destOrd="0" presId="urn:microsoft.com/office/officeart/2005/8/layout/radial1"/>
    <dgm:cxn modelId="{5A0997C6-F156-4749-B2A3-CF41A51177F7}" type="presOf" srcId="{BEDB5F17-AA4A-47E5-AAE0-32C178D5C44A}" destId="{E3044B83-2EB8-497C-869D-3E396226F7E0}" srcOrd="0" destOrd="0" presId="urn:microsoft.com/office/officeart/2005/8/layout/radial1"/>
    <dgm:cxn modelId="{66538989-E4B2-4545-928E-C49644AC03A1}" type="presOf" srcId="{29EEB0D3-3BBF-4FAB-805C-DD3306F439EB}" destId="{5833CB4C-93FD-40D1-A677-C1B6AD19876E}" srcOrd="1" destOrd="0" presId="urn:microsoft.com/office/officeart/2005/8/layout/radial1"/>
    <dgm:cxn modelId="{D25C27CF-43DE-4921-B040-555BBC877920}" srcId="{B348A72F-98B4-4188-8006-680D8D145DD8}" destId="{BEDB5F17-AA4A-47E5-AAE0-32C178D5C44A}" srcOrd="0" destOrd="0" parTransId="{CCB86E9B-7B51-4DD7-9165-246173E1EB06}" sibTransId="{0AF15F89-3A9D-4778-B44C-1769994D9BEF}"/>
    <dgm:cxn modelId="{C0E48F14-034D-4424-8126-8FCDE3CF4BEB}" type="presOf" srcId="{B348A72F-98B4-4188-8006-680D8D145DD8}" destId="{56FE5D52-47E3-45A2-A02B-AEB8568D2205}" srcOrd="0" destOrd="0" presId="urn:microsoft.com/office/officeart/2005/8/layout/radial1"/>
    <dgm:cxn modelId="{24F5734A-A11C-4AA6-83D0-00EA481373A8}" type="presOf" srcId="{29EEB0D3-3BBF-4FAB-805C-DD3306F439EB}" destId="{1BB0CDC4-E7DA-4ADC-A459-190A30C444E0}" srcOrd="0" destOrd="0" presId="urn:microsoft.com/office/officeart/2005/8/layout/radial1"/>
    <dgm:cxn modelId="{0ACB5A2F-6FD6-4962-9F38-4F5D87D26637}" srcId="{BEDB5F17-AA4A-47E5-AAE0-32C178D5C44A}" destId="{F12536E3-E9A9-45CF-B060-1E6DA4B3CC67}" srcOrd="0" destOrd="0" parTransId="{29EEB0D3-3BBF-4FAB-805C-DD3306F439EB}" sibTransId="{DDE8F69C-F0D1-4FA2-8302-1040DFE2E65A}"/>
    <dgm:cxn modelId="{7E6D0DB6-377D-4D86-B61A-7319E0F826D0}" type="presParOf" srcId="{56FE5D52-47E3-45A2-A02B-AEB8568D2205}" destId="{E3044B83-2EB8-497C-869D-3E396226F7E0}" srcOrd="0" destOrd="0" presId="urn:microsoft.com/office/officeart/2005/8/layout/radial1"/>
    <dgm:cxn modelId="{FAEBD940-BCDD-4402-A1E0-D86CEECD1395}" type="presParOf" srcId="{56FE5D52-47E3-45A2-A02B-AEB8568D2205}" destId="{1BB0CDC4-E7DA-4ADC-A459-190A30C444E0}" srcOrd="1" destOrd="0" presId="urn:microsoft.com/office/officeart/2005/8/layout/radial1"/>
    <dgm:cxn modelId="{444DFBC2-AE2C-4785-B05D-89AA1FB6EE12}" type="presParOf" srcId="{1BB0CDC4-E7DA-4ADC-A459-190A30C444E0}" destId="{5833CB4C-93FD-40D1-A677-C1B6AD19876E}" srcOrd="0" destOrd="0" presId="urn:microsoft.com/office/officeart/2005/8/layout/radial1"/>
    <dgm:cxn modelId="{F1F258A7-C193-488C-A50B-E75E207D2E21}" type="presParOf" srcId="{56FE5D52-47E3-45A2-A02B-AEB8568D2205}" destId="{4120DC2B-D17E-4A1F-B762-5C32E8EE0C5F}" srcOrd="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34F3FD-BF10-4D02-BF46-476CD0ED0445}" type="doc">
      <dgm:prSet loTypeId="urn:microsoft.com/office/officeart/2005/8/layout/hProcess10#1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EABE020C-2CAB-4B09-B5B2-5176089803DD}">
      <dgm:prSet phldrT="[Text]"/>
      <dgm:spPr/>
      <dgm:t>
        <a:bodyPr/>
        <a:lstStyle/>
        <a:p>
          <a:r>
            <a:rPr lang="en-GB" dirty="0"/>
            <a:t>Input</a:t>
          </a:r>
        </a:p>
      </dgm:t>
    </dgm:pt>
    <dgm:pt modelId="{E5B28B95-636B-49C5-929C-175AC9E010A7}" type="parTrans" cxnId="{3B00286B-B5BD-4045-97C8-C439A139119C}">
      <dgm:prSet/>
      <dgm:spPr/>
      <dgm:t>
        <a:bodyPr/>
        <a:lstStyle/>
        <a:p>
          <a:endParaRPr lang="en-GB"/>
        </a:p>
      </dgm:t>
    </dgm:pt>
    <dgm:pt modelId="{45E5FC52-F149-4386-A819-E20DA1BA6B77}" type="sibTrans" cxnId="{3B00286B-B5BD-4045-97C8-C439A139119C}">
      <dgm:prSet/>
      <dgm:spPr/>
      <dgm:t>
        <a:bodyPr/>
        <a:lstStyle/>
        <a:p>
          <a:endParaRPr lang="en-GB"/>
        </a:p>
      </dgm:t>
    </dgm:pt>
    <dgm:pt modelId="{D01C4A30-FECC-4DEA-AC5E-F50D4BE7DA2F}">
      <dgm:prSet phldrT="[Text]"/>
      <dgm:spPr/>
      <dgm:t>
        <a:bodyPr/>
        <a:lstStyle/>
        <a:p>
          <a:r>
            <a:rPr lang="en-GB" dirty="0"/>
            <a:t>Standards / Codes</a:t>
          </a:r>
        </a:p>
      </dgm:t>
    </dgm:pt>
    <dgm:pt modelId="{C5101916-1CC4-410E-A157-C042CDD0EF5C}" type="parTrans" cxnId="{99282A30-F0FE-4CFF-8E6F-2DC187C0EBA8}">
      <dgm:prSet/>
      <dgm:spPr/>
      <dgm:t>
        <a:bodyPr/>
        <a:lstStyle/>
        <a:p>
          <a:endParaRPr lang="en-GB"/>
        </a:p>
      </dgm:t>
    </dgm:pt>
    <dgm:pt modelId="{8BD77ED0-1F54-4917-A48E-E7ADB3C0D401}" type="sibTrans" cxnId="{99282A30-F0FE-4CFF-8E6F-2DC187C0EBA8}">
      <dgm:prSet/>
      <dgm:spPr/>
      <dgm:t>
        <a:bodyPr/>
        <a:lstStyle/>
        <a:p>
          <a:endParaRPr lang="en-GB"/>
        </a:p>
      </dgm:t>
    </dgm:pt>
    <dgm:pt modelId="{EDEF9CD3-6DD3-44D8-963E-462BEECB3028}">
      <dgm:prSet phldrT="[Text]"/>
      <dgm:spPr/>
      <dgm:t>
        <a:bodyPr/>
        <a:lstStyle/>
        <a:p>
          <a:r>
            <a:rPr lang="en-GB" dirty="0"/>
            <a:t>Assumptions</a:t>
          </a:r>
        </a:p>
      </dgm:t>
    </dgm:pt>
    <dgm:pt modelId="{8FB2A4B1-0750-4224-8018-E590E84679BC}" type="parTrans" cxnId="{50B4C5D1-88AF-4A31-9542-DF79101F3EA8}">
      <dgm:prSet/>
      <dgm:spPr/>
      <dgm:t>
        <a:bodyPr/>
        <a:lstStyle/>
        <a:p>
          <a:endParaRPr lang="en-GB"/>
        </a:p>
      </dgm:t>
    </dgm:pt>
    <dgm:pt modelId="{8C824382-5928-447F-87B8-1ABFD04ED17A}" type="sibTrans" cxnId="{50B4C5D1-88AF-4A31-9542-DF79101F3EA8}">
      <dgm:prSet/>
      <dgm:spPr/>
      <dgm:t>
        <a:bodyPr/>
        <a:lstStyle/>
        <a:p>
          <a:endParaRPr lang="en-GB"/>
        </a:p>
      </dgm:t>
    </dgm:pt>
    <dgm:pt modelId="{30EE7E84-9DEB-444C-BA7A-1B5B4EAFF4CF}">
      <dgm:prSet phldrT="[Text]"/>
      <dgm:spPr/>
      <dgm:t>
        <a:bodyPr/>
        <a:lstStyle/>
        <a:p>
          <a:r>
            <a:rPr lang="en-GB" dirty="0"/>
            <a:t>Design</a:t>
          </a:r>
        </a:p>
      </dgm:t>
    </dgm:pt>
    <dgm:pt modelId="{B07A5DD9-398D-4E69-844D-380775D54CBB}" type="parTrans" cxnId="{7D13D26A-44E1-49A4-96D6-50C0966162D5}">
      <dgm:prSet/>
      <dgm:spPr/>
      <dgm:t>
        <a:bodyPr/>
        <a:lstStyle/>
        <a:p>
          <a:endParaRPr lang="en-GB"/>
        </a:p>
      </dgm:t>
    </dgm:pt>
    <dgm:pt modelId="{11272951-3528-4E4E-95ED-C7C940227007}" type="sibTrans" cxnId="{7D13D26A-44E1-49A4-96D6-50C0966162D5}">
      <dgm:prSet/>
      <dgm:spPr/>
      <dgm:t>
        <a:bodyPr/>
        <a:lstStyle/>
        <a:p>
          <a:endParaRPr lang="en-GB"/>
        </a:p>
      </dgm:t>
    </dgm:pt>
    <dgm:pt modelId="{0C9482B8-5439-441D-90F0-BC14F9A9EF8C}">
      <dgm:prSet phldrT="[Text]"/>
      <dgm:spPr/>
      <dgm:t>
        <a:bodyPr/>
        <a:lstStyle/>
        <a:p>
          <a:r>
            <a:rPr lang="en-GB" dirty="0"/>
            <a:t>Changes identified</a:t>
          </a:r>
        </a:p>
      </dgm:t>
    </dgm:pt>
    <dgm:pt modelId="{3916E9BE-4115-4629-A289-1B171106EA7F}" type="parTrans" cxnId="{D4EC8076-F1F0-4CC4-B720-9D012BEEF20D}">
      <dgm:prSet/>
      <dgm:spPr/>
      <dgm:t>
        <a:bodyPr/>
        <a:lstStyle/>
        <a:p>
          <a:endParaRPr lang="en-GB"/>
        </a:p>
      </dgm:t>
    </dgm:pt>
    <dgm:pt modelId="{6DE4A38D-A17B-49D5-8F4F-33DA5080B773}" type="sibTrans" cxnId="{D4EC8076-F1F0-4CC4-B720-9D012BEEF20D}">
      <dgm:prSet/>
      <dgm:spPr/>
      <dgm:t>
        <a:bodyPr/>
        <a:lstStyle/>
        <a:p>
          <a:endParaRPr lang="en-GB"/>
        </a:p>
      </dgm:t>
    </dgm:pt>
    <dgm:pt modelId="{CB6D2120-0AD0-4539-90A7-553057D3AE76}">
      <dgm:prSet phldrT="[Text]"/>
      <dgm:spPr/>
      <dgm:t>
        <a:bodyPr/>
        <a:lstStyle/>
        <a:p>
          <a:r>
            <a:rPr lang="en-GB" dirty="0"/>
            <a:t>Output</a:t>
          </a:r>
        </a:p>
      </dgm:t>
    </dgm:pt>
    <dgm:pt modelId="{C2D56E89-882A-4B99-9C79-F0B4A51BE30C}" type="parTrans" cxnId="{9C1F3F90-0212-45D8-B051-86553BC9221A}">
      <dgm:prSet/>
      <dgm:spPr/>
      <dgm:t>
        <a:bodyPr/>
        <a:lstStyle/>
        <a:p>
          <a:endParaRPr lang="en-GB"/>
        </a:p>
      </dgm:t>
    </dgm:pt>
    <dgm:pt modelId="{3E91685E-97FC-4F90-94CA-499D994F234E}" type="sibTrans" cxnId="{9C1F3F90-0212-45D8-B051-86553BC9221A}">
      <dgm:prSet/>
      <dgm:spPr/>
      <dgm:t>
        <a:bodyPr/>
        <a:lstStyle/>
        <a:p>
          <a:endParaRPr lang="en-GB"/>
        </a:p>
      </dgm:t>
    </dgm:pt>
    <dgm:pt modelId="{BF05D707-BB85-4CAC-8F97-978477E05F0B}">
      <dgm:prSet phldrT="[Text]"/>
      <dgm:spPr/>
      <dgm:t>
        <a:bodyPr/>
        <a:lstStyle/>
        <a:p>
          <a:r>
            <a:rPr lang="en-GB" dirty="0"/>
            <a:t>Check (errors) &amp; Review (requirements)</a:t>
          </a:r>
        </a:p>
      </dgm:t>
    </dgm:pt>
    <dgm:pt modelId="{5126BFD7-0441-47FC-B654-AB394A048F7E}" type="parTrans" cxnId="{E16C5075-35F7-4BDB-B5A8-EC0AFD374DB0}">
      <dgm:prSet/>
      <dgm:spPr/>
      <dgm:t>
        <a:bodyPr/>
        <a:lstStyle/>
        <a:p>
          <a:endParaRPr lang="en-GB"/>
        </a:p>
      </dgm:t>
    </dgm:pt>
    <dgm:pt modelId="{FE9E7AC3-D1D0-4742-94CD-73FEB310852B}" type="sibTrans" cxnId="{E16C5075-35F7-4BDB-B5A8-EC0AFD374DB0}">
      <dgm:prSet/>
      <dgm:spPr/>
      <dgm:t>
        <a:bodyPr/>
        <a:lstStyle/>
        <a:p>
          <a:endParaRPr lang="en-GB"/>
        </a:p>
      </dgm:t>
    </dgm:pt>
    <dgm:pt modelId="{2746236D-7CBC-4494-9681-2C01D3C83BDA}">
      <dgm:prSet phldrT="[Text]"/>
      <dgm:spPr/>
      <dgm:t>
        <a:bodyPr/>
        <a:lstStyle/>
        <a:p>
          <a:r>
            <a:rPr lang="en-GB" dirty="0"/>
            <a:t>Client brief</a:t>
          </a:r>
        </a:p>
      </dgm:t>
    </dgm:pt>
    <dgm:pt modelId="{38FDFD7F-221C-45E5-B52E-FC55AD6825BF}" type="parTrans" cxnId="{9F27728D-70C9-42A6-B835-A540281DD7BE}">
      <dgm:prSet/>
      <dgm:spPr/>
      <dgm:t>
        <a:bodyPr/>
        <a:lstStyle/>
        <a:p>
          <a:endParaRPr lang="en-GB"/>
        </a:p>
      </dgm:t>
    </dgm:pt>
    <dgm:pt modelId="{AFEA4C8B-FCF8-4291-9780-C48DFF9398E1}" type="sibTrans" cxnId="{9F27728D-70C9-42A6-B835-A540281DD7BE}">
      <dgm:prSet/>
      <dgm:spPr/>
      <dgm:t>
        <a:bodyPr/>
        <a:lstStyle/>
        <a:p>
          <a:endParaRPr lang="en-GB"/>
        </a:p>
      </dgm:t>
    </dgm:pt>
    <dgm:pt modelId="{DBF26AAD-EF9F-4428-BF75-CE9B63F19614}">
      <dgm:prSet phldrT="[Text]"/>
      <dgm:spPr/>
      <dgm:t>
        <a:bodyPr/>
        <a:lstStyle/>
        <a:p>
          <a:r>
            <a:rPr lang="en-GB" dirty="0"/>
            <a:t>Risks</a:t>
          </a:r>
        </a:p>
      </dgm:t>
    </dgm:pt>
    <dgm:pt modelId="{A4D32C0C-FF9D-477B-9947-00762F95DC9E}" type="parTrans" cxnId="{79A514D1-9592-44B0-A647-5A1E8BA62584}">
      <dgm:prSet/>
      <dgm:spPr/>
      <dgm:t>
        <a:bodyPr/>
        <a:lstStyle/>
        <a:p>
          <a:endParaRPr lang="en-GB"/>
        </a:p>
      </dgm:t>
    </dgm:pt>
    <dgm:pt modelId="{14C3DC2E-7CB4-49AD-806F-4B64B703689B}" type="sibTrans" cxnId="{79A514D1-9592-44B0-A647-5A1E8BA62584}">
      <dgm:prSet/>
      <dgm:spPr/>
      <dgm:t>
        <a:bodyPr/>
        <a:lstStyle/>
        <a:p>
          <a:endParaRPr lang="en-GB"/>
        </a:p>
      </dgm:t>
    </dgm:pt>
    <dgm:pt modelId="{2739B9D4-7AE9-445E-BA45-E2A404A2508E}">
      <dgm:prSet phldrT="[Text]"/>
      <dgm:spPr/>
      <dgm:t>
        <a:bodyPr/>
        <a:lstStyle/>
        <a:p>
          <a:r>
            <a:rPr lang="en-GB" dirty="0"/>
            <a:t>Existing Information </a:t>
          </a:r>
        </a:p>
      </dgm:t>
    </dgm:pt>
    <dgm:pt modelId="{984989F6-9EB6-4108-BACB-39FB37C44127}" type="parTrans" cxnId="{B3A1D88C-4A11-46DB-A448-8330BDFA6F68}">
      <dgm:prSet/>
      <dgm:spPr/>
      <dgm:t>
        <a:bodyPr/>
        <a:lstStyle/>
        <a:p>
          <a:endParaRPr lang="en-GB"/>
        </a:p>
      </dgm:t>
    </dgm:pt>
    <dgm:pt modelId="{7FFA80F8-C39F-4E03-8C27-7C5904A2A3DB}" type="sibTrans" cxnId="{B3A1D88C-4A11-46DB-A448-8330BDFA6F68}">
      <dgm:prSet/>
      <dgm:spPr/>
      <dgm:t>
        <a:bodyPr/>
        <a:lstStyle/>
        <a:p>
          <a:endParaRPr lang="en-GB"/>
        </a:p>
      </dgm:t>
    </dgm:pt>
    <dgm:pt modelId="{299B1184-FA75-419D-8F71-7F680637D378}">
      <dgm:prSet phldrT="[Text]"/>
      <dgm:spPr/>
      <dgm:t>
        <a:bodyPr/>
        <a:lstStyle/>
        <a:p>
          <a:r>
            <a:rPr lang="en-GB" dirty="0"/>
            <a:t>Assumptions</a:t>
          </a:r>
        </a:p>
      </dgm:t>
    </dgm:pt>
    <dgm:pt modelId="{0C53F723-BFE0-497E-95FA-3680DE21E21E}" type="parTrans" cxnId="{DFA9B61E-B986-4638-8D9B-659663B95A7A}">
      <dgm:prSet/>
      <dgm:spPr/>
      <dgm:t>
        <a:bodyPr/>
        <a:lstStyle/>
        <a:p>
          <a:endParaRPr lang="en-GB"/>
        </a:p>
      </dgm:t>
    </dgm:pt>
    <dgm:pt modelId="{766A4850-7AD7-4668-99A6-6A4B5EEEF9DD}" type="sibTrans" cxnId="{DFA9B61E-B986-4638-8D9B-659663B95A7A}">
      <dgm:prSet/>
      <dgm:spPr/>
      <dgm:t>
        <a:bodyPr/>
        <a:lstStyle/>
        <a:p>
          <a:endParaRPr lang="en-GB"/>
        </a:p>
      </dgm:t>
    </dgm:pt>
    <dgm:pt modelId="{301CA16E-6C9B-4E42-9AEB-A4C423A49FAB}">
      <dgm:prSet phldrT="[Text]"/>
      <dgm:spPr/>
      <dgm:t>
        <a:bodyPr/>
        <a:lstStyle/>
        <a:p>
          <a:r>
            <a:rPr lang="en-GB" dirty="0"/>
            <a:t>Risks</a:t>
          </a:r>
        </a:p>
      </dgm:t>
    </dgm:pt>
    <dgm:pt modelId="{A89BFE1D-9A18-47E3-BEDC-E234928C40EC}" type="parTrans" cxnId="{F23F03F8-26EA-490D-825C-EBDE967339A6}">
      <dgm:prSet/>
      <dgm:spPr/>
      <dgm:t>
        <a:bodyPr/>
        <a:lstStyle/>
        <a:p>
          <a:endParaRPr lang="en-GB"/>
        </a:p>
      </dgm:t>
    </dgm:pt>
    <dgm:pt modelId="{D5F8F79E-10CB-4D3C-95FC-DCCACF64FA1C}" type="sibTrans" cxnId="{F23F03F8-26EA-490D-825C-EBDE967339A6}">
      <dgm:prSet/>
      <dgm:spPr/>
      <dgm:t>
        <a:bodyPr/>
        <a:lstStyle/>
        <a:p>
          <a:endParaRPr lang="en-GB"/>
        </a:p>
      </dgm:t>
    </dgm:pt>
    <dgm:pt modelId="{7E787ED9-C0FB-4A86-9F31-4514E10D207E}">
      <dgm:prSet phldrT="[Text]"/>
      <dgm:spPr/>
      <dgm:t>
        <a:bodyPr/>
        <a:lstStyle/>
        <a:p>
          <a:r>
            <a:rPr lang="en-GB" dirty="0"/>
            <a:t>Appropriate competency</a:t>
          </a:r>
        </a:p>
      </dgm:t>
    </dgm:pt>
    <dgm:pt modelId="{0DBFC501-2A7F-4EA8-B623-7DA904223CDA}" type="parTrans" cxnId="{19FC7E26-A4EB-4D23-9C9C-D4044797DD49}">
      <dgm:prSet/>
      <dgm:spPr/>
      <dgm:t>
        <a:bodyPr/>
        <a:lstStyle/>
        <a:p>
          <a:endParaRPr lang="en-GB"/>
        </a:p>
      </dgm:t>
    </dgm:pt>
    <dgm:pt modelId="{2ABC42E6-C87A-4524-9F4A-63D3DBA2E1C5}" type="sibTrans" cxnId="{19FC7E26-A4EB-4D23-9C9C-D4044797DD49}">
      <dgm:prSet/>
      <dgm:spPr/>
      <dgm:t>
        <a:bodyPr/>
        <a:lstStyle/>
        <a:p>
          <a:endParaRPr lang="en-GB"/>
        </a:p>
      </dgm:t>
    </dgm:pt>
    <dgm:pt modelId="{3FFCA1FA-7E72-444A-A317-D24584380457}">
      <dgm:prSet phldrT="[Text]"/>
      <dgm:spPr/>
      <dgm:t>
        <a:bodyPr/>
        <a:lstStyle/>
        <a:p>
          <a:r>
            <a:rPr lang="en-GB" dirty="0"/>
            <a:t>Drawings </a:t>
          </a:r>
        </a:p>
      </dgm:t>
    </dgm:pt>
    <dgm:pt modelId="{28E6A94A-BAC5-4CBF-A3CB-B123CA8223D8}" type="parTrans" cxnId="{63704D6F-4933-4F47-85BE-670E30922E1E}">
      <dgm:prSet/>
      <dgm:spPr/>
      <dgm:t>
        <a:bodyPr/>
        <a:lstStyle/>
        <a:p>
          <a:endParaRPr lang="en-GB"/>
        </a:p>
      </dgm:t>
    </dgm:pt>
    <dgm:pt modelId="{67A90B2C-0E93-4A38-8586-5F1441A8828F}" type="sibTrans" cxnId="{63704D6F-4933-4F47-85BE-670E30922E1E}">
      <dgm:prSet/>
      <dgm:spPr/>
      <dgm:t>
        <a:bodyPr/>
        <a:lstStyle/>
        <a:p>
          <a:endParaRPr lang="en-GB"/>
        </a:p>
      </dgm:t>
    </dgm:pt>
    <dgm:pt modelId="{D4D17215-EB78-4B6C-850B-4B4F5F94DE28}">
      <dgm:prSet phldrT="[Text]"/>
      <dgm:spPr/>
      <dgm:t>
        <a:bodyPr/>
        <a:lstStyle/>
        <a:p>
          <a:r>
            <a:rPr lang="en-GB" dirty="0"/>
            <a:t>Calculations</a:t>
          </a:r>
        </a:p>
      </dgm:t>
    </dgm:pt>
    <dgm:pt modelId="{35A19D09-0CA8-44D4-97ED-C4AF9B286410}" type="parTrans" cxnId="{E74811D4-9843-4876-AADF-8315E08CEBC1}">
      <dgm:prSet/>
      <dgm:spPr/>
      <dgm:t>
        <a:bodyPr/>
        <a:lstStyle/>
        <a:p>
          <a:endParaRPr lang="en-GB"/>
        </a:p>
      </dgm:t>
    </dgm:pt>
    <dgm:pt modelId="{D6B0671E-48E6-49E8-8745-3E53069FC8E7}" type="sibTrans" cxnId="{E74811D4-9843-4876-AADF-8315E08CEBC1}">
      <dgm:prSet/>
      <dgm:spPr/>
      <dgm:t>
        <a:bodyPr/>
        <a:lstStyle/>
        <a:p>
          <a:endParaRPr lang="en-GB"/>
        </a:p>
      </dgm:t>
    </dgm:pt>
    <dgm:pt modelId="{BFA8074A-C15A-44D5-8F75-833EDA16A6A6}">
      <dgm:prSet phldrT="[Text]"/>
      <dgm:spPr/>
      <dgm:t>
        <a:bodyPr/>
        <a:lstStyle/>
        <a:p>
          <a:r>
            <a:rPr lang="en-GB" dirty="0"/>
            <a:t>Risk information created</a:t>
          </a:r>
        </a:p>
      </dgm:t>
    </dgm:pt>
    <dgm:pt modelId="{96471BBA-EDAF-45FE-8AB3-A7EBB7B97FFD}" type="parTrans" cxnId="{1159A962-67FA-47A9-9C0B-9B5452B196D3}">
      <dgm:prSet/>
      <dgm:spPr/>
      <dgm:t>
        <a:bodyPr/>
        <a:lstStyle/>
        <a:p>
          <a:endParaRPr lang="en-GB"/>
        </a:p>
      </dgm:t>
    </dgm:pt>
    <dgm:pt modelId="{89EF3A6B-3AA1-4441-8FA9-550B492F1100}" type="sibTrans" cxnId="{1159A962-67FA-47A9-9C0B-9B5452B196D3}">
      <dgm:prSet/>
      <dgm:spPr/>
      <dgm:t>
        <a:bodyPr/>
        <a:lstStyle/>
        <a:p>
          <a:endParaRPr lang="en-GB"/>
        </a:p>
      </dgm:t>
    </dgm:pt>
    <dgm:pt modelId="{83DD048A-4ACD-484F-A6A5-B7003296F3F0}" type="pres">
      <dgm:prSet presAssocID="{F634F3FD-BF10-4D02-BF46-476CD0ED044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2D4003F-123C-4468-87AF-EC1368705F65}" type="pres">
      <dgm:prSet presAssocID="{EABE020C-2CAB-4B09-B5B2-5176089803DD}" presName="composite" presStyleCnt="0"/>
      <dgm:spPr/>
    </dgm:pt>
    <dgm:pt modelId="{95904A2E-63A9-4245-8384-F1908B235325}" type="pres">
      <dgm:prSet presAssocID="{EABE020C-2CAB-4B09-B5B2-5176089803DD}" presName="imagSh" presStyleLbl="b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1CE2787-6504-4E6D-A6EA-DA69343E893E}" type="pres">
      <dgm:prSet presAssocID="{EABE020C-2CAB-4B09-B5B2-5176089803DD}" presName="tx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AB9472-A71E-4314-95A4-2E15067BA676}" type="pres">
      <dgm:prSet presAssocID="{45E5FC52-F149-4386-A819-E20DA1BA6B77}" presName="sibTrans" presStyleLbl="sibTrans2D1" presStyleIdx="0" presStyleCnt="2"/>
      <dgm:spPr/>
      <dgm:t>
        <a:bodyPr/>
        <a:lstStyle/>
        <a:p>
          <a:endParaRPr lang="en-US"/>
        </a:p>
      </dgm:t>
    </dgm:pt>
    <dgm:pt modelId="{255E3A45-2836-47A5-9B45-682BABCF3CE7}" type="pres">
      <dgm:prSet presAssocID="{45E5FC52-F149-4386-A819-E20DA1BA6B77}" presName="connTx" presStyleLbl="sibTrans2D1" presStyleIdx="0" presStyleCnt="2"/>
      <dgm:spPr/>
      <dgm:t>
        <a:bodyPr/>
        <a:lstStyle/>
        <a:p>
          <a:endParaRPr lang="en-US"/>
        </a:p>
      </dgm:t>
    </dgm:pt>
    <dgm:pt modelId="{E7B3A523-4424-438E-9CCC-E19D6D5CE4B6}" type="pres">
      <dgm:prSet presAssocID="{30EE7E84-9DEB-444C-BA7A-1B5B4EAFF4CF}" presName="composite" presStyleCnt="0"/>
      <dgm:spPr/>
    </dgm:pt>
    <dgm:pt modelId="{88A4F337-1CEE-43F9-A9A6-0B55A974F3F3}" type="pres">
      <dgm:prSet presAssocID="{30EE7E84-9DEB-444C-BA7A-1B5B4EAFF4CF}" presName="imagSh" presStyleLbl="b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B0ECACC-66AC-4327-B73E-872AE146F9B0}" type="pres">
      <dgm:prSet presAssocID="{30EE7E84-9DEB-444C-BA7A-1B5B4EAFF4CF}" presName="tx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55C06F-CBFF-4403-BC32-7C3158906707}" type="pres">
      <dgm:prSet presAssocID="{11272951-3528-4E4E-95ED-C7C940227007}" presName="sibTrans" presStyleLbl="sibTrans2D1" presStyleIdx="1" presStyleCnt="2"/>
      <dgm:spPr/>
      <dgm:t>
        <a:bodyPr/>
        <a:lstStyle/>
        <a:p>
          <a:endParaRPr lang="en-US"/>
        </a:p>
      </dgm:t>
    </dgm:pt>
    <dgm:pt modelId="{8731E700-91D7-4F18-8105-2288D442FE4C}" type="pres">
      <dgm:prSet presAssocID="{11272951-3528-4E4E-95ED-C7C940227007}" presName="connTx" presStyleLbl="sibTrans2D1" presStyleIdx="1" presStyleCnt="2"/>
      <dgm:spPr/>
      <dgm:t>
        <a:bodyPr/>
        <a:lstStyle/>
        <a:p>
          <a:endParaRPr lang="en-US"/>
        </a:p>
      </dgm:t>
    </dgm:pt>
    <dgm:pt modelId="{BE408452-EE38-45DD-B83A-D8598A29FEAF}" type="pres">
      <dgm:prSet presAssocID="{CB6D2120-0AD0-4539-90A7-553057D3AE76}" presName="composite" presStyleCnt="0"/>
      <dgm:spPr/>
    </dgm:pt>
    <dgm:pt modelId="{45517866-FD4F-434F-A026-35D014BB067C}" type="pres">
      <dgm:prSet presAssocID="{CB6D2120-0AD0-4539-90A7-553057D3AE76}" presName="imagSh" presStyleLbl="b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2FE296F8-421D-42B2-9F07-BA5BC24E9C58}" type="pres">
      <dgm:prSet presAssocID="{CB6D2120-0AD0-4539-90A7-553057D3AE76}" presName="tx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0E1AC9C-234B-481C-A49D-EFC26BDD90ED}" type="presOf" srcId="{299B1184-FA75-419D-8F71-7F680637D378}" destId="{2FE296F8-421D-42B2-9F07-BA5BC24E9C58}" srcOrd="0" destOrd="4" presId="urn:microsoft.com/office/officeart/2005/8/layout/hProcess10#1"/>
    <dgm:cxn modelId="{E74811D4-9843-4876-AADF-8315E08CEBC1}" srcId="{CB6D2120-0AD0-4539-90A7-553057D3AE76}" destId="{D4D17215-EB78-4B6C-850B-4B4F5F94DE28}" srcOrd="1" destOrd="0" parTransId="{35A19D09-0CA8-44D4-97ED-C4AF9B286410}" sibTransId="{D6B0671E-48E6-49E8-8745-3E53069FC8E7}"/>
    <dgm:cxn modelId="{6181E152-1914-4F6D-8A3A-274254813A60}" type="presOf" srcId="{7E787ED9-C0FB-4A86-9F31-4514E10D207E}" destId="{0B0ECACC-66AC-4327-B73E-872AE146F9B0}" srcOrd="0" destOrd="1" presId="urn:microsoft.com/office/officeart/2005/8/layout/hProcess10#1"/>
    <dgm:cxn modelId="{054EE73B-B01D-484B-9934-5E5C23DA46FA}" type="presOf" srcId="{2746236D-7CBC-4494-9681-2C01D3C83BDA}" destId="{D1CE2787-6504-4E6D-A6EA-DA69343E893E}" srcOrd="0" destOrd="1" presId="urn:microsoft.com/office/officeart/2005/8/layout/hProcess10#1"/>
    <dgm:cxn modelId="{2BAEE7C5-7C6F-4643-AAAB-C5D9E060D677}" type="presOf" srcId="{11272951-3528-4E4E-95ED-C7C940227007}" destId="{F755C06F-CBFF-4403-BC32-7C3158906707}" srcOrd="0" destOrd="0" presId="urn:microsoft.com/office/officeart/2005/8/layout/hProcess10#1"/>
    <dgm:cxn modelId="{67D0B90F-C0C5-4E0E-86F0-FBC381C9708D}" type="presOf" srcId="{CB6D2120-0AD0-4539-90A7-553057D3AE76}" destId="{2FE296F8-421D-42B2-9F07-BA5BC24E9C58}" srcOrd="0" destOrd="0" presId="urn:microsoft.com/office/officeart/2005/8/layout/hProcess10#1"/>
    <dgm:cxn modelId="{214A7A11-D67A-484D-ABC2-F657FA06169A}" type="presOf" srcId="{EABE020C-2CAB-4B09-B5B2-5176089803DD}" destId="{D1CE2787-6504-4E6D-A6EA-DA69343E893E}" srcOrd="0" destOrd="0" presId="urn:microsoft.com/office/officeart/2005/8/layout/hProcess10#1"/>
    <dgm:cxn modelId="{50B4C5D1-88AF-4A31-9542-DF79101F3EA8}" srcId="{EABE020C-2CAB-4B09-B5B2-5176089803DD}" destId="{EDEF9CD3-6DD3-44D8-963E-462BEECB3028}" srcOrd="3" destOrd="0" parTransId="{8FB2A4B1-0750-4224-8018-E590E84679BC}" sibTransId="{8C824382-5928-447F-87B8-1ABFD04ED17A}"/>
    <dgm:cxn modelId="{3E662424-FE83-4443-9659-30CDAADF285F}" type="presOf" srcId="{EDEF9CD3-6DD3-44D8-963E-462BEECB3028}" destId="{D1CE2787-6504-4E6D-A6EA-DA69343E893E}" srcOrd="0" destOrd="4" presId="urn:microsoft.com/office/officeart/2005/8/layout/hProcess10#1"/>
    <dgm:cxn modelId="{D4EC8076-F1F0-4CC4-B720-9D012BEEF20D}" srcId="{30EE7E84-9DEB-444C-BA7A-1B5B4EAFF4CF}" destId="{0C9482B8-5439-441D-90F0-BC14F9A9EF8C}" srcOrd="1" destOrd="0" parTransId="{3916E9BE-4115-4629-A289-1B171106EA7F}" sibTransId="{6DE4A38D-A17B-49D5-8F4F-33DA5080B773}"/>
    <dgm:cxn modelId="{9B77BFD7-FC69-405B-B83C-9C0F25CE9CEC}" type="presOf" srcId="{0C9482B8-5439-441D-90F0-BC14F9A9EF8C}" destId="{0B0ECACC-66AC-4327-B73E-872AE146F9B0}" srcOrd="0" destOrd="2" presId="urn:microsoft.com/office/officeart/2005/8/layout/hProcess10#1"/>
    <dgm:cxn modelId="{90C23AF2-A6B6-4535-B94E-EFA7CE2C93C1}" type="presOf" srcId="{D01C4A30-FECC-4DEA-AC5E-F50D4BE7DA2F}" destId="{D1CE2787-6504-4E6D-A6EA-DA69343E893E}" srcOrd="0" destOrd="2" presId="urn:microsoft.com/office/officeart/2005/8/layout/hProcess10#1"/>
    <dgm:cxn modelId="{EF574223-A2F3-48B5-B0CD-A6D4DBDED4DD}" type="presOf" srcId="{BF05D707-BB85-4CAC-8F97-978477E05F0B}" destId="{2FE296F8-421D-42B2-9F07-BA5BC24E9C58}" srcOrd="0" destOrd="3" presId="urn:microsoft.com/office/officeart/2005/8/layout/hProcess10#1"/>
    <dgm:cxn modelId="{1159A962-67FA-47A9-9C0B-9B5452B196D3}" srcId="{30EE7E84-9DEB-444C-BA7A-1B5B4EAFF4CF}" destId="{BFA8074A-C15A-44D5-8F75-833EDA16A6A6}" srcOrd="2" destOrd="0" parTransId="{96471BBA-EDAF-45FE-8AB3-A7EBB7B97FFD}" sibTransId="{89EF3A6B-3AA1-4441-8FA9-550B492F1100}"/>
    <dgm:cxn modelId="{86F9414B-0AD9-4FE5-B37B-8B220F22CB87}" type="presOf" srcId="{45E5FC52-F149-4386-A819-E20DA1BA6B77}" destId="{C8AB9472-A71E-4314-95A4-2E15067BA676}" srcOrd="0" destOrd="0" presId="urn:microsoft.com/office/officeart/2005/8/layout/hProcess10#1"/>
    <dgm:cxn modelId="{E16C5075-35F7-4BDB-B5A8-EC0AFD374DB0}" srcId="{CB6D2120-0AD0-4539-90A7-553057D3AE76}" destId="{BF05D707-BB85-4CAC-8F97-978477E05F0B}" srcOrd="2" destOrd="0" parTransId="{5126BFD7-0441-47FC-B654-AB394A048F7E}" sibTransId="{FE9E7AC3-D1D0-4742-94CD-73FEB310852B}"/>
    <dgm:cxn modelId="{92EE9898-A6F1-4930-9ECA-EC41BC36FBD9}" type="presOf" srcId="{D4D17215-EB78-4B6C-850B-4B4F5F94DE28}" destId="{2FE296F8-421D-42B2-9F07-BA5BC24E9C58}" srcOrd="0" destOrd="2" presId="urn:microsoft.com/office/officeart/2005/8/layout/hProcess10#1"/>
    <dgm:cxn modelId="{9F27728D-70C9-42A6-B835-A540281DD7BE}" srcId="{EABE020C-2CAB-4B09-B5B2-5176089803DD}" destId="{2746236D-7CBC-4494-9681-2C01D3C83BDA}" srcOrd="0" destOrd="0" parTransId="{38FDFD7F-221C-45E5-B52E-FC55AD6825BF}" sibTransId="{AFEA4C8B-FCF8-4291-9780-C48DFF9398E1}"/>
    <dgm:cxn modelId="{DBCF829C-DE49-4C59-8968-D8AF9E669F5A}" type="presOf" srcId="{30EE7E84-9DEB-444C-BA7A-1B5B4EAFF4CF}" destId="{0B0ECACC-66AC-4327-B73E-872AE146F9B0}" srcOrd="0" destOrd="0" presId="urn:microsoft.com/office/officeart/2005/8/layout/hProcess10#1"/>
    <dgm:cxn modelId="{7D13D26A-44E1-49A4-96D6-50C0966162D5}" srcId="{F634F3FD-BF10-4D02-BF46-476CD0ED0445}" destId="{30EE7E84-9DEB-444C-BA7A-1B5B4EAFF4CF}" srcOrd="1" destOrd="0" parTransId="{B07A5DD9-398D-4E69-844D-380775D54CBB}" sibTransId="{11272951-3528-4E4E-95ED-C7C940227007}"/>
    <dgm:cxn modelId="{CE416C0C-2276-4AEE-8AB2-C2047573C3FF}" type="presOf" srcId="{301CA16E-6C9B-4E42-9AEB-A4C423A49FAB}" destId="{2FE296F8-421D-42B2-9F07-BA5BC24E9C58}" srcOrd="0" destOrd="5" presId="urn:microsoft.com/office/officeart/2005/8/layout/hProcess10#1"/>
    <dgm:cxn modelId="{94226A08-2193-40A3-BAC3-EAD266E7D145}" type="presOf" srcId="{2739B9D4-7AE9-445E-BA45-E2A404A2508E}" destId="{D1CE2787-6504-4E6D-A6EA-DA69343E893E}" srcOrd="0" destOrd="3" presId="urn:microsoft.com/office/officeart/2005/8/layout/hProcess10#1"/>
    <dgm:cxn modelId="{F23F03F8-26EA-490D-825C-EBDE967339A6}" srcId="{CB6D2120-0AD0-4539-90A7-553057D3AE76}" destId="{301CA16E-6C9B-4E42-9AEB-A4C423A49FAB}" srcOrd="4" destOrd="0" parTransId="{A89BFE1D-9A18-47E3-BEDC-E234928C40EC}" sibTransId="{D5F8F79E-10CB-4D3C-95FC-DCCACF64FA1C}"/>
    <dgm:cxn modelId="{B93EC106-5E58-474C-A0A8-A5D53B4FD8D8}" type="presOf" srcId="{DBF26AAD-EF9F-4428-BF75-CE9B63F19614}" destId="{D1CE2787-6504-4E6D-A6EA-DA69343E893E}" srcOrd="0" destOrd="5" presId="urn:microsoft.com/office/officeart/2005/8/layout/hProcess10#1"/>
    <dgm:cxn modelId="{78023689-B4B7-4FF2-8803-425608EF5191}" type="presOf" srcId="{3FFCA1FA-7E72-444A-A317-D24584380457}" destId="{2FE296F8-421D-42B2-9F07-BA5BC24E9C58}" srcOrd="0" destOrd="1" presId="urn:microsoft.com/office/officeart/2005/8/layout/hProcess10#1"/>
    <dgm:cxn modelId="{99282A30-F0FE-4CFF-8E6F-2DC187C0EBA8}" srcId="{EABE020C-2CAB-4B09-B5B2-5176089803DD}" destId="{D01C4A30-FECC-4DEA-AC5E-F50D4BE7DA2F}" srcOrd="1" destOrd="0" parTransId="{C5101916-1CC4-410E-A157-C042CDD0EF5C}" sibTransId="{8BD77ED0-1F54-4917-A48E-E7ADB3C0D401}"/>
    <dgm:cxn modelId="{63704D6F-4933-4F47-85BE-670E30922E1E}" srcId="{CB6D2120-0AD0-4539-90A7-553057D3AE76}" destId="{3FFCA1FA-7E72-444A-A317-D24584380457}" srcOrd="0" destOrd="0" parTransId="{28E6A94A-BAC5-4CBF-A3CB-B123CA8223D8}" sibTransId="{67A90B2C-0E93-4A38-8586-5F1441A8828F}"/>
    <dgm:cxn modelId="{E7AC5519-3666-44BE-A462-6D38D484350A}" type="presOf" srcId="{45E5FC52-F149-4386-A819-E20DA1BA6B77}" destId="{255E3A45-2836-47A5-9B45-682BABCF3CE7}" srcOrd="1" destOrd="0" presId="urn:microsoft.com/office/officeart/2005/8/layout/hProcess10#1"/>
    <dgm:cxn modelId="{62CF26D4-E11F-468C-9765-73AAC20CCDE5}" type="presOf" srcId="{11272951-3528-4E4E-95ED-C7C940227007}" destId="{8731E700-91D7-4F18-8105-2288D442FE4C}" srcOrd="1" destOrd="0" presId="urn:microsoft.com/office/officeart/2005/8/layout/hProcess10#1"/>
    <dgm:cxn modelId="{B3A1D88C-4A11-46DB-A448-8330BDFA6F68}" srcId="{EABE020C-2CAB-4B09-B5B2-5176089803DD}" destId="{2739B9D4-7AE9-445E-BA45-E2A404A2508E}" srcOrd="2" destOrd="0" parTransId="{984989F6-9EB6-4108-BACB-39FB37C44127}" sibTransId="{7FFA80F8-C39F-4E03-8C27-7C5904A2A3DB}"/>
    <dgm:cxn modelId="{916345AD-A762-42AB-AA2C-210DF5D52C20}" type="presOf" srcId="{F634F3FD-BF10-4D02-BF46-476CD0ED0445}" destId="{83DD048A-4ACD-484F-A6A5-B7003296F3F0}" srcOrd="0" destOrd="0" presId="urn:microsoft.com/office/officeart/2005/8/layout/hProcess10#1"/>
    <dgm:cxn modelId="{79A514D1-9592-44B0-A647-5A1E8BA62584}" srcId="{EABE020C-2CAB-4B09-B5B2-5176089803DD}" destId="{DBF26AAD-EF9F-4428-BF75-CE9B63F19614}" srcOrd="4" destOrd="0" parTransId="{A4D32C0C-FF9D-477B-9947-00762F95DC9E}" sibTransId="{14C3DC2E-7CB4-49AD-806F-4B64B703689B}"/>
    <dgm:cxn modelId="{8B5383F9-FEA3-4F90-AB4C-4F4CF79E9A32}" type="presOf" srcId="{BFA8074A-C15A-44D5-8F75-833EDA16A6A6}" destId="{0B0ECACC-66AC-4327-B73E-872AE146F9B0}" srcOrd="0" destOrd="3" presId="urn:microsoft.com/office/officeart/2005/8/layout/hProcess10#1"/>
    <dgm:cxn modelId="{19FC7E26-A4EB-4D23-9C9C-D4044797DD49}" srcId="{30EE7E84-9DEB-444C-BA7A-1B5B4EAFF4CF}" destId="{7E787ED9-C0FB-4A86-9F31-4514E10D207E}" srcOrd="0" destOrd="0" parTransId="{0DBFC501-2A7F-4EA8-B623-7DA904223CDA}" sibTransId="{2ABC42E6-C87A-4524-9F4A-63D3DBA2E1C5}"/>
    <dgm:cxn modelId="{9C1F3F90-0212-45D8-B051-86553BC9221A}" srcId="{F634F3FD-BF10-4D02-BF46-476CD0ED0445}" destId="{CB6D2120-0AD0-4539-90A7-553057D3AE76}" srcOrd="2" destOrd="0" parTransId="{C2D56E89-882A-4B99-9C79-F0B4A51BE30C}" sibTransId="{3E91685E-97FC-4F90-94CA-499D994F234E}"/>
    <dgm:cxn modelId="{3B00286B-B5BD-4045-97C8-C439A139119C}" srcId="{F634F3FD-BF10-4D02-BF46-476CD0ED0445}" destId="{EABE020C-2CAB-4B09-B5B2-5176089803DD}" srcOrd="0" destOrd="0" parTransId="{E5B28B95-636B-49C5-929C-175AC9E010A7}" sibTransId="{45E5FC52-F149-4386-A819-E20DA1BA6B77}"/>
    <dgm:cxn modelId="{DFA9B61E-B986-4638-8D9B-659663B95A7A}" srcId="{CB6D2120-0AD0-4539-90A7-553057D3AE76}" destId="{299B1184-FA75-419D-8F71-7F680637D378}" srcOrd="3" destOrd="0" parTransId="{0C53F723-BFE0-497E-95FA-3680DE21E21E}" sibTransId="{766A4850-7AD7-4668-99A6-6A4B5EEEF9DD}"/>
    <dgm:cxn modelId="{A92C99FA-F430-4906-8F3E-96240ADC1366}" type="presParOf" srcId="{83DD048A-4ACD-484F-A6A5-B7003296F3F0}" destId="{32D4003F-123C-4468-87AF-EC1368705F65}" srcOrd="0" destOrd="0" presId="urn:microsoft.com/office/officeart/2005/8/layout/hProcess10#1"/>
    <dgm:cxn modelId="{0EE0C1B8-9D6E-47BD-958A-6D1641EA93DD}" type="presParOf" srcId="{32D4003F-123C-4468-87AF-EC1368705F65}" destId="{95904A2E-63A9-4245-8384-F1908B235325}" srcOrd="0" destOrd="0" presId="urn:microsoft.com/office/officeart/2005/8/layout/hProcess10#1"/>
    <dgm:cxn modelId="{C55CBB19-7950-440E-999B-DD036092354D}" type="presParOf" srcId="{32D4003F-123C-4468-87AF-EC1368705F65}" destId="{D1CE2787-6504-4E6D-A6EA-DA69343E893E}" srcOrd="1" destOrd="0" presId="urn:microsoft.com/office/officeart/2005/8/layout/hProcess10#1"/>
    <dgm:cxn modelId="{03EA5473-3AB4-425D-965C-2BD938517E0A}" type="presParOf" srcId="{83DD048A-4ACD-484F-A6A5-B7003296F3F0}" destId="{C8AB9472-A71E-4314-95A4-2E15067BA676}" srcOrd="1" destOrd="0" presId="urn:microsoft.com/office/officeart/2005/8/layout/hProcess10#1"/>
    <dgm:cxn modelId="{49F473B5-3DBA-408F-B4F8-88F4531DF58E}" type="presParOf" srcId="{C8AB9472-A71E-4314-95A4-2E15067BA676}" destId="{255E3A45-2836-47A5-9B45-682BABCF3CE7}" srcOrd="0" destOrd="0" presId="urn:microsoft.com/office/officeart/2005/8/layout/hProcess10#1"/>
    <dgm:cxn modelId="{08813379-1392-4622-8940-B28FF49538FF}" type="presParOf" srcId="{83DD048A-4ACD-484F-A6A5-B7003296F3F0}" destId="{E7B3A523-4424-438E-9CCC-E19D6D5CE4B6}" srcOrd="2" destOrd="0" presId="urn:microsoft.com/office/officeart/2005/8/layout/hProcess10#1"/>
    <dgm:cxn modelId="{F92F998C-5918-489B-BB50-83CC8768B403}" type="presParOf" srcId="{E7B3A523-4424-438E-9CCC-E19D6D5CE4B6}" destId="{88A4F337-1CEE-43F9-A9A6-0B55A974F3F3}" srcOrd="0" destOrd="0" presId="urn:microsoft.com/office/officeart/2005/8/layout/hProcess10#1"/>
    <dgm:cxn modelId="{12CA06E5-C55C-46B8-9D08-1D03344127C0}" type="presParOf" srcId="{E7B3A523-4424-438E-9CCC-E19D6D5CE4B6}" destId="{0B0ECACC-66AC-4327-B73E-872AE146F9B0}" srcOrd="1" destOrd="0" presId="urn:microsoft.com/office/officeart/2005/8/layout/hProcess10#1"/>
    <dgm:cxn modelId="{BA43EE85-9174-495A-8829-F28338056A03}" type="presParOf" srcId="{83DD048A-4ACD-484F-A6A5-B7003296F3F0}" destId="{F755C06F-CBFF-4403-BC32-7C3158906707}" srcOrd="3" destOrd="0" presId="urn:microsoft.com/office/officeart/2005/8/layout/hProcess10#1"/>
    <dgm:cxn modelId="{9C038964-562A-4DEE-B9C1-39C8B6C748E2}" type="presParOf" srcId="{F755C06F-CBFF-4403-BC32-7C3158906707}" destId="{8731E700-91D7-4F18-8105-2288D442FE4C}" srcOrd="0" destOrd="0" presId="urn:microsoft.com/office/officeart/2005/8/layout/hProcess10#1"/>
    <dgm:cxn modelId="{B7308372-015E-4E30-A388-B8509028B777}" type="presParOf" srcId="{83DD048A-4ACD-484F-A6A5-B7003296F3F0}" destId="{BE408452-EE38-45DD-B83A-D8598A29FEAF}" srcOrd="4" destOrd="0" presId="urn:microsoft.com/office/officeart/2005/8/layout/hProcess10#1"/>
    <dgm:cxn modelId="{B4E0680D-8B41-4CF7-95A3-48DD597D86AC}" type="presParOf" srcId="{BE408452-EE38-45DD-B83A-D8598A29FEAF}" destId="{45517866-FD4F-434F-A026-35D014BB067C}" srcOrd="0" destOrd="0" presId="urn:microsoft.com/office/officeart/2005/8/layout/hProcess10#1"/>
    <dgm:cxn modelId="{77398E28-5175-4B8F-88C3-9097AE688F86}" type="presParOf" srcId="{BE408452-EE38-45DD-B83A-D8598A29FEAF}" destId="{2FE296F8-421D-42B2-9F07-BA5BC24E9C58}" srcOrd="1" destOrd="0" presId="urn:microsoft.com/office/officeart/2005/8/layout/hProcess10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044B83-2EB8-497C-869D-3E396226F7E0}">
      <dsp:nvSpPr>
        <dsp:cNvPr id="0" name=""/>
        <dsp:cNvSpPr/>
      </dsp:nvSpPr>
      <dsp:spPr>
        <a:xfrm>
          <a:off x="17540" y="930197"/>
          <a:ext cx="1956028" cy="195602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/>
            <a:t>Encourage &amp; Build Confidence</a:t>
          </a:r>
        </a:p>
      </dsp:txBody>
      <dsp:txXfrm>
        <a:off x="303994" y="1216651"/>
        <a:ext cx="1383120" cy="1383120"/>
      </dsp:txXfrm>
    </dsp:sp>
    <dsp:sp modelId="{1BB0CDC4-E7DA-4ADC-A459-190A30C444E0}">
      <dsp:nvSpPr>
        <dsp:cNvPr id="0" name=""/>
        <dsp:cNvSpPr/>
      </dsp:nvSpPr>
      <dsp:spPr>
        <a:xfrm>
          <a:off x="1973568" y="1869406"/>
          <a:ext cx="589366" cy="77611"/>
        </a:xfrm>
        <a:custGeom>
          <a:avLst/>
          <a:gdLst/>
          <a:ahLst/>
          <a:cxnLst/>
          <a:rect l="0" t="0" r="0" b="0"/>
          <a:pathLst>
            <a:path>
              <a:moveTo>
                <a:pt x="0" y="38805"/>
              </a:moveTo>
              <a:lnTo>
                <a:pt x="589366" y="3880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2253517" y="1893477"/>
        <a:ext cx="29468" cy="29468"/>
      </dsp:txXfrm>
    </dsp:sp>
    <dsp:sp modelId="{4120DC2B-D17E-4A1F-B762-5C32E8EE0C5F}">
      <dsp:nvSpPr>
        <dsp:cNvPr id="0" name=""/>
        <dsp:cNvSpPr/>
      </dsp:nvSpPr>
      <dsp:spPr>
        <a:xfrm>
          <a:off x="2562935" y="930197"/>
          <a:ext cx="1956028" cy="1956028"/>
        </a:xfrm>
        <a:prstGeom prst="ellipse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/>
            <a:t>Skills, Knowledge &amp; Training</a:t>
          </a:r>
        </a:p>
      </dsp:txBody>
      <dsp:txXfrm>
        <a:off x="2849389" y="1216651"/>
        <a:ext cx="1383120" cy="13831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904A2E-63A9-4245-8384-F1908B235325}">
      <dsp:nvSpPr>
        <dsp:cNvPr id="0" name=""/>
        <dsp:cNvSpPr/>
      </dsp:nvSpPr>
      <dsp:spPr>
        <a:xfrm>
          <a:off x="4015" y="987750"/>
          <a:ext cx="1891600" cy="189160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1CE2787-6504-4E6D-A6EA-DA69343E893E}">
      <dsp:nvSpPr>
        <dsp:cNvPr id="0" name=""/>
        <dsp:cNvSpPr/>
      </dsp:nvSpPr>
      <dsp:spPr>
        <a:xfrm>
          <a:off x="311950" y="2122710"/>
          <a:ext cx="1891600" cy="18916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/>
            <a:t>Input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kern="1200" dirty="0"/>
            <a:t>Client brief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kern="1200" dirty="0"/>
            <a:t>Standards / Codes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kern="1200" dirty="0"/>
            <a:t>Existing Information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kern="1200" dirty="0"/>
            <a:t>Assumptions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kern="1200" dirty="0"/>
            <a:t>Risks</a:t>
          </a:r>
        </a:p>
      </dsp:txBody>
      <dsp:txXfrm>
        <a:off x="367353" y="2178113"/>
        <a:ext cx="1780794" cy="1780794"/>
      </dsp:txXfrm>
    </dsp:sp>
    <dsp:sp modelId="{C8AB9472-A71E-4314-95A4-2E15067BA676}">
      <dsp:nvSpPr>
        <dsp:cNvPr id="0" name=""/>
        <dsp:cNvSpPr/>
      </dsp:nvSpPr>
      <dsp:spPr>
        <a:xfrm>
          <a:off x="2259979" y="1706288"/>
          <a:ext cx="364363" cy="45452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300" kern="1200"/>
        </a:p>
      </dsp:txBody>
      <dsp:txXfrm>
        <a:off x="2259979" y="1797193"/>
        <a:ext cx="255054" cy="272715"/>
      </dsp:txXfrm>
    </dsp:sp>
    <dsp:sp modelId="{88A4F337-1CEE-43F9-A9A6-0B55A974F3F3}">
      <dsp:nvSpPr>
        <dsp:cNvPr id="0" name=""/>
        <dsp:cNvSpPr/>
      </dsp:nvSpPr>
      <dsp:spPr>
        <a:xfrm>
          <a:off x="2936655" y="987750"/>
          <a:ext cx="1891600" cy="189160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0B0ECACC-66AC-4327-B73E-872AE146F9B0}">
      <dsp:nvSpPr>
        <dsp:cNvPr id="0" name=""/>
        <dsp:cNvSpPr/>
      </dsp:nvSpPr>
      <dsp:spPr>
        <a:xfrm>
          <a:off x="3244589" y="2122710"/>
          <a:ext cx="1891600" cy="18916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2571418"/>
                <a:satOff val="5874"/>
                <a:lumOff val="-16274"/>
                <a:alphaOff val="0"/>
                <a:shade val="51000"/>
                <a:satMod val="130000"/>
              </a:schemeClr>
            </a:gs>
            <a:gs pos="80000">
              <a:schemeClr val="accent5">
                <a:hueOff val="2571418"/>
                <a:satOff val="5874"/>
                <a:lumOff val="-16274"/>
                <a:alphaOff val="0"/>
                <a:shade val="93000"/>
                <a:satMod val="130000"/>
              </a:schemeClr>
            </a:gs>
            <a:gs pos="100000">
              <a:schemeClr val="accent5">
                <a:hueOff val="2571418"/>
                <a:satOff val="5874"/>
                <a:lumOff val="-1627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/>
            <a:t>Design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kern="1200" dirty="0"/>
            <a:t>Appropriate competency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kern="1200" dirty="0"/>
            <a:t>Changes identified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kern="1200" dirty="0"/>
            <a:t>Risk information created</a:t>
          </a:r>
        </a:p>
      </dsp:txBody>
      <dsp:txXfrm>
        <a:off x="3299992" y="2178113"/>
        <a:ext cx="1780794" cy="1780794"/>
      </dsp:txXfrm>
    </dsp:sp>
    <dsp:sp modelId="{F755C06F-CBFF-4403-BC32-7C3158906707}">
      <dsp:nvSpPr>
        <dsp:cNvPr id="0" name=""/>
        <dsp:cNvSpPr/>
      </dsp:nvSpPr>
      <dsp:spPr>
        <a:xfrm>
          <a:off x="5192619" y="1706288"/>
          <a:ext cx="364363" cy="45452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5142836"/>
                <a:satOff val="11748"/>
                <a:lumOff val="-32549"/>
                <a:alphaOff val="0"/>
                <a:shade val="51000"/>
                <a:satMod val="130000"/>
              </a:schemeClr>
            </a:gs>
            <a:gs pos="80000">
              <a:schemeClr val="accent5">
                <a:hueOff val="5142836"/>
                <a:satOff val="11748"/>
                <a:lumOff val="-32549"/>
                <a:alphaOff val="0"/>
                <a:shade val="93000"/>
                <a:satMod val="130000"/>
              </a:schemeClr>
            </a:gs>
            <a:gs pos="100000">
              <a:schemeClr val="accent5">
                <a:hueOff val="5142836"/>
                <a:satOff val="11748"/>
                <a:lumOff val="-325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300" kern="1200"/>
        </a:p>
      </dsp:txBody>
      <dsp:txXfrm>
        <a:off x="5192619" y="1797193"/>
        <a:ext cx="255054" cy="272715"/>
      </dsp:txXfrm>
    </dsp:sp>
    <dsp:sp modelId="{45517866-FD4F-434F-A026-35D014BB067C}">
      <dsp:nvSpPr>
        <dsp:cNvPr id="0" name=""/>
        <dsp:cNvSpPr/>
      </dsp:nvSpPr>
      <dsp:spPr>
        <a:xfrm>
          <a:off x="5869294" y="987750"/>
          <a:ext cx="1891600" cy="189160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FE296F8-421D-42B2-9F07-BA5BC24E9C58}">
      <dsp:nvSpPr>
        <dsp:cNvPr id="0" name=""/>
        <dsp:cNvSpPr/>
      </dsp:nvSpPr>
      <dsp:spPr>
        <a:xfrm>
          <a:off x="6177229" y="2122710"/>
          <a:ext cx="1891600" cy="18916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5142836"/>
                <a:satOff val="11748"/>
                <a:lumOff val="-32549"/>
                <a:alphaOff val="0"/>
                <a:shade val="51000"/>
                <a:satMod val="130000"/>
              </a:schemeClr>
            </a:gs>
            <a:gs pos="80000">
              <a:schemeClr val="accent5">
                <a:hueOff val="5142836"/>
                <a:satOff val="11748"/>
                <a:lumOff val="-32549"/>
                <a:alphaOff val="0"/>
                <a:shade val="93000"/>
                <a:satMod val="130000"/>
              </a:schemeClr>
            </a:gs>
            <a:gs pos="100000">
              <a:schemeClr val="accent5">
                <a:hueOff val="5142836"/>
                <a:satOff val="11748"/>
                <a:lumOff val="-325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/>
            <a:t>Output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kern="1200" dirty="0"/>
            <a:t>Drawings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kern="1200" dirty="0"/>
            <a:t>Calculations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kern="1200" dirty="0"/>
            <a:t>Check (errors) &amp; Review (requirements)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kern="1200" dirty="0"/>
            <a:t>Assumptions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kern="1200" dirty="0"/>
            <a:t>Risks</a:t>
          </a:r>
        </a:p>
      </dsp:txBody>
      <dsp:txXfrm>
        <a:off x="6232632" y="2178113"/>
        <a:ext cx="1780794" cy="17807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0#1">
  <dgm:title val=""/>
  <dgm:desc val=""/>
  <dgm:catLst>
    <dgm:cat type="process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242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242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03B376C-3BDC-4778-A249-1826D1753D4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9445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5710"/>
            <a:ext cx="5438775" cy="446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242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242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1334CBE-9A01-4222-9F57-C15883CB42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66523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410ABD4-8485-4C80-8FCB-DDA466C1C063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1578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4451B8-BF90-49BA-B503-70C033974940}" type="slidenum">
              <a:rPr kumimoji="0" lang="en-US" altLang="en-US" sz="1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9909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68B28C-80C1-43C0-BA6D-B1CA55BEAECB}" type="slidenum">
              <a:rPr kumimoji="0" lang="en-US" altLang="en-US" sz="1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331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5092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60D2C9-E4B6-45BC-9BC1-E497DB61C669}" type="slidenum">
              <a:rPr kumimoji="0" lang="en-US" altLang="en-US" sz="1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536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4262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2D8C6B-6485-4404-9D87-485C0F0C2402}" type="slidenum">
              <a:rPr kumimoji="0" lang="en-US" altLang="en-US" sz="1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4870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2F5803-8003-4862-ACE2-02FA2F001FE5}" type="slidenum">
              <a:rPr kumimoji="0" lang="en-US" altLang="en-US" sz="1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945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2624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3408F0-375E-4CE6-B7B8-E3D08903C931}" type="slidenum">
              <a:rPr kumimoji="0" lang="en-US" altLang="en-US" sz="1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4282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CB0C8D-AC5F-40A5-8379-C1EC21A82040}" type="slidenum">
              <a:rPr kumimoji="0" lang="en-US" altLang="en-US" sz="1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5487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DF963F-EDE4-4540-8C15-23EF0040259C}" type="slidenum">
              <a:rPr kumimoji="0" lang="en-US" altLang="en-US" sz="1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en-US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443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7403AA-1DFD-496D-84CC-06C974DE6A96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99289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PD advises the client on the content and adequacy of the PCI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PD advises the client on the adequacy of the C Phase plan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PC and PD liaison during the construction phase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PD completes the H&amp;S file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7403AA-1DFD-496D-84CC-06C974DE6A96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92961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54D369-1093-4DBB-8EC1-3C5BC3B0D364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815700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 eaLnBrk="0" hangingPunct="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000" kern="0" dirty="0">
                <a:latin typeface="Arial" charset="0"/>
              </a:rPr>
              <a:t>Make suitable arrangements for managing a project to include the allocation of </a:t>
            </a:r>
            <a:r>
              <a:rPr lang="en-GB" sz="1600" kern="0" dirty="0">
                <a:latin typeface="Arial" charset="0"/>
              </a:rPr>
              <a:t>sufficient time </a:t>
            </a:r>
            <a:r>
              <a:rPr lang="en-GB" sz="1000" kern="0" dirty="0">
                <a:latin typeface="Arial" charset="0"/>
              </a:rPr>
              <a:t>and </a:t>
            </a:r>
            <a:r>
              <a:rPr lang="en-GB" sz="1600" kern="0" dirty="0">
                <a:latin typeface="Arial" charset="0"/>
              </a:rPr>
              <a:t>other resources</a:t>
            </a:r>
            <a:r>
              <a:rPr lang="en-GB" sz="1000" kern="0" dirty="0">
                <a:latin typeface="Arial" charset="0"/>
              </a:rPr>
              <a:t>. </a:t>
            </a:r>
          </a:p>
          <a:p>
            <a:pPr marL="171450" lvl="0" indent="-171450" eaLnBrk="0" hangingPunct="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600" kern="0" dirty="0">
                <a:latin typeface="Arial" charset="0"/>
              </a:rPr>
              <a:t>Provide pre construction information</a:t>
            </a:r>
            <a:r>
              <a:rPr lang="en-GB" sz="1000" kern="0" dirty="0">
                <a:latin typeface="Arial" charset="0"/>
              </a:rPr>
              <a:t>. </a:t>
            </a:r>
          </a:p>
          <a:p>
            <a:pPr lvl="0" eaLnBrk="0" hangingPunct="0">
              <a:spcBef>
                <a:spcPts val="1200"/>
              </a:spcBef>
            </a:pPr>
            <a:r>
              <a:rPr lang="en-GB" sz="1000" kern="0" dirty="0">
                <a:latin typeface="Arial" charset="0"/>
              </a:rPr>
              <a:t>The information must: </a:t>
            </a:r>
          </a:p>
          <a:p>
            <a:pPr marL="1085850" lvl="2" indent="-171450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000" kern="0" dirty="0">
                <a:latin typeface="Arial" charset="0"/>
              </a:rPr>
              <a:t>be </a:t>
            </a:r>
            <a:r>
              <a:rPr lang="en-GB" sz="1600" kern="0" dirty="0">
                <a:latin typeface="Arial" charset="0"/>
              </a:rPr>
              <a:t>relevant</a:t>
            </a:r>
            <a:r>
              <a:rPr lang="en-GB" sz="1000" kern="0" dirty="0">
                <a:latin typeface="Arial" charset="0"/>
              </a:rPr>
              <a:t> to the particular project; </a:t>
            </a:r>
          </a:p>
          <a:p>
            <a:pPr marL="1085850" lvl="2" indent="-171450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000" kern="0" dirty="0">
                <a:latin typeface="Arial" charset="0"/>
              </a:rPr>
              <a:t>have an appropriate </a:t>
            </a:r>
            <a:r>
              <a:rPr lang="en-GB" sz="1600" kern="0" dirty="0">
                <a:latin typeface="Arial" charset="0"/>
              </a:rPr>
              <a:t>level of detail</a:t>
            </a:r>
            <a:r>
              <a:rPr lang="en-GB" sz="1000" kern="0" dirty="0">
                <a:latin typeface="Arial" charset="0"/>
              </a:rPr>
              <a:t>; and </a:t>
            </a:r>
          </a:p>
          <a:p>
            <a:pPr marL="1085850" lvl="2" indent="-171450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000" kern="0" dirty="0">
                <a:latin typeface="Arial" charset="0"/>
              </a:rPr>
              <a:t>be </a:t>
            </a:r>
            <a:r>
              <a:rPr lang="en-GB" sz="1600" kern="0" dirty="0">
                <a:latin typeface="Arial" charset="0"/>
              </a:rPr>
              <a:t>proportionate</a:t>
            </a:r>
            <a:r>
              <a:rPr lang="en-GB" sz="1000" kern="0" dirty="0">
                <a:latin typeface="Arial" charset="0"/>
              </a:rPr>
              <a:t> to the risks involved.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7403AA-1DFD-496D-84CC-06C974DE6A96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455077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PD can be an organisation or an individual that has: </a:t>
            </a:r>
          </a:p>
          <a:p>
            <a:pPr lvl="1"/>
            <a:r>
              <a:rPr lang="en-GB" dirty="0"/>
              <a:t>the technical knowledge of the construction industry relevant to the project; </a:t>
            </a:r>
          </a:p>
          <a:p>
            <a:pPr lvl="1"/>
            <a:r>
              <a:rPr lang="en-GB" dirty="0"/>
              <a:t>the SKE to understand, manage and coordinate the pre-construction phase, including any design work carried out after construction begins. </a:t>
            </a:r>
          </a:p>
          <a:p>
            <a:r>
              <a:rPr lang="en-GB" dirty="0"/>
              <a:t>If an organisation it must have the organisational capability.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7403AA-1DFD-496D-84CC-06C974DE6A96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586484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 eaLnBrk="0" hangingPunct="0">
              <a:spcBef>
                <a:spcPct val="40000"/>
              </a:spcBef>
              <a:buSzPct val="120000"/>
              <a:buFont typeface="Webdings" pitchFamily="18" charset="2"/>
              <a:buChar char="="/>
            </a:pPr>
            <a:r>
              <a:rPr lang="en-GB" sz="2000" kern="0" dirty="0">
                <a:solidFill>
                  <a:srgbClr val="4885B2"/>
                </a:solidFill>
                <a:latin typeface="Arial"/>
              </a:rPr>
              <a:t>All duty holders must have the skills, knowledge and experience to fulfil their role. If an organisation they must have the capacity to fulfil.</a:t>
            </a:r>
          </a:p>
          <a:p>
            <a:pPr marL="342900" lvl="0" indent="-342900" eaLnBrk="0" hangingPunct="0">
              <a:spcBef>
                <a:spcPct val="40000"/>
              </a:spcBef>
              <a:buSzPct val="120000"/>
              <a:buFont typeface="Webdings" pitchFamily="18" charset="2"/>
              <a:buChar char="="/>
            </a:pPr>
            <a:r>
              <a:rPr lang="en-GB" sz="2000" kern="0" dirty="0">
                <a:solidFill>
                  <a:srgbClr val="4885B2"/>
                </a:solidFill>
                <a:latin typeface="Arial"/>
              </a:rPr>
              <a:t>Must not accept a role unless above is fulfilled.</a:t>
            </a:r>
          </a:p>
          <a:p>
            <a:pPr marL="342900" lvl="0" indent="-342900" eaLnBrk="0" hangingPunct="0">
              <a:spcBef>
                <a:spcPct val="40000"/>
              </a:spcBef>
              <a:buSzPct val="120000"/>
              <a:buFont typeface="Webdings" pitchFamily="18" charset="2"/>
              <a:buChar char="="/>
            </a:pPr>
            <a:r>
              <a:rPr lang="en-GB" sz="2000" kern="0" dirty="0">
                <a:solidFill>
                  <a:srgbClr val="4885B2"/>
                </a:solidFill>
                <a:latin typeface="Arial"/>
              </a:rPr>
              <a:t>Person appointing is to check.</a:t>
            </a:r>
          </a:p>
          <a:p>
            <a:pPr marL="342900" lvl="0" indent="-342900" eaLnBrk="0" hangingPunct="0">
              <a:spcBef>
                <a:spcPct val="40000"/>
              </a:spcBef>
              <a:buSzPct val="120000"/>
              <a:buFont typeface="Webdings" pitchFamily="18" charset="2"/>
              <a:buChar char="="/>
            </a:pPr>
            <a:r>
              <a:rPr lang="en-GB" sz="2000" kern="0" dirty="0">
                <a:solidFill>
                  <a:srgbClr val="4885B2"/>
                </a:solidFill>
                <a:latin typeface="Arial"/>
              </a:rPr>
              <a:t>Co-operate</a:t>
            </a:r>
          </a:p>
          <a:p>
            <a:pPr marL="342900" lvl="0" indent="-342900" eaLnBrk="0" hangingPunct="0">
              <a:spcBef>
                <a:spcPct val="40000"/>
              </a:spcBef>
              <a:buSzPct val="120000"/>
              <a:buFont typeface="Webdings" pitchFamily="18" charset="2"/>
              <a:buChar char="="/>
            </a:pPr>
            <a:r>
              <a:rPr lang="en-GB" sz="2000" kern="0" dirty="0">
                <a:solidFill>
                  <a:srgbClr val="4885B2"/>
                </a:solidFill>
                <a:latin typeface="Arial"/>
              </a:rPr>
              <a:t>Report to person in control of a project anything that endangers.</a:t>
            </a:r>
          </a:p>
          <a:p>
            <a:pPr marL="342900" lvl="0" indent="-342900" eaLnBrk="0" hangingPunct="0">
              <a:spcBef>
                <a:spcPct val="40000"/>
              </a:spcBef>
              <a:buSzPct val="120000"/>
              <a:buFont typeface="Webdings" pitchFamily="18" charset="2"/>
              <a:buChar char="="/>
            </a:pPr>
            <a:r>
              <a:rPr lang="en-GB" sz="2000" kern="0" dirty="0">
                <a:solidFill>
                  <a:srgbClr val="4885B2"/>
                </a:solidFill>
                <a:latin typeface="Arial"/>
              </a:rPr>
              <a:t>Provide information or instruction (must be comprehensible)</a:t>
            </a:r>
          </a:p>
          <a:p>
            <a:pPr marL="342900" lvl="0" indent="-342900" eaLnBrk="0" hangingPunct="0">
              <a:spcBef>
                <a:spcPct val="40000"/>
              </a:spcBef>
              <a:buSzPct val="120000"/>
              <a:buFont typeface="Webdings" pitchFamily="18" charset="2"/>
              <a:buChar char="="/>
            </a:pPr>
            <a:r>
              <a:rPr lang="en-GB" sz="2000" kern="0" dirty="0">
                <a:solidFill>
                  <a:srgbClr val="4885B2"/>
                </a:solidFill>
                <a:latin typeface="Arial"/>
              </a:rPr>
              <a:t>Applicable to all working on a project.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7403AA-1DFD-496D-84CC-06C974DE6A96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26405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54D369-1093-4DBB-8EC1-3C5BC3B0D364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19036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54D369-1093-4DBB-8EC1-3C5BC3B0D364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270111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54D369-1093-4DBB-8EC1-3C5BC3B0D364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382170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54D369-1093-4DBB-8EC1-3C5BC3B0D364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012856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54D369-1093-4DBB-8EC1-3C5BC3B0D364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861176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54D369-1093-4DBB-8EC1-3C5BC3B0D364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229736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2F9B0-DF7E-47DB-B9FE-31EFE5CE773C}" type="slidenum">
              <a:rPr kumimoji="0" lang="en-US" altLang="en-US" sz="1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09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200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767008"/>
          </a:xfrm>
        </p:spPr>
        <p:txBody>
          <a:bodyPr/>
          <a:lstStyle>
            <a:lvl1pPr>
              <a:defRPr sz="3323">
                <a:solidFill>
                  <a:srgbClr val="0070C0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4"/>
            <a:ext cx="8229600" cy="4752529"/>
          </a:xfrm>
        </p:spPr>
        <p:txBody>
          <a:bodyPr/>
          <a:lstStyle>
            <a:lvl1pPr>
              <a:defRPr>
                <a:latin typeface="Tahoma" pitchFamily="34" charset="0"/>
                <a:cs typeface="Tahoma" pitchFamily="34" charset="0"/>
              </a:defRPr>
            </a:lvl1pPr>
            <a:lvl2pPr>
              <a:defRPr>
                <a:latin typeface="Tahoma" pitchFamily="34" charset="0"/>
                <a:cs typeface="Tahoma" pitchFamily="34" charset="0"/>
              </a:defRPr>
            </a:lvl2pPr>
            <a:lvl3pPr>
              <a:defRPr>
                <a:latin typeface="Tahoma" pitchFamily="34" charset="0"/>
                <a:cs typeface="Tahoma" pitchFamily="34" charset="0"/>
              </a:defRPr>
            </a:lvl3pPr>
            <a:lvl4pPr>
              <a:defRPr>
                <a:latin typeface="Tahoma" pitchFamily="34" charset="0"/>
                <a:cs typeface="Tahoma" pitchFamily="34" charset="0"/>
              </a:defRPr>
            </a:lvl4pPr>
            <a:lvl5pPr>
              <a:defRPr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140200" y="6094415"/>
            <a:ext cx="2895600" cy="358775"/>
          </a:xfrm>
        </p:spPr>
        <p:txBody>
          <a:bodyPr/>
          <a:lstStyle>
            <a:lvl1pPr algn="r">
              <a:defRPr sz="1108">
                <a:solidFill>
                  <a:srgbClr val="006699"/>
                </a:solidFill>
                <a:latin typeface="Gill Sans MT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" name="TextBox 12"/>
          <p:cNvSpPr txBox="1"/>
          <p:nvPr userDrawn="1"/>
        </p:nvSpPr>
        <p:spPr>
          <a:xfrm>
            <a:off x="7254539" y="6234752"/>
            <a:ext cx="184537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500" dirty="0">
                <a:solidFill>
                  <a:schemeClr val="bg1"/>
                </a:solidFill>
              </a:rPr>
              <a:t>@</a:t>
            </a:r>
            <a:r>
              <a:rPr lang="en-GB" sz="1500" dirty="0" err="1">
                <a:solidFill>
                  <a:schemeClr val="bg1"/>
                </a:solidFill>
              </a:rPr>
              <a:t>NHMFOfficial</a:t>
            </a:r>
            <a:endParaRPr lang="en-GB" sz="1500" dirty="0">
              <a:solidFill>
                <a:schemeClr val="bg1"/>
              </a:solidFill>
            </a:endParaRPr>
          </a:p>
          <a:p>
            <a:pPr algn="r"/>
            <a:r>
              <a:rPr lang="en-GB" sz="1500" dirty="0">
                <a:solidFill>
                  <a:schemeClr val="bg1"/>
                </a:solidFill>
              </a:rPr>
              <a:t>#</a:t>
            </a:r>
            <a:r>
              <a:rPr lang="en-GB" sz="1500" dirty="0" err="1">
                <a:solidFill>
                  <a:schemeClr val="bg1"/>
                </a:solidFill>
              </a:rPr>
              <a:t>NHMFConference</a:t>
            </a:r>
            <a:endParaRPr lang="en-GB" sz="15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179512" y="614241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GB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Setting</a:t>
            </a:r>
            <a:r>
              <a:rPr lang="en-GB" sz="1800" baseline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standard for maintaining assets</a:t>
            </a:r>
          </a:p>
          <a:p>
            <a:pPr algn="l"/>
            <a:r>
              <a:rPr lang="en-GB" sz="1800" baseline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nhmf.co.uk/conference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241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2972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3264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67911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41590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48375" y="608013"/>
            <a:ext cx="1800225" cy="58689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7700" y="608013"/>
            <a:ext cx="5248275" cy="58689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0597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80" name="Object 8"/>
          <p:cNvGraphicFramePr>
            <a:graphicFrameLocks noChangeAspect="1"/>
          </p:cNvGraphicFramePr>
          <p:nvPr userDrawn="1"/>
        </p:nvGraphicFramePr>
        <p:xfrm>
          <a:off x="7924800" y="457200"/>
          <a:ext cx="914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Photo Editor Photo" r:id="rId3" imgW="3400900" imgH="3419952" progId="MSPhotoEd.3">
                  <p:embed/>
                </p:oleObj>
              </mc:Choice>
              <mc:Fallback>
                <p:oleObj name="Photo Editor Photo" r:id="rId3" imgW="3400900" imgH="3419952" progId="MSPhotoEd.3">
                  <p:embed/>
                  <p:pic>
                    <p:nvPicPr>
                      <p:cNvPr id="308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457200"/>
                        <a:ext cx="9144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82738"/>
            <a:ext cx="7162800" cy="1998662"/>
          </a:xfrm>
        </p:spPr>
        <p:txBody>
          <a:bodyPr anchor="t"/>
          <a:lstStyle>
            <a:lvl1pPr>
              <a:lnSpc>
                <a:spcPct val="120000"/>
              </a:lnSpc>
              <a:defRPr sz="4800"/>
            </a:lvl1pPr>
          </a:lstStyle>
          <a:p>
            <a:pPr lvl="0"/>
            <a:r>
              <a:rPr lang="en-GB" alt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860800"/>
            <a:ext cx="5257800" cy="1752600"/>
          </a:xfrm>
        </p:spPr>
        <p:txBody>
          <a:bodyPr/>
          <a:lstStyle>
            <a:lvl1pPr marL="0" indent="0">
              <a:buFontTx/>
              <a:buNone/>
              <a:defRPr sz="3200"/>
            </a:lvl1pPr>
          </a:lstStyle>
          <a:p>
            <a:pPr lvl="0"/>
            <a:r>
              <a:rPr lang="en-GB" altLang="en-US" noProof="0"/>
              <a:t>Click to edit Master subtitle style</a:t>
            </a:r>
          </a:p>
        </p:txBody>
      </p:sp>
      <p:sp>
        <p:nvSpPr>
          <p:cNvPr id="3077" name="Line 5"/>
          <p:cNvSpPr>
            <a:spLocks noChangeShapeType="1"/>
          </p:cNvSpPr>
          <p:nvPr userDrawn="1"/>
        </p:nvSpPr>
        <p:spPr bwMode="auto">
          <a:xfrm>
            <a:off x="0" y="1524000"/>
            <a:ext cx="9144000" cy="0"/>
          </a:xfrm>
          <a:prstGeom prst="line">
            <a:avLst/>
          </a:prstGeom>
          <a:noFill/>
          <a:ln w="15875">
            <a:solidFill>
              <a:srgbClr val="A7053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 userDrawn="1"/>
        </p:nvSpPr>
        <p:spPr bwMode="auto">
          <a:xfrm>
            <a:off x="685800" y="598488"/>
            <a:ext cx="2438400" cy="69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</a:pPr>
            <a:endParaRPr lang="en-GB" altLang="en-US">
              <a:solidFill>
                <a:srgbClr val="FFFFFF"/>
              </a:solidFill>
              <a:latin typeface="L Helvetica Light" charset="0"/>
            </a:endParaRPr>
          </a:p>
          <a:p>
            <a:pPr fontAlgn="base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Health and Safety </a:t>
            </a:r>
          </a:p>
          <a:p>
            <a:pPr fontAlgn="base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GB" altLang="en-US">
                <a:solidFill>
                  <a:srgbClr val="FFFFFF"/>
                </a:solidFill>
              </a:rPr>
              <a:t>Executive</a:t>
            </a: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3081" name="Text Box 9"/>
          <p:cNvSpPr txBox="1">
            <a:spLocks noChangeArrowheads="1"/>
          </p:cNvSpPr>
          <p:nvPr userDrawn="1"/>
        </p:nvSpPr>
        <p:spPr bwMode="auto">
          <a:xfrm>
            <a:off x="838200" y="609600"/>
            <a:ext cx="2438400" cy="69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</a:pPr>
            <a:endParaRPr lang="en-GB" altLang="en-US">
              <a:solidFill>
                <a:srgbClr val="A70532"/>
              </a:solidFill>
              <a:latin typeface="L Helvetica Light" charset="0"/>
            </a:endParaRPr>
          </a:p>
          <a:p>
            <a:pPr fontAlgn="base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GB" altLang="en-US">
                <a:solidFill>
                  <a:srgbClr val="A70532"/>
                </a:solidFill>
              </a:rPr>
              <a:t>Health and Safety </a:t>
            </a:r>
          </a:p>
          <a:p>
            <a:pPr fontAlgn="base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GB" altLang="en-US">
                <a:solidFill>
                  <a:srgbClr val="A70532"/>
                </a:solidFill>
              </a:rPr>
              <a:t>Executive</a:t>
            </a:r>
            <a:endParaRPr lang="en-GB" altLang="en-US" sz="2400">
              <a:solidFill>
                <a:srgbClr val="A705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5361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00164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87405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7213"/>
            <a:ext cx="3505200" cy="4649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1827213"/>
            <a:ext cx="3505200" cy="4649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07851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728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767008"/>
          </a:xfrm>
        </p:spPr>
        <p:txBody>
          <a:bodyPr/>
          <a:lstStyle>
            <a:lvl1pPr>
              <a:defRPr sz="3323">
                <a:solidFill>
                  <a:srgbClr val="0070C0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33554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61885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41974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63364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09104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33517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48375" y="608013"/>
            <a:ext cx="1800225" cy="58689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7700" y="608013"/>
            <a:ext cx="5248275" cy="58689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86499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IWppimg2_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145088"/>
            <a:ext cx="9144000" cy="1712912"/>
          </a:xfrm>
          <a:prstGeom prst="rect">
            <a:avLst/>
          </a:prstGeom>
          <a:noFill/>
        </p:spPr>
      </p:pic>
      <p:sp>
        <p:nvSpPr>
          <p:cNvPr id="870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447800" y="2286000"/>
            <a:ext cx="6934200" cy="641350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2971800"/>
            <a:ext cx="6400800" cy="396875"/>
          </a:xfrm>
        </p:spPr>
        <p:txBody>
          <a:bodyPr/>
          <a:lstStyle>
            <a:lvl1pPr marL="0" indent="0">
              <a:buFont typeface="Webdings" pitchFamily="18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7045" name="Oval 5"/>
          <p:cNvSpPr>
            <a:spLocks noChangeArrowheads="1"/>
          </p:cNvSpPr>
          <p:nvPr/>
        </p:nvSpPr>
        <p:spPr bwMode="auto">
          <a:xfrm>
            <a:off x="8277225" y="5037138"/>
            <a:ext cx="457200" cy="457200"/>
          </a:xfrm>
          <a:prstGeom prst="ellipse">
            <a:avLst/>
          </a:prstGeom>
          <a:solidFill>
            <a:schemeClr val="bg1"/>
          </a:solidFill>
          <a:ln w="25400">
            <a:solidFill>
              <a:srgbClr val="4885B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87046" name="AutoShape 6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 rot="5400000">
            <a:off x="8431213" y="5192713"/>
            <a:ext cx="230187" cy="153987"/>
          </a:xfrm>
          <a:prstGeom prst="flowChartExtract">
            <a:avLst/>
          </a:prstGeom>
          <a:solidFill>
            <a:srgbClr val="4885B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pic>
        <p:nvPicPr>
          <p:cNvPr id="87047" name="Picture 7" descr="IWpplogoNE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19875" y="5791200"/>
            <a:ext cx="2295525" cy="8858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1662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75"/>
                                        <p:tgtEl>
                                          <p:spTgt spid="87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4" grpId="0" build="p" autoUpdateAnimBg="0" advAuto="0">
        <p:tmplLst>
          <p:tmpl lvl="1">
            <p:tnLst>
              <p:par>
                <p:cTn presetID="3" presetClass="entr" presetSubtype="10" fill="hold" nodeType="afterEffect">
                  <p:stCondLst>
                    <p:cond delay="0"/>
                  </p:stCondLst>
                  <p:iterate type="lt">
                    <p:tmPct val="10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0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linds(horizontal)">
                      <p:cBhvr>
                        <p:cTn dur="75"/>
                        <p:tgtEl>
                          <p:spTgt spid="8704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8299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81338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752600"/>
            <a:ext cx="3086100" cy="2105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3900" y="1752600"/>
            <a:ext cx="3086100" cy="2105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5577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AB9C5-0873-4463-9254-C3C4C2A9E01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1096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00244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9580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23332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07151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11441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64928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38850" y="838200"/>
            <a:ext cx="1581150" cy="30194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838200"/>
            <a:ext cx="4591050" cy="30194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85563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22041" indent="0" algn="ctr">
              <a:buNone/>
              <a:defRPr/>
            </a:lvl2pPr>
            <a:lvl3pPr marL="844083" indent="0" algn="ctr">
              <a:buNone/>
              <a:defRPr/>
            </a:lvl3pPr>
            <a:lvl4pPr marL="1266124" indent="0" algn="ctr">
              <a:buNone/>
              <a:defRPr/>
            </a:lvl4pPr>
            <a:lvl5pPr marL="1688165" indent="0" algn="ctr">
              <a:buNone/>
              <a:defRPr/>
            </a:lvl5pPr>
            <a:lvl6pPr marL="2110207" indent="0" algn="ctr">
              <a:buNone/>
              <a:defRPr/>
            </a:lvl6pPr>
            <a:lvl7pPr marL="2532248" indent="0" algn="ctr">
              <a:buNone/>
              <a:defRPr/>
            </a:lvl7pPr>
            <a:lvl8pPr marL="2954289" indent="0" algn="ctr">
              <a:buNone/>
              <a:defRPr/>
            </a:lvl8pPr>
            <a:lvl9pPr marL="3376331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8C117-3F93-4E16-8D13-3ADB020039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8356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A9FD0-515A-46D5-85AB-DC2DA3FF32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52889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1846"/>
            </a:lvl1pPr>
            <a:lvl2pPr marL="422041" indent="0">
              <a:buNone/>
              <a:defRPr sz="1662"/>
            </a:lvl2pPr>
            <a:lvl3pPr marL="844083" indent="0">
              <a:buNone/>
              <a:defRPr sz="1477"/>
            </a:lvl3pPr>
            <a:lvl4pPr marL="1266124" indent="0">
              <a:buNone/>
              <a:defRPr sz="1292"/>
            </a:lvl4pPr>
            <a:lvl5pPr marL="1688165" indent="0">
              <a:buNone/>
              <a:defRPr sz="1292"/>
            </a:lvl5pPr>
            <a:lvl6pPr marL="2110207" indent="0">
              <a:buNone/>
              <a:defRPr sz="1292"/>
            </a:lvl6pPr>
            <a:lvl7pPr marL="2532248" indent="0">
              <a:buNone/>
              <a:defRPr sz="1292"/>
            </a:lvl7pPr>
            <a:lvl8pPr marL="2954289" indent="0">
              <a:buNone/>
              <a:defRPr sz="1292"/>
            </a:lvl8pPr>
            <a:lvl9pPr marL="3376331" indent="0">
              <a:buNone/>
              <a:defRPr sz="1292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6304AD-25B8-4944-8107-0398CF15C4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3134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80" name="Object 8"/>
          <p:cNvGraphicFramePr>
            <a:graphicFrameLocks noChangeAspect="1"/>
          </p:cNvGraphicFramePr>
          <p:nvPr/>
        </p:nvGraphicFramePr>
        <p:xfrm>
          <a:off x="7924800" y="457200"/>
          <a:ext cx="914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Photo Editor Photo" r:id="rId3" imgW="3400900" imgH="3419952" progId="MSPhotoEd.3">
                  <p:embed/>
                </p:oleObj>
              </mc:Choice>
              <mc:Fallback>
                <p:oleObj name="Photo Editor Photo" r:id="rId3" imgW="3400900" imgH="3419952" progId="MSPhotoEd.3">
                  <p:embed/>
                  <p:pic>
                    <p:nvPicPr>
                      <p:cNvPr id="308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457200"/>
                        <a:ext cx="9144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82738"/>
            <a:ext cx="7162800" cy="1998662"/>
          </a:xfrm>
        </p:spPr>
        <p:txBody>
          <a:bodyPr anchor="t"/>
          <a:lstStyle>
            <a:lvl1pPr>
              <a:lnSpc>
                <a:spcPct val="120000"/>
              </a:lnSpc>
              <a:defRPr sz="4800"/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860800"/>
            <a:ext cx="5257800" cy="1752600"/>
          </a:xfrm>
        </p:spPr>
        <p:txBody>
          <a:bodyPr/>
          <a:lstStyle>
            <a:lvl1pPr marL="0" indent="0">
              <a:buFontTx/>
              <a:buNone/>
              <a:defRPr sz="3200"/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/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>
            <a:off x="0" y="1524000"/>
            <a:ext cx="9144000" cy="0"/>
          </a:xfrm>
          <a:prstGeom prst="line">
            <a:avLst/>
          </a:prstGeom>
          <a:noFill/>
          <a:ln w="15875">
            <a:solidFill>
              <a:srgbClr val="A7053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685800" y="598488"/>
            <a:ext cx="2438400" cy="69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40000"/>
              </a:lnSpc>
              <a:spcBef>
                <a:spcPct val="50000"/>
              </a:spcBef>
            </a:pPr>
            <a:endParaRPr lang="en-GB" altLang="en-US" sz="1800">
              <a:solidFill>
                <a:srgbClr val="FFFFFF"/>
              </a:solidFill>
              <a:latin typeface="L Helvetica Light" charset="0"/>
            </a:endParaRP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GB" altLang="en-US" sz="1800">
                <a:solidFill>
                  <a:srgbClr val="FFFFFF"/>
                </a:solidFill>
                <a:latin typeface="Arial" charset="0"/>
              </a:rPr>
              <a:t>Health and Safety 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GB" altLang="en-US" sz="1800">
                <a:solidFill>
                  <a:srgbClr val="FFFFFF"/>
                </a:solidFill>
                <a:latin typeface="Arial" charset="0"/>
              </a:rPr>
              <a:t>Executive</a:t>
            </a:r>
            <a:endParaRPr lang="en-GB" altLang="en-US">
              <a:latin typeface="Arial" charset="0"/>
            </a:endParaRP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838200" y="609600"/>
            <a:ext cx="2438400" cy="69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40000"/>
              </a:lnSpc>
              <a:spcBef>
                <a:spcPct val="50000"/>
              </a:spcBef>
            </a:pPr>
            <a:endParaRPr lang="en-GB" altLang="en-US" sz="1800">
              <a:solidFill>
                <a:srgbClr val="A70532"/>
              </a:solidFill>
              <a:latin typeface="L Helvetica Light" charset="0"/>
            </a:endParaRP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GB" altLang="en-US" sz="1800">
                <a:solidFill>
                  <a:srgbClr val="A70532"/>
                </a:solidFill>
                <a:latin typeface="Arial" charset="0"/>
              </a:rPr>
              <a:t>Health and Safety 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GB" altLang="en-US" sz="1800">
                <a:solidFill>
                  <a:srgbClr val="A70532"/>
                </a:solidFill>
                <a:latin typeface="Arial" charset="0"/>
              </a:rPr>
              <a:t>Executive</a:t>
            </a:r>
            <a:endParaRPr lang="en-GB" altLang="en-US">
              <a:solidFill>
                <a:srgbClr val="A7053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304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981200"/>
            <a:ext cx="3364523" cy="4114800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0" y="1981200"/>
            <a:ext cx="3364523" cy="4114800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9570B8-0301-4CF1-901D-2A67A5B897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27012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1420E-16F3-4923-B15D-8C6C7E1CD0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68189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C6103-5646-41B6-8D33-3339445AFE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74577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0D2C2-14F8-4121-BEC0-E10A697E5E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94158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67C1A-D64B-465B-B571-75AC2F17A0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09901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B1B06-466B-4716-858B-D31D65866C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03402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8C477-3104-40F1-AA56-7FE656A482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95379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57092" y="609600"/>
            <a:ext cx="1717431" cy="54864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609600"/>
            <a:ext cx="5011615" cy="54864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A6C62-0E9D-4691-A7E9-3B06506BAE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8045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8244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7794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7213"/>
            <a:ext cx="3505200" cy="4649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1827213"/>
            <a:ext cx="3505200" cy="4649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576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329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8830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oleObject" Target="../embeddings/oleObject1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vmlDrawing" Target="../drawings/vmlDrawing3.v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oleObject" Target="../embeddings/oleObject3.bin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4341365"/>
            <a:ext cx="9180512" cy="2516635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92">
                <a:latin typeface="Arial" charset="0"/>
                <a:cs typeface="+mn-cs"/>
              </a:defRPr>
            </a:lvl1pPr>
          </a:lstStyle>
          <a:p>
            <a:pPr algn="l">
              <a:defRPr/>
            </a:pPr>
            <a:endParaRPr lang="en-GB">
              <a:solidFill>
                <a:srgbClr val="000000"/>
              </a:solidFill>
              <a:ea typeface="ＭＳ Ｐゴシック" pitchFamily="-108" charset="-128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92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ea typeface="ＭＳ Ｐゴシック" pitchFamily="-108" charset="-128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92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6BEF800-4111-45B8-AFF9-3B763E0F0F50}" type="slidenum">
              <a:rPr lang="en-GB">
                <a:solidFill>
                  <a:srgbClr val="000000"/>
                </a:solidFill>
                <a:ea typeface="ＭＳ Ｐゴシック" pitchFamily="-108" charset="-128"/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  <a:ea typeface="ＭＳ Ｐゴシック" pitchFamily="-10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1607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91" r:id="rId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62">
          <a:solidFill>
            <a:srgbClr val="0070C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62">
          <a:solidFill>
            <a:srgbClr val="0070C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62">
          <a:solidFill>
            <a:srgbClr val="0070C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62">
          <a:solidFill>
            <a:srgbClr val="0070C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62">
          <a:solidFill>
            <a:srgbClr val="0070C0"/>
          </a:solidFill>
          <a:latin typeface="Arial" charset="0"/>
        </a:defRPr>
      </a:lvl5pPr>
      <a:lvl6pPr marL="422041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6pPr>
      <a:lvl7pPr marL="844083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7pPr>
      <a:lvl8pPr marL="1266124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8pPr>
      <a:lvl9pPr marL="1688165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0"/>
        </a:spcAft>
        <a:buChar char="•"/>
        <a:defRPr sz="2954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rtl="0" eaLnBrk="0" fontAlgn="base" hangingPunct="0">
        <a:spcBef>
          <a:spcPct val="20000"/>
        </a:spcBef>
        <a:spcAft>
          <a:spcPct val="0"/>
        </a:spcAft>
        <a:buChar char="–"/>
        <a:defRPr sz="2585">
          <a:solidFill>
            <a:schemeClr val="tx1"/>
          </a:solidFill>
          <a:latin typeface="+mn-lt"/>
        </a:defRPr>
      </a:lvl2pPr>
      <a:lvl3pPr marL="1055103" indent="-211021" algn="l" rtl="0" eaLnBrk="0" fontAlgn="base" hangingPunct="0">
        <a:spcBef>
          <a:spcPct val="20000"/>
        </a:spcBef>
        <a:spcAft>
          <a:spcPct val="0"/>
        </a:spcAft>
        <a:buChar char="•"/>
        <a:defRPr sz="2215">
          <a:solidFill>
            <a:schemeClr val="tx1"/>
          </a:solidFill>
          <a:latin typeface="+mn-lt"/>
        </a:defRPr>
      </a:lvl3pPr>
      <a:lvl4pPr marL="1477145" indent="-211021" algn="l" rtl="0" eaLnBrk="0" fontAlgn="base" hangingPunct="0">
        <a:spcBef>
          <a:spcPct val="20000"/>
        </a:spcBef>
        <a:spcAft>
          <a:spcPct val="0"/>
        </a:spcAft>
        <a:buChar char="–"/>
        <a:defRPr sz="1846">
          <a:solidFill>
            <a:schemeClr val="tx1"/>
          </a:solidFill>
          <a:latin typeface="+mn-lt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5pPr>
      <a:lvl6pPr marL="2321227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6pPr>
      <a:lvl7pPr marL="2743269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7pPr>
      <a:lvl8pPr marL="3165310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8pPr>
      <a:lvl9pPr marL="3587351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608013"/>
            <a:ext cx="6834188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7213"/>
            <a:ext cx="7162800" cy="464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0" y="1524000"/>
            <a:ext cx="9144000" cy="0"/>
          </a:xfrm>
          <a:prstGeom prst="line">
            <a:avLst/>
          </a:prstGeom>
          <a:noFill/>
          <a:ln w="15875">
            <a:solidFill>
              <a:srgbClr val="A7053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aphicFrame>
        <p:nvGraphicFramePr>
          <p:cNvPr id="1036" name="Object 12"/>
          <p:cNvGraphicFramePr>
            <a:graphicFrameLocks noChangeAspect="1"/>
          </p:cNvGraphicFramePr>
          <p:nvPr/>
        </p:nvGraphicFramePr>
        <p:xfrm>
          <a:off x="7924800" y="457200"/>
          <a:ext cx="914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Photo Editor Photo" r:id="rId14" imgW="3400900" imgH="3419952" progId="MSPhotoEd.3">
                  <p:embed/>
                </p:oleObj>
              </mc:Choice>
              <mc:Fallback>
                <p:oleObj name="Photo Editor Photo" r:id="rId14" imgW="3400900" imgH="3419952" progId="MSPhotoEd.3">
                  <p:embed/>
                  <p:pic>
                    <p:nvPicPr>
                      <p:cNvPr id="103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457200"/>
                        <a:ext cx="9144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9444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A7053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A7053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A7053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A7053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A7053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A7053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A7053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A7053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A7053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40000"/>
        </a:spcBef>
        <a:spcAft>
          <a:spcPct val="0"/>
        </a:spcAft>
        <a:buSzPct val="130000"/>
        <a:buChar char="•"/>
        <a:defRPr sz="2800">
          <a:solidFill>
            <a:srgbClr val="A7053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A7053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A7053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A7053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rgbClr val="A7053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rgbClr val="A7053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rgbClr val="A7053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rgbClr val="A7053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800">
          <a:solidFill>
            <a:srgbClr val="A7053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608013"/>
            <a:ext cx="6834188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7213"/>
            <a:ext cx="7162800" cy="464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32" name="Line 8"/>
          <p:cNvSpPr>
            <a:spLocks noChangeShapeType="1"/>
          </p:cNvSpPr>
          <p:nvPr userDrawn="1"/>
        </p:nvSpPr>
        <p:spPr bwMode="auto">
          <a:xfrm>
            <a:off x="0" y="1524000"/>
            <a:ext cx="9144000" cy="0"/>
          </a:xfrm>
          <a:prstGeom prst="line">
            <a:avLst/>
          </a:prstGeom>
          <a:noFill/>
          <a:ln w="15875">
            <a:solidFill>
              <a:srgbClr val="A7053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Times New Roman" charset="0"/>
            </a:endParaRPr>
          </a:p>
        </p:txBody>
      </p:sp>
      <p:graphicFrame>
        <p:nvGraphicFramePr>
          <p:cNvPr id="1036" name="Object 12"/>
          <p:cNvGraphicFramePr>
            <a:graphicFrameLocks noChangeAspect="1"/>
          </p:cNvGraphicFramePr>
          <p:nvPr userDrawn="1"/>
        </p:nvGraphicFramePr>
        <p:xfrm>
          <a:off x="7924800" y="457200"/>
          <a:ext cx="914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Photo Editor Photo" r:id="rId14" imgW="3400900" imgH="3419952" progId="MSPhotoEd.3">
                  <p:embed/>
                </p:oleObj>
              </mc:Choice>
              <mc:Fallback>
                <p:oleObj name="Photo Editor Photo" r:id="rId14" imgW="3400900" imgH="3419952" progId="MSPhotoEd.3">
                  <p:embed/>
                  <p:pic>
                    <p:nvPicPr>
                      <p:cNvPr id="103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457200"/>
                        <a:ext cx="9144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7930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rgbClr val="A7053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A7053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A7053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A7053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A7053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A7053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A7053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A7053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A7053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40000"/>
        </a:spcBef>
        <a:spcAft>
          <a:spcPct val="0"/>
        </a:spcAft>
        <a:buSzPct val="130000"/>
        <a:buChar char="•"/>
        <a:defRPr sz="2800">
          <a:solidFill>
            <a:srgbClr val="A7053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A7053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rgbClr val="A7053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A7053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A7053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A7053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A7053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A7053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A7053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IWppimg2_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5145088"/>
            <a:ext cx="9144000" cy="1712912"/>
          </a:xfrm>
          <a:prstGeom prst="rect">
            <a:avLst/>
          </a:prstGeom>
          <a:noFill/>
        </p:spPr>
      </p:pic>
      <p:sp>
        <p:nvSpPr>
          <p:cNvPr id="860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838200"/>
            <a:ext cx="6324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752600"/>
            <a:ext cx="632460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6021" name="Picture 5" descr="IWpplogoNEW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619875" y="5791200"/>
            <a:ext cx="2295525" cy="885825"/>
          </a:xfrm>
          <a:prstGeom prst="rect">
            <a:avLst/>
          </a:prstGeom>
          <a:noFill/>
        </p:spPr>
      </p:pic>
      <p:sp>
        <p:nvSpPr>
          <p:cNvPr id="86022" name="Oval 6"/>
          <p:cNvSpPr>
            <a:spLocks noChangeArrowheads="1"/>
          </p:cNvSpPr>
          <p:nvPr/>
        </p:nvSpPr>
        <p:spPr bwMode="auto">
          <a:xfrm>
            <a:off x="8277225" y="5037138"/>
            <a:ext cx="457200" cy="457200"/>
          </a:xfrm>
          <a:prstGeom prst="ellipse">
            <a:avLst/>
          </a:prstGeom>
          <a:solidFill>
            <a:schemeClr val="bg1"/>
          </a:solidFill>
          <a:ln w="25400">
            <a:solidFill>
              <a:srgbClr val="4885B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86023" name="AutoShape 7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 rot="5400000">
            <a:off x="8496300" y="5192713"/>
            <a:ext cx="230187" cy="153988"/>
          </a:xfrm>
          <a:prstGeom prst="flowChartExtract">
            <a:avLst/>
          </a:prstGeom>
          <a:solidFill>
            <a:srgbClr val="4885B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86024" name="AutoShape 8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 rot="16200000">
            <a:off x="8305800" y="5191125"/>
            <a:ext cx="230188" cy="153988"/>
          </a:xfrm>
          <a:prstGeom prst="flowChartExtract">
            <a:avLst/>
          </a:prstGeom>
          <a:solidFill>
            <a:srgbClr val="4885B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9806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4885B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4885B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4885B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4885B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4885B2"/>
          </a:solidFill>
          <a:latin typeface="Arial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4885B2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4885B2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4885B2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4885B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40000"/>
        </a:spcBef>
        <a:spcAft>
          <a:spcPct val="0"/>
        </a:spcAft>
        <a:buSzPct val="120000"/>
        <a:buFont typeface="Webdings" pitchFamily="18" charset="2"/>
        <a:buChar char="="/>
        <a:defRPr sz="2000">
          <a:solidFill>
            <a:srgbClr val="4885B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40000"/>
        </a:spcBef>
        <a:spcAft>
          <a:spcPct val="0"/>
        </a:spcAft>
        <a:buSzPct val="120000"/>
        <a:buFont typeface="Symbol" pitchFamily="18" charset="2"/>
        <a:buChar char="·"/>
        <a:defRPr sz="2000">
          <a:solidFill>
            <a:srgbClr val="4885B2"/>
          </a:solidFill>
          <a:latin typeface="+mn-lt"/>
        </a:defRPr>
      </a:lvl2pPr>
      <a:lvl3pPr marL="1143000" indent="-228600" algn="l" rtl="0" eaLnBrk="0" fontAlgn="base" hangingPunct="0">
        <a:spcBef>
          <a:spcPct val="40000"/>
        </a:spcBef>
        <a:spcAft>
          <a:spcPct val="0"/>
        </a:spcAft>
        <a:buSzPct val="120000"/>
        <a:buFont typeface="Symbol" pitchFamily="18" charset="2"/>
        <a:buChar char="·"/>
        <a:defRPr sz="2000">
          <a:solidFill>
            <a:srgbClr val="4885B2"/>
          </a:solidFill>
          <a:latin typeface="+mn-lt"/>
        </a:defRPr>
      </a:lvl3pPr>
      <a:lvl4pPr marL="1600200" indent="-228600" algn="l" rtl="0" eaLnBrk="0" fontAlgn="base" hangingPunct="0">
        <a:spcBef>
          <a:spcPct val="40000"/>
        </a:spcBef>
        <a:spcAft>
          <a:spcPct val="0"/>
        </a:spcAft>
        <a:buSzPct val="120000"/>
        <a:buFont typeface="Symbol" pitchFamily="18" charset="2"/>
        <a:buChar char="·"/>
        <a:defRPr sz="2000">
          <a:solidFill>
            <a:srgbClr val="4885B2"/>
          </a:solidFill>
          <a:latin typeface="+mn-lt"/>
        </a:defRPr>
      </a:lvl4pPr>
      <a:lvl5pPr marL="2057400" indent="-228600" algn="l" rtl="0" eaLnBrk="0" fontAlgn="base" hangingPunct="0">
        <a:spcBef>
          <a:spcPct val="40000"/>
        </a:spcBef>
        <a:spcAft>
          <a:spcPct val="0"/>
        </a:spcAft>
        <a:buSzPct val="120000"/>
        <a:buFont typeface="Symbol" pitchFamily="18" charset="2"/>
        <a:buChar char="·"/>
        <a:defRPr sz="2000">
          <a:solidFill>
            <a:srgbClr val="4885B2"/>
          </a:solidFill>
          <a:latin typeface="+mn-lt"/>
        </a:defRPr>
      </a:lvl5pPr>
      <a:lvl6pPr marL="2514600" indent="-228600" algn="l" rtl="0" eaLnBrk="0" fontAlgn="base" hangingPunct="0">
        <a:spcBef>
          <a:spcPct val="40000"/>
        </a:spcBef>
        <a:spcAft>
          <a:spcPct val="0"/>
        </a:spcAft>
        <a:buSzPct val="120000"/>
        <a:buFont typeface="Symbol" pitchFamily="18" charset="2"/>
        <a:buChar char="·"/>
        <a:defRPr sz="2000">
          <a:solidFill>
            <a:srgbClr val="4885B2"/>
          </a:solidFill>
          <a:latin typeface="+mn-lt"/>
        </a:defRPr>
      </a:lvl6pPr>
      <a:lvl7pPr marL="2971800" indent="-228600" algn="l" rtl="0" eaLnBrk="0" fontAlgn="base" hangingPunct="0">
        <a:spcBef>
          <a:spcPct val="40000"/>
        </a:spcBef>
        <a:spcAft>
          <a:spcPct val="0"/>
        </a:spcAft>
        <a:buSzPct val="120000"/>
        <a:buFont typeface="Symbol" pitchFamily="18" charset="2"/>
        <a:buChar char="·"/>
        <a:defRPr sz="2000">
          <a:solidFill>
            <a:srgbClr val="4885B2"/>
          </a:solidFill>
          <a:latin typeface="+mn-lt"/>
        </a:defRPr>
      </a:lvl7pPr>
      <a:lvl8pPr marL="3429000" indent="-228600" algn="l" rtl="0" eaLnBrk="0" fontAlgn="base" hangingPunct="0">
        <a:spcBef>
          <a:spcPct val="40000"/>
        </a:spcBef>
        <a:spcAft>
          <a:spcPct val="0"/>
        </a:spcAft>
        <a:buSzPct val="120000"/>
        <a:buFont typeface="Symbol" pitchFamily="18" charset="2"/>
        <a:buChar char="·"/>
        <a:defRPr sz="2000">
          <a:solidFill>
            <a:srgbClr val="4885B2"/>
          </a:solidFill>
          <a:latin typeface="+mn-lt"/>
        </a:defRPr>
      </a:lvl8pPr>
      <a:lvl9pPr marL="3886200" indent="-228600" algn="l" rtl="0" eaLnBrk="0" fontAlgn="base" hangingPunct="0">
        <a:spcBef>
          <a:spcPct val="40000"/>
        </a:spcBef>
        <a:spcAft>
          <a:spcPct val="0"/>
        </a:spcAft>
        <a:buSzPct val="120000"/>
        <a:buFont typeface="Symbol" pitchFamily="18" charset="2"/>
        <a:buChar char="·"/>
        <a:defRPr sz="2000">
          <a:solidFill>
            <a:srgbClr val="4885B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92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92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92" smtClean="0"/>
            </a:lvl1pPr>
          </a:lstStyle>
          <a:p>
            <a:pPr>
              <a:defRPr/>
            </a:pPr>
            <a:fld id="{4FA0A088-7D6F-4ED8-B76E-50D541956C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" name="Rectangle 14"/>
          <p:cNvSpPr>
            <a:spLocks noChangeArrowheads="1"/>
          </p:cNvSpPr>
          <p:nvPr userDrawn="1"/>
        </p:nvSpPr>
        <p:spPr bwMode="auto">
          <a:xfrm rot="10800000">
            <a:off x="7385539" y="304800"/>
            <a:ext cx="1314450" cy="5257800"/>
          </a:xfrm>
          <a:prstGeom prst="rect">
            <a:avLst/>
          </a:prstGeom>
          <a:gradFill rotWithShape="0">
            <a:gsLst>
              <a:gs pos="0">
                <a:srgbClr val="4F5A92"/>
              </a:gs>
              <a:gs pos="100000">
                <a:srgbClr val="64B3E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sz="831"/>
          </a:p>
        </p:txBody>
      </p:sp>
      <p:pic>
        <p:nvPicPr>
          <p:cNvPr id="3" name="Picture 15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589" y="5710238"/>
            <a:ext cx="1359877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16"/>
          <p:cNvSpPr>
            <a:spLocks noChangeArrowheads="1"/>
          </p:cNvSpPr>
          <p:nvPr userDrawn="1"/>
        </p:nvSpPr>
        <p:spPr bwMode="auto">
          <a:xfrm rot="5400000">
            <a:off x="4463562" y="-3807069"/>
            <a:ext cx="76200" cy="8299938"/>
          </a:xfrm>
          <a:prstGeom prst="rect">
            <a:avLst/>
          </a:prstGeom>
          <a:gradFill rotWithShape="0">
            <a:gsLst>
              <a:gs pos="0">
                <a:srgbClr val="64B3EC"/>
              </a:gs>
              <a:gs pos="100000">
                <a:srgbClr val="4F5A9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2215"/>
          </a:p>
        </p:txBody>
      </p:sp>
      <p:sp>
        <p:nvSpPr>
          <p:cNvPr id="1032" name="Rectangle 17"/>
          <p:cNvSpPr>
            <a:spLocks noChangeArrowheads="1"/>
          </p:cNvSpPr>
          <p:nvPr userDrawn="1"/>
        </p:nvSpPr>
        <p:spPr bwMode="auto">
          <a:xfrm rot="5400000">
            <a:off x="3760177" y="2998177"/>
            <a:ext cx="76200" cy="7033846"/>
          </a:xfrm>
          <a:prstGeom prst="rect">
            <a:avLst/>
          </a:prstGeom>
          <a:gradFill rotWithShape="0">
            <a:gsLst>
              <a:gs pos="0">
                <a:srgbClr val="4F5A92"/>
              </a:gs>
              <a:gs pos="100000">
                <a:srgbClr val="64B3E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2215"/>
          </a:p>
        </p:txBody>
      </p:sp>
      <p:sp>
        <p:nvSpPr>
          <p:cNvPr id="1033" name="Rectangle 18"/>
          <p:cNvSpPr>
            <a:spLocks noChangeArrowheads="1"/>
          </p:cNvSpPr>
          <p:nvPr userDrawn="1"/>
        </p:nvSpPr>
        <p:spPr bwMode="auto">
          <a:xfrm>
            <a:off x="7025009" y="4821239"/>
            <a:ext cx="184731" cy="262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GB" altLang="en-US" sz="1108" b="1"/>
          </a:p>
        </p:txBody>
      </p:sp>
      <p:sp>
        <p:nvSpPr>
          <p:cNvPr id="1034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09600"/>
            <a:ext cx="686972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5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981200"/>
            <a:ext cx="686972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54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92">
          <a:solidFill>
            <a:schemeClr val="tx2"/>
          </a:solidFill>
          <a:latin typeface="+mj-lt"/>
          <a:ea typeface="MS PGothic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92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92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92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92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22041" algn="l" rtl="0" fontAlgn="base">
        <a:spcBef>
          <a:spcPct val="0"/>
        </a:spcBef>
        <a:spcAft>
          <a:spcPct val="0"/>
        </a:spcAft>
        <a:defRPr sz="3692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844083" algn="l" rtl="0" fontAlgn="base">
        <a:spcBef>
          <a:spcPct val="0"/>
        </a:spcBef>
        <a:spcAft>
          <a:spcPct val="0"/>
        </a:spcAft>
        <a:defRPr sz="3692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266124" algn="l" rtl="0" fontAlgn="base">
        <a:spcBef>
          <a:spcPct val="0"/>
        </a:spcBef>
        <a:spcAft>
          <a:spcPct val="0"/>
        </a:spcAft>
        <a:defRPr sz="3692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688165" algn="l" rtl="0" fontAlgn="base">
        <a:spcBef>
          <a:spcPct val="0"/>
        </a:spcBef>
        <a:spcAft>
          <a:spcPct val="0"/>
        </a:spcAft>
        <a:defRPr sz="3692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0"/>
        </a:spcAft>
        <a:buChar char="•"/>
        <a:defRPr sz="1846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685817" indent="-263776" algn="l" rtl="0" eaLnBrk="0" fontAlgn="base" hangingPunct="0">
        <a:spcBef>
          <a:spcPct val="20000"/>
        </a:spcBef>
        <a:spcAft>
          <a:spcPct val="0"/>
        </a:spcAft>
        <a:buChar char="–"/>
        <a:defRPr sz="1477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055103" indent="-211021" algn="l" rtl="0" eaLnBrk="0" fontAlgn="base" hangingPunct="0">
        <a:spcBef>
          <a:spcPct val="20000"/>
        </a:spcBef>
        <a:spcAft>
          <a:spcPct val="0"/>
        </a:spcAft>
        <a:buChar char="•"/>
        <a:defRPr sz="1108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477145" indent="-211021" algn="l" rtl="0" eaLnBrk="0" fontAlgn="base" hangingPunct="0">
        <a:spcBef>
          <a:spcPct val="20000"/>
        </a:spcBef>
        <a:spcAft>
          <a:spcPct val="0"/>
        </a:spcAft>
        <a:buChar char="–"/>
        <a:defRPr sz="923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Char char="»"/>
        <a:defRPr sz="923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321227" indent="-211021" algn="l" rtl="0" fontAlgn="base">
        <a:spcBef>
          <a:spcPct val="20000"/>
        </a:spcBef>
        <a:spcAft>
          <a:spcPct val="0"/>
        </a:spcAft>
        <a:buChar char="»"/>
        <a:defRPr sz="923">
          <a:solidFill>
            <a:schemeClr val="tx1"/>
          </a:solidFill>
          <a:latin typeface="+mn-lt"/>
          <a:ea typeface="+mn-ea"/>
        </a:defRPr>
      </a:lvl6pPr>
      <a:lvl7pPr marL="2743269" indent="-211021" algn="l" rtl="0" fontAlgn="base">
        <a:spcBef>
          <a:spcPct val="20000"/>
        </a:spcBef>
        <a:spcAft>
          <a:spcPct val="0"/>
        </a:spcAft>
        <a:buChar char="»"/>
        <a:defRPr sz="923">
          <a:solidFill>
            <a:schemeClr val="tx1"/>
          </a:solidFill>
          <a:latin typeface="+mn-lt"/>
          <a:ea typeface="+mn-ea"/>
        </a:defRPr>
      </a:lvl7pPr>
      <a:lvl8pPr marL="3165310" indent="-211021" algn="l" rtl="0" fontAlgn="base">
        <a:spcBef>
          <a:spcPct val="20000"/>
        </a:spcBef>
        <a:spcAft>
          <a:spcPct val="0"/>
        </a:spcAft>
        <a:buChar char="»"/>
        <a:defRPr sz="923">
          <a:solidFill>
            <a:schemeClr val="tx1"/>
          </a:solidFill>
          <a:latin typeface="+mn-lt"/>
          <a:ea typeface="+mn-ea"/>
        </a:defRPr>
      </a:lvl8pPr>
      <a:lvl9pPr marL="3587351" indent="-211021" algn="l" rtl="0" fontAlgn="base">
        <a:spcBef>
          <a:spcPct val="20000"/>
        </a:spcBef>
        <a:spcAft>
          <a:spcPct val="0"/>
        </a:spcAft>
        <a:buChar char="»"/>
        <a:defRPr sz="923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323528" y="188640"/>
            <a:ext cx="8440615" cy="604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4406" tIns="42203" rIns="84406" bIns="42203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70C0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70C0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70C0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70C0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70C0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US" sz="4062" b="1" dirty="0" smtClean="0">
              <a:solidFill>
                <a:srgbClr val="09449B"/>
              </a:solidFill>
              <a:ea typeface="Tahoma" panose="020B0604030504040204" pitchFamily="34" charset="0"/>
            </a:endParaRPr>
          </a:p>
          <a:p>
            <a:pPr>
              <a:defRPr/>
            </a:pPr>
            <a:r>
              <a:rPr lang="en-US" sz="4062" b="1" dirty="0" smtClean="0">
                <a:solidFill>
                  <a:srgbClr val="09449B"/>
                </a:solidFill>
                <a:ea typeface="Tahoma" panose="020B0604030504040204" pitchFamily="34" charset="0"/>
              </a:rPr>
              <a:t>Workshop </a:t>
            </a:r>
            <a:r>
              <a:rPr lang="en-US" sz="4062" dirty="0" smtClean="0">
                <a:solidFill>
                  <a:srgbClr val="09449B"/>
                </a:solidFill>
                <a:ea typeface="Tahoma" panose="020B0604030504040204" pitchFamily="34" charset="0"/>
              </a:rPr>
              <a:t>4a</a:t>
            </a:r>
            <a:r>
              <a:rPr lang="en-US" sz="4062" b="1" dirty="0" smtClean="0">
                <a:solidFill>
                  <a:srgbClr val="09449B"/>
                </a:solidFill>
                <a:ea typeface="Tahoma" panose="020B0604030504040204" pitchFamily="34" charset="0"/>
              </a:rPr>
              <a:t>:</a:t>
            </a:r>
          </a:p>
          <a:p>
            <a:pPr>
              <a:defRPr/>
            </a:pPr>
            <a:r>
              <a:rPr lang="en-GB" sz="2954" dirty="0" smtClean="0">
                <a:solidFill>
                  <a:srgbClr val="0B3A99"/>
                </a:solidFill>
                <a:ea typeface="Tahoma" pitchFamily="34" charset="0"/>
              </a:rPr>
              <a:t>The </a:t>
            </a:r>
            <a:r>
              <a:rPr lang="en-GB" sz="2954" dirty="0">
                <a:solidFill>
                  <a:srgbClr val="0B3A99"/>
                </a:solidFill>
                <a:ea typeface="Tahoma" pitchFamily="34" charset="0"/>
              </a:rPr>
              <a:t>risks and pitfalls associated with the appointment of a principal designer</a:t>
            </a:r>
            <a:endParaRPr lang="en-US" sz="2954" dirty="0">
              <a:solidFill>
                <a:srgbClr val="0B3A99"/>
              </a:solidFill>
              <a:ea typeface="Tahoma" pitchFamily="34" charset="0"/>
            </a:endParaRPr>
          </a:p>
          <a:p>
            <a:pPr>
              <a:defRPr/>
            </a:pPr>
            <a:r>
              <a:rPr lang="en-US" sz="2954" dirty="0">
                <a:solidFill>
                  <a:srgbClr val="0B3A99"/>
                </a:solidFill>
                <a:ea typeface="Tahoma" pitchFamily="34" charset="0"/>
              </a:rPr>
              <a:t/>
            </a:r>
            <a:br>
              <a:rPr lang="en-US" sz="2954" dirty="0">
                <a:solidFill>
                  <a:srgbClr val="0B3A99"/>
                </a:solidFill>
                <a:ea typeface="Tahoma" pitchFamily="34" charset="0"/>
              </a:rPr>
            </a:br>
            <a:r>
              <a:rPr lang="en-US" sz="2585" dirty="0" smtClean="0">
                <a:solidFill>
                  <a:srgbClr val="000000"/>
                </a:solidFill>
              </a:rPr>
              <a:t>Speaker: </a:t>
            </a:r>
            <a:r>
              <a:rPr lang="en-US" sz="2500" dirty="0" smtClean="0">
                <a:solidFill>
                  <a:srgbClr val="09449B"/>
                </a:solidFill>
              </a:rPr>
              <a:t>Tony Mitchell </a:t>
            </a:r>
            <a:r>
              <a:rPr lang="en-US" sz="2000" dirty="0" smtClean="0">
                <a:solidFill>
                  <a:srgbClr val="00B0F0"/>
                </a:solidFill>
              </a:rPr>
              <a:t>(</a:t>
            </a:r>
            <a:r>
              <a:rPr lang="en-GB" sz="2000" dirty="0" smtClean="0">
                <a:solidFill>
                  <a:srgbClr val="00B0F0"/>
                </a:solidFill>
              </a:rPr>
              <a:t>HSE</a:t>
            </a:r>
            <a:r>
              <a:rPr lang="en-US" sz="2000" dirty="0" smtClean="0">
                <a:solidFill>
                  <a:srgbClr val="00B0F0"/>
                </a:solidFill>
              </a:rPr>
              <a:t>)</a:t>
            </a:r>
            <a:r>
              <a:rPr lang="en-US" sz="2000" dirty="0" smtClean="0">
                <a:solidFill>
                  <a:srgbClr val="09449B"/>
                </a:solidFill>
              </a:rPr>
              <a:t>,</a:t>
            </a:r>
            <a:endParaRPr lang="en-US" sz="2000" dirty="0">
              <a:solidFill>
                <a:srgbClr val="00B0F0"/>
              </a:solidFill>
            </a:endParaRPr>
          </a:p>
          <a:p>
            <a:pPr>
              <a:defRPr/>
            </a:pPr>
            <a:r>
              <a:rPr lang="en-US" sz="2500" dirty="0">
                <a:solidFill>
                  <a:srgbClr val="09449B"/>
                </a:solidFill>
              </a:rPr>
              <a:t>Tim Clark</a:t>
            </a:r>
            <a:r>
              <a:rPr lang="en-US" sz="3200" dirty="0">
                <a:solidFill>
                  <a:srgbClr val="09449B"/>
                </a:solidFill>
              </a:rPr>
              <a:t> </a:t>
            </a:r>
            <a:r>
              <a:rPr lang="en-US" sz="2000" dirty="0">
                <a:solidFill>
                  <a:srgbClr val="00B0F0"/>
                </a:solidFill>
              </a:rPr>
              <a:t>(</a:t>
            </a:r>
            <a:r>
              <a:rPr lang="en-GB" sz="2000" dirty="0">
                <a:solidFill>
                  <a:srgbClr val="00B0F0"/>
                </a:solidFill>
              </a:rPr>
              <a:t>Kendall </a:t>
            </a:r>
            <a:r>
              <a:rPr lang="en-GB" sz="2000" dirty="0" err="1">
                <a:solidFill>
                  <a:srgbClr val="00B0F0"/>
                </a:solidFill>
              </a:rPr>
              <a:t>Kingscott</a:t>
            </a:r>
            <a:r>
              <a:rPr lang="en-US" sz="2000" dirty="0">
                <a:solidFill>
                  <a:srgbClr val="00B0F0"/>
                </a:solidFill>
              </a:rPr>
              <a:t>)</a:t>
            </a:r>
            <a:r>
              <a:rPr lang="en-US" sz="2400" dirty="0">
                <a:solidFill>
                  <a:srgbClr val="09449B"/>
                </a:solidFill>
              </a:rPr>
              <a:t>,</a:t>
            </a:r>
            <a:r>
              <a:rPr lang="en-US" sz="2000" dirty="0" smtClean="0">
                <a:solidFill>
                  <a:srgbClr val="00B0F0"/>
                </a:solidFill>
              </a:rPr>
              <a:t/>
            </a:r>
            <a:br>
              <a:rPr lang="en-US" sz="2000" dirty="0" smtClean="0">
                <a:solidFill>
                  <a:srgbClr val="00B0F0"/>
                </a:solidFill>
              </a:rPr>
            </a:br>
            <a:r>
              <a:rPr lang="en-US" sz="2500" dirty="0" smtClean="0">
                <a:solidFill>
                  <a:srgbClr val="09449B"/>
                </a:solidFill>
              </a:rPr>
              <a:t>Richard Parry </a:t>
            </a:r>
            <a:r>
              <a:rPr lang="en-US" sz="2000" dirty="0" smtClean="0">
                <a:solidFill>
                  <a:srgbClr val="00B0F0"/>
                </a:solidFill>
              </a:rPr>
              <a:t>(Ian </a:t>
            </a:r>
            <a:r>
              <a:rPr lang="en-GB" sz="2000" dirty="0" smtClean="0">
                <a:solidFill>
                  <a:srgbClr val="00B0F0"/>
                </a:solidFill>
              </a:rPr>
              <a:t>Williams </a:t>
            </a:r>
            <a:r>
              <a:rPr lang="en-GB" sz="2000" dirty="0" smtClean="0">
                <a:solidFill>
                  <a:srgbClr val="00B0F0"/>
                </a:solidFill>
              </a:rPr>
              <a:t>Ltd</a:t>
            </a:r>
            <a:r>
              <a:rPr lang="en-US" sz="2000" dirty="0" smtClean="0">
                <a:solidFill>
                  <a:srgbClr val="00B0F0"/>
                </a:solidFill>
              </a:rPr>
              <a:t>)</a:t>
            </a:r>
            <a:r>
              <a:rPr lang="en-US" sz="2000" dirty="0" smtClean="0">
                <a:solidFill>
                  <a:srgbClr val="09449B"/>
                </a:solidFill>
              </a:rPr>
              <a:t/>
            </a:r>
            <a:br>
              <a:rPr lang="en-US" sz="2000" dirty="0" smtClean="0">
                <a:solidFill>
                  <a:srgbClr val="09449B"/>
                </a:solidFill>
              </a:rPr>
            </a:br>
            <a:r>
              <a:rPr lang="en-US" sz="2400" dirty="0" smtClean="0">
                <a:solidFill>
                  <a:srgbClr val="00B0F0"/>
                </a:solidFill>
              </a:rPr>
              <a:t> </a:t>
            </a:r>
            <a:r>
              <a:rPr lang="en-US" sz="2800" dirty="0" smtClean="0">
                <a:solidFill>
                  <a:srgbClr val="00B0F0"/>
                </a:solidFill>
              </a:rPr>
              <a:t/>
            </a:r>
            <a:br>
              <a:rPr lang="en-US" sz="2800" dirty="0" smtClean="0">
                <a:solidFill>
                  <a:srgbClr val="00B0F0"/>
                </a:solidFill>
              </a:rPr>
            </a:br>
            <a:r>
              <a:rPr lang="en-US" sz="2585" dirty="0" smtClean="0">
                <a:solidFill>
                  <a:srgbClr val="000000"/>
                </a:solidFill>
              </a:rPr>
              <a:t>Chaired by: </a:t>
            </a:r>
            <a:r>
              <a:rPr lang="en-US" sz="2585" dirty="0" smtClean="0">
                <a:solidFill>
                  <a:srgbClr val="09449B"/>
                </a:solidFill>
              </a:rPr>
              <a:t>Stephen Chalmers </a:t>
            </a:r>
            <a:r>
              <a:rPr lang="en-US" sz="2000" dirty="0" smtClean="0">
                <a:solidFill>
                  <a:srgbClr val="00B0F0"/>
                </a:solidFill>
              </a:rPr>
              <a:t>(</a:t>
            </a:r>
            <a:r>
              <a:rPr lang="en-GB" sz="2000" dirty="0" err="1" smtClean="0">
                <a:solidFill>
                  <a:srgbClr val="00B0F0"/>
                </a:solidFill>
              </a:rPr>
              <a:t>Kingsdale</a:t>
            </a:r>
            <a:r>
              <a:rPr lang="en-GB" sz="2000" dirty="0" smtClean="0">
                <a:solidFill>
                  <a:srgbClr val="00B0F0"/>
                </a:solidFill>
              </a:rPr>
              <a:t> Group</a:t>
            </a:r>
            <a:r>
              <a:rPr lang="en-US" sz="2000" dirty="0" smtClean="0">
                <a:solidFill>
                  <a:srgbClr val="00B0F0"/>
                </a:solidFill>
              </a:rPr>
              <a:t>)</a:t>
            </a:r>
            <a:r>
              <a:rPr lang="en-US" sz="2800" dirty="0">
                <a:solidFill>
                  <a:srgbClr val="09449B"/>
                </a:solidFill>
              </a:rPr>
              <a:t/>
            </a:r>
            <a:br>
              <a:rPr lang="en-US" sz="2800" dirty="0">
                <a:solidFill>
                  <a:srgbClr val="09449B"/>
                </a:solidFill>
              </a:rPr>
            </a:br>
            <a:r>
              <a:rPr lang="en-US" sz="2585" dirty="0" smtClean="0">
                <a:solidFill>
                  <a:srgbClr val="000000"/>
                </a:solidFill>
              </a:rPr>
              <a:t>Room: </a:t>
            </a:r>
            <a:r>
              <a:rPr lang="en-US" sz="2585" dirty="0" smtClean="0">
                <a:solidFill>
                  <a:schemeClr val="accent1">
                    <a:lumMod val="50000"/>
                  </a:schemeClr>
                </a:solidFill>
              </a:rPr>
              <a:t>Arden Room</a:t>
            </a:r>
          </a:p>
          <a:p>
            <a:pPr>
              <a:defRPr/>
            </a:pPr>
            <a:r>
              <a:rPr lang="en-US" sz="4062" b="1" dirty="0">
                <a:solidFill>
                  <a:srgbClr val="09449B"/>
                </a:solidFill>
              </a:rPr>
              <a:t/>
            </a:r>
            <a:br>
              <a:rPr lang="en-US" sz="4062" b="1" dirty="0">
                <a:solidFill>
                  <a:srgbClr val="09449B"/>
                </a:solidFill>
              </a:rPr>
            </a:br>
            <a:endParaRPr lang="en-US" sz="2585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sz="4062" b="1" dirty="0">
                <a:solidFill>
                  <a:srgbClr val="09449B"/>
                </a:solidFill>
                <a:latin typeface="Arial"/>
              </a:rPr>
              <a:t/>
            </a:r>
            <a:br>
              <a:rPr lang="en-US" sz="4062" b="1" dirty="0">
                <a:solidFill>
                  <a:srgbClr val="09449B"/>
                </a:solidFill>
                <a:latin typeface="Arial"/>
              </a:rPr>
            </a:br>
            <a:r>
              <a:rPr lang="en-US" sz="2585" kern="0" dirty="0">
                <a:solidFill>
                  <a:srgbClr val="FF0000"/>
                </a:solidFill>
              </a:rPr>
              <a:t/>
            </a:r>
            <a:br>
              <a:rPr lang="en-US" sz="2585" kern="0" dirty="0">
                <a:solidFill>
                  <a:srgbClr val="FF0000"/>
                </a:solidFill>
              </a:rPr>
            </a:br>
            <a:endParaRPr lang="en-US" sz="2585" kern="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163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676003" y="875210"/>
            <a:ext cx="8072845" cy="5002062"/>
            <a:chOff x="901337" y="875210"/>
            <a:chExt cx="10763793" cy="5982790"/>
          </a:xfrm>
        </p:grpSpPr>
        <p:graphicFrame>
          <p:nvGraphicFramePr>
            <p:cNvPr id="7" name="Diagram 6"/>
            <p:cNvGraphicFramePr/>
            <p:nvPr>
              <p:extLst/>
            </p:nvPr>
          </p:nvGraphicFramePr>
          <p:xfrm>
            <a:off x="901337" y="875210"/>
            <a:ext cx="10763793" cy="598279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pSp>
          <p:nvGrpSpPr>
            <p:cNvPr id="8" name="Group 7"/>
            <p:cNvGrpSpPr/>
            <p:nvPr/>
          </p:nvGrpSpPr>
          <p:grpSpPr>
            <a:xfrm rot="10800000">
              <a:off x="4290966" y="4445491"/>
              <a:ext cx="422732" cy="527337"/>
              <a:chOff x="2622014" y="2213030"/>
              <a:chExt cx="422732" cy="527337"/>
            </a:xfrm>
            <a:scene3d>
              <a:camera prst="orthographicFront"/>
              <a:lightRig rig="flat" dir="t"/>
            </a:scene3d>
          </p:grpSpPr>
          <p:sp>
            <p:nvSpPr>
              <p:cNvPr id="9" name="Right Arrow 8"/>
              <p:cNvSpPr/>
              <p:nvPr/>
            </p:nvSpPr>
            <p:spPr>
              <a:xfrm>
                <a:off x="2622014" y="2213030"/>
                <a:ext cx="422732" cy="527337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p3d z="-80000" prstMaterial="plastic">
                <a:bevelT w="50800" h="50800"/>
                <a:bevelB w="25400" h="2540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0" name="Right Arrow 4"/>
              <p:cNvSpPr/>
              <p:nvPr/>
            </p:nvSpPr>
            <p:spPr>
              <a:xfrm>
                <a:off x="2622014" y="2318497"/>
                <a:ext cx="295912" cy="316403"/>
              </a:xfrm>
              <a:prstGeom prst="rect">
                <a:avLst/>
              </a:prstGeom>
              <a:sp3d z="-800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marR="0" lvl="0" indent="0" algn="ctr" defTabSz="8001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 rot="10800000">
              <a:off x="8118382" y="4484681"/>
              <a:ext cx="422732" cy="527337"/>
              <a:chOff x="6024446" y="2213030"/>
              <a:chExt cx="422732" cy="527337"/>
            </a:xfrm>
            <a:scene3d>
              <a:camera prst="orthographicFront"/>
              <a:lightRig rig="flat" dir="t"/>
            </a:scene3d>
          </p:grpSpPr>
          <p:sp>
            <p:nvSpPr>
              <p:cNvPr id="12" name="Right Arrow 11"/>
              <p:cNvSpPr/>
              <p:nvPr/>
            </p:nvSpPr>
            <p:spPr>
              <a:xfrm>
                <a:off x="6024446" y="2213030"/>
                <a:ext cx="422732" cy="527337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p3d z="-80000" prstMaterial="plastic">
                <a:bevelT w="50800" h="50800"/>
                <a:bevelB w="25400" h="2540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5">
                  <a:hueOff val="-12233612"/>
                  <a:satOff val="84076"/>
                  <a:lumOff val="-8236"/>
                  <a:alphaOff val="0"/>
                </a:schemeClr>
              </a:fillRef>
              <a:effectRef idx="2">
                <a:schemeClr val="accent5">
                  <a:hueOff val="-12233612"/>
                  <a:satOff val="84076"/>
                  <a:lumOff val="-8236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3" name="Right Arrow 4"/>
              <p:cNvSpPr/>
              <p:nvPr/>
            </p:nvSpPr>
            <p:spPr>
              <a:xfrm>
                <a:off x="6024446" y="2318497"/>
                <a:ext cx="295912" cy="316403"/>
              </a:xfrm>
              <a:prstGeom prst="rect">
                <a:avLst/>
              </a:prstGeom>
              <a:sp3d z="-800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marR="0" lvl="0" indent="0" algn="ctr" defTabSz="75565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7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404665"/>
            <a:ext cx="7086352" cy="1049486"/>
          </a:xfrm>
        </p:spPr>
        <p:txBody>
          <a:bodyPr/>
          <a:lstStyle/>
          <a:p>
            <a:r>
              <a:rPr lang="en-GB" sz="2800" dirty="0"/>
              <a:t>PD is in control of process of risk management - but Client is key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5536" y="5085184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Client resources PD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Client instructs PD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…….but Client is entitled to look to PD for leadership in Health and Safety</a:t>
            </a:r>
          </a:p>
        </p:txBody>
      </p:sp>
    </p:spTree>
    <p:extLst>
      <p:ext uri="{BB962C8B-B14F-4D97-AF65-F5344CB8AC3E}">
        <p14:creationId xmlns:p14="http://schemas.microsoft.com/office/powerpoint/2010/main" val="218490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3931" y="1368669"/>
            <a:ext cx="6541477" cy="1055077"/>
          </a:xfrm>
        </p:spPr>
        <p:txBody>
          <a:bodyPr/>
          <a:lstStyle/>
          <a:p>
            <a:pPr algn="ctr" eaLnBrk="1" hangingPunct="1"/>
            <a:r>
              <a:rPr lang="en-US" altLang="en-US" sz="2954" b="1"/>
              <a:t>Principal Designer Risks &amp; Pitfalls</a:t>
            </a:r>
            <a:br>
              <a:rPr lang="en-US" altLang="en-US" sz="2954" b="1"/>
            </a:br>
            <a:r>
              <a:rPr lang="en-US" altLang="en-US" sz="2954" b="1"/>
              <a:t>A Practitioner’s View &amp; Experience</a:t>
            </a:r>
            <a:endParaRPr lang="en-US" altLang="en-US" sz="2954" b="1">
              <a:solidFill>
                <a:schemeClr val="tx1"/>
              </a:solidFill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83981" y="2498481"/>
            <a:ext cx="5838092" cy="1617785"/>
          </a:xfrm>
        </p:spPr>
        <p:txBody>
          <a:bodyPr/>
          <a:lstStyle/>
          <a:p>
            <a:pPr eaLnBrk="1" hangingPunct="1">
              <a:defRPr/>
            </a:pPr>
            <a:endParaRPr lang="en-US" sz="2585" dirty="0">
              <a:ea typeface="+mn-ea"/>
            </a:endParaRPr>
          </a:p>
          <a:p>
            <a:pPr eaLnBrk="1" hangingPunct="1">
              <a:defRPr/>
            </a:pPr>
            <a:r>
              <a:rPr lang="en-US" sz="2585" dirty="0">
                <a:ea typeface="+mn-ea"/>
              </a:rPr>
              <a:t>Tim Clark</a:t>
            </a:r>
          </a:p>
          <a:p>
            <a:pPr eaLnBrk="1" hangingPunct="1">
              <a:defRPr/>
            </a:pPr>
            <a:r>
              <a:rPr lang="en-US" sz="2585" dirty="0">
                <a:ea typeface="+mn-ea"/>
              </a:rPr>
              <a:t>Kendall Kingscott Limited</a:t>
            </a:r>
          </a:p>
          <a:p>
            <a:pPr eaLnBrk="1" hangingPunct="1">
              <a:defRPr/>
            </a:pPr>
            <a:endParaRPr lang="en-US" sz="2585" dirty="0">
              <a:ea typeface="+mn-ea"/>
            </a:endParaRPr>
          </a:p>
          <a:p>
            <a:pPr eaLnBrk="1" hangingPunct="1">
              <a:defRPr/>
            </a:pPr>
            <a:r>
              <a:rPr lang="en-US" sz="2215" dirty="0">
                <a:ea typeface="+mn-ea"/>
              </a:rPr>
              <a:t>January 2017</a:t>
            </a:r>
          </a:p>
        </p:txBody>
      </p:sp>
    </p:spTree>
    <p:extLst>
      <p:ext uri="{BB962C8B-B14F-4D97-AF65-F5344CB8AC3E}">
        <p14:creationId xmlns:p14="http://schemas.microsoft.com/office/powerpoint/2010/main" val="157000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2954" b="1"/>
              <a:t>Principal Designer Risks &amp; Pitfalls</a:t>
            </a:r>
            <a:br>
              <a:rPr lang="en-US" altLang="en-US" sz="2954" b="1"/>
            </a:br>
            <a:r>
              <a:rPr lang="en-US" altLang="en-US" sz="2954" b="1"/>
              <a:t>A Practitioner’s View &amp; Experience</a:t>
            </a:r>
            <a:r>
              <a:rPr lang="en-GB" altLang="en-US" sz="2585" b="1"/>
              <a:t/>
            </a:r>
            <a:br>
              <a:rPr lang="en-GB" altLang="en-US" sz="2585" b="1"/>
            </a:br>
            <a:endParaRPr lang="en-US" altLang="en-US" sz="2585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2215"/>
              <a:t>Will be looking at:</a:t>
            </a:r>
          </a:p>
          <a:p>
            <a:pPr marL="0" indent="0"/>
            <a:r>
              <a:rPr lang="en-US" altLang="en-US" sz="2215"/>
              <a:t>Complying with Duties </a:t>
            </a:r>
            <a:r>
              <a:rPr lang="en-GB" altLang="en-US" sz="2215"/>
              <a:t>and ‘Tools’ available</a:t>
            </a:r>
            <a:endParaRPr lang="en-US" altLang="en-US" sz="2215"/>
          </a:p>
          <a:p>
            <a:pPr marL="0" indent="0"/>
            <a:r>
              <a:rPr lang="en-US" altLang="en-US" sz="2215"/>
              <a:t>Late Appointment, and Types of Appointment</a:t>
            </a:r>
          </a:p>
          <a:p>
            <a:pPr marL="0" indent="0"/>
            <a:r>
              <a:rPr lang="en-US" altLang="en-US" sz="2215"/>
              <a:t>Typical Technical Issues</a:t>
            </a:r>
          </a:p>
          <a:p>
            <a:pPr marL="0" indent="0"/>
            <a:r>
              <a:rPr lang="en-US" altLang="en-US" sz="2215"/>
              <a:t>Design Changes</a:t>
            </a:r>
          </a:p>
          <a:p>
            <a:pPr marL="0" indent="0"/>
            <a:r>
              <a:rPr lang="en-US" altLang="en-US" sz="2215"/>
              <a:t>Not being ‘Kept in the Loop’</a:t>
            </a:r>
          </a:p>
          <a:p>
            <a:pPr marL="0" indent="0"/>
            <a:r>
              <a:rPr lang="en-US" altLang="en-US" sz="2215"/>
              <a:t>Security/ASB Issues</a:t>
            </a:r>
          </a:p>
          <a:p>
            <a:pPr marL="0" indent="0"/>
            <a:r>
              <a:rPr lang="en-US" altLang="en-US" sz="2215"/>
              <a:t>Conclusions</a:t>
            </a:r>
          </a:p>
          <a:p>
            <a:pPr marL="0" indent="0" eaLnBrk="1" hangingPunct="1"/>
            <a:endParaRPr lang="en-US" altLang="en-US" sz="2215"/>
          </a:p>
        </p:txBody>
      </p:sp>
    </p:spTree>
    <p:extLst>
      <p:ext uri="{BB962C8B-B14F-4D97-AF65-F5344CB8AC3E}">
        <p14:creationId xmlns:p14="http://schemas.microsoft.com/office/powerpoint/2010/main" val="157737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954" b="1" dirty="0">
                <a:ea typeface="+mj-ea"/>
              </a:rPr>
              <a:t>Complying with Duties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/>
              <a:t>Principal Designer duties – as Regulation 11, include</a:t>
            </a:r>
            <a:r>
              <a:rPr lang="is-IS" altLang="en-US"/>
              <a:t>…</a:t>
            </a:r>
            <a:endParaRPr lang="en-US" altLang="en-US"/>
          </a:p>
          <a:p>
            <a:pPr marL="0" indent="0"/>
            <a:endParaRPr lang="en-US" altLang="en-US"/>
          </a:p>
          <a:p>
            <a:pPr marL="0" indent="0"/>
            <a:r>
              <a:rPr lang="en-US" altLang="en-US" b="1"/>
              <a:t>Must </a:t>
            </a:r>
            <a:r>
              <a:rPr lang="en-US" altLang="en-US"/>
              <a:t>plan, manage, monitor pre-construction phase</a:t>
            </a:r>
          </a:p>
          <a:p>
            <a:pPr marL="0" indent="0"/>
            <a:endParaRPr lang="en-US" altLang="en-US"/>
          </a:p>
          <a:p>
            <a:pPr marL="0" indent="0"/>
            <a:r>
              <a:rPr lang="en-US" altLang="en-US" b="1"/>
              <a:t>Must</a:t>
            </a:r>
            <a:r>
              <a:rPr lang="en-US" altLang="en-US"/>
              <a:t> identify, eliminate or control, SFARP, foreseeable risks</a:t>
            </a:r>
          </a:p>
          <a:p>
            <a:pPr marL="0" indent="0"/>
            <a:endParaRPr lang="en-US" altLang="en-US"/>
          </a:p>
          <a:p>
            <a:pPr marL="0" indent="0"/>
            <a:r>
              <a:rPr lang="en-US" altLang="en-US" b="1"/>
              <a:t>Must</a:t>
            </a:r>
            <a:r>
              <a:rPr lang="en-US" altLang="en-US"/>
              <a:t> take into account General Principles of Prevention</a:t>
            </a:r>
          </a:p>
          <a:p>
            <a:pPr marL="0" indent="0"/>
            <a:endParaRPr lang="en-US" altLang="en-US"/>
          </a:p>
          <a:p>
            <a:pPr marL="0" indent="0">
              <a:buNone/>
            </a:pPr>
            <a:r>
              <a:rPr lang="en-US" altLang="en-US"/>
              <a:t>More </a:t>
            </a:r>
            <a:r>
              <a:rPr lang="en-US" altLang="en-US" b="1" i="1"/>
              <a:t>emphasis</a:t>
            </a:r>
            <a:r>
              <a:rPr lang="en-US" altLang="en-US"/>
              <a:t> than the old CDMc role – previously had to </a:t>
            </a:r>
            <a:r>
              <a:rPr lang="en-US" altLang="en-US" i="1"/>
              <a:t>‘ensure’ </a:t>
            </a:r>
            <a:r>
              <a:rPr lang="en-US" altLang="en-US"/>
              <a:t>arrangements were in place</a:t>
            </a:r>
          </a:p>
        </p:txBody>
      </p:sp>
    </p:spTree>
    <p:extLst>
      <p:ext uri="{BB962C8B-B14F-4D97-AF65-F5344CB8AC3E}">
        <p14:creationId xmlns:p14="http://schemas.microsoft.com/office/powerpoint/2010/main" val="59473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954" b="1" dirty="0">
                <a:ea typeface="+mj-ea"/>
              </a:rPr>
              <a:t>Complying with Duties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/>
              <a:t>Designer Duties under Regulation 9 of CDM 2015, include</a:t>
            </a:r>
            <a:r>
              <a:rPr lang="is-IS" altLang="en-US"/>
              <a:t>…</a:t>
            </a:r>
            <a:endParaRPr lang="en-US" altLang="en-US"/>
          </a:p>
          <a:p>
            <a:pPr marL="0" indent="0"/>
            <a:endParaRPr lang="en-US" altLang="en-US"/>
          </a:p>
          <a:p>
            <a:pPr marL="0" indent="0"/>
            <a:r>
              <a:rPr lang="en-US" altLang="en-US"/>
              <a:t>Eliminate, reduce and control risk</a:t>
            </a:r>
          </a:p>
          <a:p>
            <a:pPr marL="0" indent="0"/>
            <a:endParaRPr lang="en-US" altLang="en-US"/>
          </a:p>
          <a:p>
            <a:pPr marL="0" indent="0"/>
            <a:r>
              <a:rPr lang="en-US" altLang="en-US"/>
              <a:t>Take into account General Principles of Prevention</a:t>
            </a:r>
          </a:p>
          <a:p>
            <a:pPr marL="0" indent="0"/>
            <a:endParaRPr lang="en-US" altLang="en-US"/>
          </a:p>
          <a:p>
            <a:pPr marL="0" indent="0">
              <a:buNone/>
            </a:pPr>
            <a:r>
              <a:rPr lang="en-US" altLang="en-US"/>
              <a:t>Designer duties have not significantly changed from CDM 2007 – but Principal Designer </a:t>
            </a:r>
            <a:r>
              <a:rPr lang="en-US" altLang="en-US" b="1" u="sng"/>
              <a:t>MUST</a:t>
            </a:r>
            <a:r>
              <a:rPr lang="en-US" altLang="en-US"/>
              <a:t> ensure that they carry them out</a:t>
            </a:r>
          </a:p>
          <a:p>
            <a:pPr marL="0" indent="0">
              <a:buNone/>
            </a:pPr>
            <a:endParaRPr lang="en-US" altLang="en-US"/>
          </a:p>
          <a:p>
            <a:pPr marL="0" indent="0">
              <a:buNone/>
            </a:pPr>
            <a:r>
              <a:rPr lang="en-US" altLang="en-US"/>
              <a:t>Therefore – risk to the PD from </a:t>
            </a:r>
            <a:r>
              <a:rPr lang="en-US" altLang="en-US" u="sng"/>
              <a:t>poor Designer performance</a:t>
            </a:r>
          </a:p>
          <a:p>
            <a:pPr marL="0" indent="0"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951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585" b="1"/>
              <a:t>Tools for Compliance – </a:t>
            </a:r>
            <a:br>
              <a:rPr lang="en-US" altLang="en-US" sz="2585" b="1"/>
            </a:br>
            <a:r>
              <a:rPr lang="en-US" altLang="en-US" sz="2585" b="1"/>
              <a:t>General Principles of Prevention </a:t>
            </a:r>
            <a:r>
              <a:rPr lang="en-US" altLang="en-US" sz="2585"/>
              <a:t/>
            </a:r>
            <a:br>
              <a:rPr lang="en-US" altLang="en-US" sz="2585"/>
            </a:br>
            <a:endParaRPr lang="en-US" altLang="en-US" sz="2585" b="1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317989" y="1833197"/>
            <a:ext cx="6869723" cy="3798277"/>
          </a:xfrm>
        </p:spPr>
        <p:txBody>
          <a:bodyPr/>
          <a:lstStyle/>
          <a:p>
            <a:r>
              <a:rPr lang="en-US" altLang="en-US"/>
              <a:t>These come from the Management of Health &amp; Safety at Work Regulations 1999, Schedule 1</a:t>
            </a:r>
          </a:p>
          <a:p>
            <a:endParaRPr lang="en-US" altLang="en-US"/>
          </a:p>
          <a:p>
            <a:r>
              <a:rPr lang="en-US" altLang="en-US"/>
              <a:t>Annex D of CDM 2015 “Industry Guidance for Designers” lists them and gives examples of applying them </a:t>
            </a:r>
          </a:p>
          <a:p>
            <a:endParaRPr lang="en-US" altLang="en-US"/>
          </a:p>
        </p:txBody>
      </p:sp>
      <p:pic>
        <p:nvPicPr>
          <p:cNvPr id="8196" name="Picture 3" descr="cdm-2015-designers-interactive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385" y="3694235"/>
            <a:ext cx="3622431" cy="2560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682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954" b="1"/>
              <a:t>Tools for Compliance – </a:t>
            </a:r>
            <a:br>
              <a:rPr lang="en-US" altLang="en-US" sz="2954" b="1"/>
            </a:br>
            <a:r>
              <a:rPr lang="en-US" altLang="en-US" sz="2954" b="1"/>
              <a:t>Red, Amber &amp; Green Lists</a:t>
            </a:r>
            <a:endParaRPr lang="en-GB" altLang="en-US" sz="2954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215"/>
              <a:t>Annex E of CDM 2015 “Industry Guidance for Designers” includes the HSE Red, Amber, Green lists </a:t>
            </a:r>
          </a:p>
          <a:p>
            <a:pPr eaLnBrk="1" hangingPunct="1"/>
            <a:endParaRPr lang="en-US" altLang="en-US" sz="2215"/>
          </a:p>
        </p:txBody>
      </p:sp>
      <p:pic>
        <p:nvPicPr>
          <p:cNvPr id="9220" name="Picture 3" descr="cdm-2015-designers-interactive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677" y="3229708"/>
            <a:ext cx="3622431" cy="2560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873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z="2954" b="1" dirty="0">
                <a:ea typeface="+mj-ea"/>
              </a:rPr>
              <a:t>Tools for Compliance - ERIC</a:t>
            </a:r>
            <a:endParaRPr lang="en-US" sz="2954" dirty="0"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b="1" dirty="0">
                <a:ea typeface="+mn-ea"/>
              </a:rPr>
              <a:t>Get to know ERIC</a:t>
            </a:r>
          </a:p>
          <a:p>
            <a:pPr marL="0" indent="0">
              <a:buNone/>
              <a:defRPr/>
            </a:pPr>
            <a:endParaRPr lang="en-US" b="1" u="sng" dirty="0">
              <a:ea typeface="+mn-ea"/>
            </a:endParaRPr>
          </a:p>
          <a:p>
            <a:pPr>
              <a:defRPr/>
            </a:pPr>
            <a:r>
              <a:rPr lang="en-US" b="1" u="sng" dirty="0">
                <a:ea typeface="+mn-ea"/>
              </a:rPr>
              <a:t>E</a:t>
            </a:r>
            <a:r>
              <a:rPr lang="en-US" dirty="0">
                <a:ea typeface="+mn-ea"/>
              </a:rPr>
              <a:t>liminate risks where possible </a:t>
            </a:r>
          </a:p>
          <a:p>
            <a:pPr>
              <a:defRPr/>
            </a:pPr>
            <a:r>
              <a:rPr lang="en-US" b="1" u="sng" dirty="0">
                <a:ea typeface="+mn-ea"/>
              </a:rPr>
              <a:t>R</a:t>
            </a:r>
            <a:r>
              <a:rPr lang="en-US" dirty="0">
                <a:ea typeface="+mn-ea"/>
              </a:rPr>
              <a:t>educe to an acceptable level risks that cannot be eliminated </a:t>
            </a:r>
          </a:p>
          <a:p>
            <a:pPr>
              <a:defRPr/>
            </a:pPr>
            <a:r>
              <a:rPr lang="en-US" b="1" u="sng" dirty="0">
                <a:ea typeface="+mn-ea"/>
              </a:rPr>
              <a:t>I</a:t>
            </a:r>
            <a:r>
              <a:rPr lang="en-US" dirty="0">
                <a:ea typeface="+mn-ea"/>
              </a:rPr>
              <a:t>nform those who need to know of the residual risk i.e. PD, PC, C etc. </a:t>
            </a:r>
          </a:p>
          <a:p>
            <a:pPr>
              <a:defRPr/>
            </a:pPr>
            <a:r>
              <a:rPr lang="en-US" b="1" u="sng" dirty="0">
                <a:ea typeface="+mn-ea"/>
              </a:rPr>
              <a:t>C</a:t>
            </a:r>
            <a:r>
              <a:rPr lang="en-US" dirty="0">
                <a:ea typeface="+mn-ea"/>
              </a:rPr>
              <a:t>ontrol of residual risks, could be by the PC, C and end users, future maintenance contractors </a:t>
            </a:r>
          </a:p>
          <a:p>
            <a:pPr>
              <a:defRPr/>
            </a:pPr>
            <a:endParaRPr lang="en-US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5677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351692" y="826477"/>
            <a:ext cx="6869723" cy="1055077"/>
          </a:xfrm>
        </p:spPr>
        <p:txBody>
          <a:bodyPr/>
          <a:lstStyle/>
          <a:p>
            <a:pPr eaLnBrk="1" hangingPunct="1">
              <a:defRPr/>
            </a:pPr>
            <a:r>
              <a:rPr lang="en-GB" sz="2954" b="1" dirty="0">
                <a:ea typeface="+mj-ea"/>
              </a:rPr>
              <a:t>Other Tools for Compliance</a:t>
            </a:r>
            <a:endParaRPr lang="en-US" dirty="0">
              <a:ea typeface="+mj-ea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2046" y="2099897"/>
            <a:ext cx="6869723" cy="3798277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>
                <a:ea typeface="+mn-ea"/>
              </a:rPr>
              <a:t>Designer Risk Assessments</a:t>
            </a:r>
          </a:p>
          <a:p>
            <a:pPr eaLnBrk="1" hangingPunct="1">
              <a:defRPr/>
            </a:pPr>
            <a:r>
              <a:rPr lang="en-GB" dirty="0">
                <a:ea typeface="+mn-ea"/>
              </a:rPr>
              <a:t>Hazard Reduction and Risk Reduction Checklists</a:t>
            </a:r>
          </a:p>
          <a:p>
            <a:pPr eaLnBrk="1" hangingPunct="1">
              <a:defRPr/>
            </a:pPr>
            <a:r>
              <a:rPr lang="en-GB" dirty="0">
                <a:ea typeface="+mn-ea"/>
              </a:rPr>
              <a:t>CDM Risk Registers</a:t>
            </a:r>
          </a:p>
          <a:p>
            <a:pPr eaLnBrk="1" hangingPunct="1">
              <a:defRPr/>
            </a:pPr>
            <a:r>
              <a:rPr lang="en-GB" dirty="0">
                <a:ea typeface="+mn-ea"/>
              </a:rPr>
              <a:t>Attendance/Minutes of Design Team Meetings</a:t>
            </a:r>
          </a:p>
          <a:p>
            <a:pPr eaLnBrk="1" hangingPunct="1">
              <a:defRPr/>
            </a:pPr>
            <a:r>
              <a:rPr lang="en-GB" dirty="0">
                <a:ea typeface="+mn-ea"/>
              </a:rPr>
              <a:t>Other notes/discussions</a:t>
            </a:r>
          </a:p>
          <a:p>
            <a:pPr eaLnBrk="1" hangingPunct="1">
              <a:defRPr/>
            </a:pPr>
            <a:r>
              <a:rPr lang="en-GB" dirty="0">
                <a:ea typeface="+mn-ea"/>
              </a:rPr>
              <a:t>Reference to HSE Guidance, e.g. HSG 264 Asbestos Survey Guide</a:t>
            </a:r>
          </a:p>
          <a:p>
            <a:pPr eaLnBrk="1" hangingPunct="1">
              <a:defRPr/>
            </a:pPr>
            <a:r>
              <a:rPr lang="en-GB" dirty="0">
                <a:ea typeface="+mn-ea"/>
              </a:rPr>
              <a:t>All help demonstrate that the PD role has been properly executed</a:t>
            </a:r>
          </a:p>
        </p:txBody>
      </p:sp>
    </p:spTree>
    <p:extLst>
      <p:ext uri="{BB962C8B-B14F-4D97-AF65-F5344CB8AC3E}">
        <p14:creationId xmlns:p14="http://schemas.microsoft.com/office/powerpoint/2010/main" val="15150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2954" b="1" dirty="0">
                <a:ea typeface="+mj-ea"/>
              </a:rPr>
              <a:t>Late Appointment of PD</a:t>
            </a:r>
            <a:endParaRPr lang="en-GB" sz="1477" b="1" dirty="0">
              <a:ea typeface="+mj-ea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7989" y="1966546"/>
            <a:ext cx="6869723" cy="3798277"/>
          </a:xfrm>
        </p:spPr>
        <p:txBody>
          <a:bodyPr/>
          <a:lstStyle/>
          <a:p>
            <a:pPr eaLnBrk="1" hangingPunct="1"/>
            <a:r>
              <a:rPr lang="en-GB" altLang="en-US"/>
              <a:t>PD should be appointed as early as possible in the design process (as per Regulations guidance)</a:t>
            </a:r>
          </a:p>
          <a:p>
            <a:pPr eaLnBrk="1" hangingPunct="1"/>
            <a:r>
              <a:rPr lang="en-GB" altLang="en-US"/>
              <a:t>If not, it could be too late to be effective in reducing design risk</a:t>
            </a:r>
          </a:p>
          <a:p>
            <a:pPr eaLnBrk="1" hangingPunct="1"/>
            <a:r>
              <a:rPr lang="en-GB" altLang="en-US"/>
              <a:t>APS have letter which refers to ‘modified’ PD role</a:t>
            </a:r>
          </a:p>
          <a:p>
            <a:pPr eaLnBrk="1" hangingPunct="1"/>
            <a:r>
              <a:rPr lang="en-GB" altLang="en-US"/>
              <a:t>What if you don’t like what you see?</a:t>
            </a:r>
          </a:p>
          <a:p>
            <a:pPr eaLnBrk="1" hangingPunct="1"/>
            <a:r>
              <a:rPr lang="en-GB" altLang="en-US"/>
              <a:t>Who has been PD up to that point (whether they knew it or not), and what have they done?</a:t>
            </a:r>
          </a:p>
          <a:p>
            <a:pPr eaLnBrk="1" hangingPunct="1"/>
            <a:r>
              <a:rPr lang="en-GB" altLang="en-US"/>
              <a:t>Being named as PD on the F10 form when most of the design was completed without your involvement – not very appealing?</a:t>
            </a:r>
          </a:p>
          <a:p>
            <a:pPr eaLnBrk="1" hangingPunct="1"/>
            <a:endParaRPr lang="en-US" altLang="en-US" sz="2215"/>
          </a:p>
        </p:txBody>
      </p:sp>
    </p:spTree>
    <p:extLst>
      <p:ext uri="{BB962C8B-B14F-4D97-AF65-F5344CB8AC3E}">
        <p14:creationId xmlns:p14="http://schemas.microsoft.com/office/powerpoint/2010/main" val="237217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The Evolving Principal Designer Role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60800"/>
            <a:ext cx="7558608" cy="2304504"/>
          </a:xfrm>
        </p:spPr>
        <p:txBody>
          <a:bodyPr/>
          <a:lstStyle/>
          <a:p>
            <a:r>
              <a:rPr lang="en-GB" dirty="0"/>
              <a:t>Tony Mitchell</a:t>
            </a:r>
          </a:p>
          <a:p>
            <a:r>
              <a:rPr lang="en-GB" dirty="0"/>
              <a:t>Principal Inspector</a:t>
            </a:r>
          </a:p>
          <a:p>
            <a:r>
              <a:rPr lang="en-GB" dirty="0"/>
              <a:t>Construction, West Midlands</a:t>
            </a:r>
          </a:p>
        </p:txBody>
      </p:sp>
    </p:spTree>
    <p:extLst>
      <p:ext uri="{BB962C8B-B14F-4D97-AF65-F5344CB8AC3E}">
        <p14:creationId xmlns:p14="http://schemas.microsoft.com/office/powerpoint/2010/main" val="346942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2954" b="1"/>
              <a:t>Types of Appointment – Principal Designer</a:t>
            </a:r>
            <a:endParaRPr lang="en-US" altLang="en-US" sz="1477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7989" y="2299189"/>
            <a:ext cx="6869723" cy="3798277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GB" altLang="en-US" b="1"/>
              <a:t>i) Principal Designer</a:t>
            </a:r>
          </a:p>
          <a:p>
            <a:pPr marL="0" indent="0" eaLnBrk="1" hangingPunct="1"/>
            <a:r>
              <a:rPr lang="en-GB" altLang="en-US"/>
              <a:t>For projects where also appointed as designer</a:t>
            </a:r>
          </a:p>
          <a:p>
            <a:pPr marL="0" indent="0" eaLnBrk="1" hangingPunct="1">
              <a:buNone/>
            </a:pPr>
            <a:endParaRPr lang="en-GB" altLang="en-US" b="1"/>
          </a:p>
          <a:p>
            <a:pPr marL="0" indent="0" eaLnBrk="1" hangingPunct="1">
              <a:buNone/>
            </a:pPr>
            <a:r>
              <a:rPr lang="en-GB" altLang="en-US" b="1"/>
              <a:t>ii) Principal Designer</a:t>
            </a:r>
          </a:p>
          <a:p>
            <a:pPr marL="0" indent="0" eaLnBrk="1" hangingPunct="1"/>
            <a:r>
              <a:rPr lang="en-GB" altLang="en-US"/>
              <a:t>For projects where not appointed as designer – has been clarified as acceptable by APS that </a:t>
            </a:r>
            <a:r>
              <a:rPr lang="en-GB" altLang="en-US" b="1" i="1"/>
              <a:t>a</a:t>
            </a:r>
            <a:r>
              <a:rPr lang="en-GB" altLang="en-US"/>
              <a:t> Designer rather than </a:t>
            </a:r>
            <a:r>
              <a:rPr lang="en-GB" altLang="en-US" b="1" i="1"/>
              <a:t>the</a:t>
            </a:r>
            <a:r>
              <a:rPr lang="en-GB" altLang="en-US"/>
              <a:t> Designer can fulfil the role (initially we thought this was not the case)</a:t>
            </a:r>
          </a:p>
        </p:txBody>
      </p:sp>
      <p:sp>
        <p:nvSpPr>
          <p:cNvPr id="16388" name="TextBox 1"/>
          <p:cNvSpPr txBox="1">
            <a:spLocks noChangeArrowheads="1"/>
          </p:cNvSpPr>
          <p:nvPr/>
        </p:nvSpPr>
        <p:spPr bwMode="auto">
          <a:xfrm>
            <a:off x="4703840" y="1425820"/>
            <a:ext cx="184731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defTabSz="844083" fontAlgn="auto">
              <a:spcBef>
                <a:spcPct val="0"/>
              </a:spcBef>
              <a:spcAft>
                <a:spcPts val="0"/>
              </a:spcAft>
              <a:buNone/>
            </a:pPr>
            <a:endParaRPr lang="en-US" altLang="en-US" sz="2215" kern="0"/>
          </a:p>
        </p:txBody>
      </p:sp>
    </p:spTree>
    <p:extLst>
      <p:ext uri="{BB962C8B-B14F-4D97-AF65-F5344CB8AC3E}">
        <p14:creationId xmlns:p14="http://schemas.microsoft.com/office/powerpoint/2010/main" val="229453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2954" b="1"/>
              <a:t>Types of Appointment – Adviser</a:t>
            </a:r>
            <a:endParaRPr lang="en-US" altLang="en-US" sz="1477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7989" y="1833197"/>
            <a:ext cx="6869723" cy="3798277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GB" b="1" dirty="0">
                <a:ea typeface="+mn-ea"/>
              </a:rPr>
              <a:t>iii) CDM Consultant/Adviser</a:t>
            </a:r>
          </a:p>
          <a:p>
            <a:pPr>
              <a:defRPr/>
            </a:pPr>
            <a:r>
              <a:rPr lang="en-US" dirty="0">
                <a:ea typeface="+mn-ea"/>
              </a:rPr>
              <a:t>For projects where not acting as designers, and those involved do not have sufficient knowledge, experience or ability to undertake the role without assistance</a:t>
            </a:r>
          </a:p>
          <a:p>
            <a:pPr>
              <a:defRPr/>
            </a:pPr>
            <a:endParaRPr lang="en-US" dirty="0">
              <a:ea typeface="+mn-ea"/>
            </a:endParaRPr>
          </a:p>
          <a:p>
            <a:pPr>
              <a:defRPr/>
            </a:pPr>
            <a:r>
              <a:rPr lang="en-US" b="1" i="1" u="sng" dirty="0">
                <a:ea typeface="+mn-ea"/>
              </a:rPr>
              <a:t>Not a </a:t>
            </a:r>
            <a:r>
              <a:rPr lang="en-US" b="1" i="1" u="sng" dirty="0" err="1">
                <a:ea typeface="+mn-ea"/>
              </a:rPr>
              <a:t>dutyholder</a:t>
            </a:r>
            <a:r>
              <a:rPr lang="en-US" b="1" i="1" u="sng" dirty="0">
                <a:ea typeface="+mn-ea"/>
              </a:rPr>
              <a:t> under CDM 2015</a:t>
            </a:r>
          </a:p>
          <a:p>
            <a:pPr>
              <a:defRPr/>
            </a:pPr>
            <a:r>
              <a:rPr lang="en-US" dirty="0">
                <a:ea typeface="+mn-ea"/>
              </a:rPr>
              <a:t>May be of use in larger /complex schemes, M&amp;E design lead schemes, and design and build</a:t>
            </a:r>
          </a:p>
          <a:p>
            <a:pPr>
              <a:defRPr/>
            </a:pPr>
            <a:r>
              <a:rPr lang="en-US" dirty="0">
                <a:ea typeface="+mn-ea"/>
              </a:rPr>
              <a:t>Prior to APS clarification, we thought this was the only alternative where we were not already the designer for the project</a:t>
            </a:r>
          </a:p>
          <a:p>
            <a:pPr marL="0" indent="0" eaLnBrk="1" hangingPunct="1">
              <a:buNone/>
              <a:defRPr/>
            </a:pPr>
            <a:endParaRPr lang="en-GB" b="1" dirty="0">
              <a:ea typeface="+mn-ea"/>
            </a:endParaRPr>
          </a:p>
          <a:p>
            <a:pPr marL="0" indent="0" eaLnBrk="1" hangingPunct="1">
              <a:buNone/>
              <a:defRPr/>
            </a:pPr>
            <a:endParaRPr lang="en-GB" b="1" dirty="0">
              <a:ea typeface="+mn-ea"/>
            </a:endParaRPr>
          </a:p>
          <a:p>
            <a:pPr marL="0" indent="0" eaLnBrk="1" hangingPunct="1">
              <a:buNone/>
              <a:defRPr/>
            </a:pPr>
            <a:endParaRPr lang="en-GB" sz="2215" b="1" dirty="0">
              <a:ea typeface="+mn-ea"/>
            </a:endParaRPr>
          </a:p>
        </p:txBody>
      </p:sp>
      <p:sp>
        <p:nvSpPr>
          <p:cNvPr id="18436" name="TextBox 1"/>
          <p:cNvSpPr txBox="1">
            <a:spLocks noChangeArrowheads="1"/>
          </p:cNvSpPr>
          <p:nvPr/>
        </p:nvSpPr>
        <p:spPr bwMode="auto">
          <a:xfrm>
            <a:off x="4671601" y="1362808"/>
            <a:ext cx="184731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defTabSz="844083" fontAlgn="auto">
              <a:spcBef>
                <a:spcPct val="0"/>
              </a:spcBef>
              <a:spcAft>
                <a:spcPts val="0"/>
              </a:spcAft>
              <a:buNone/>
            </a:pPr>
            <a:endParaRPr lang="en-US" altLang="en-US" sz="2215" kern="0"/>
          </a:p>
        </p:txBody>
      </p:sp>
    </p:spTree>
    <p:extLst>
      <p:ext uri="{BB962C8B-B14F-4D97-AF65-F5344CB8AC3E}">
        <p14:creationId xmlns:p14="http://schemas.microsoft.com/office/powerpoint/2010/main" val="41186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2954" b="1" dirty="0">
                <a:ea typeface="+mj-ea"/>
              </a:rPr>
              <a:t>Typical Issues - Asbestos</a:t>
            </a:r>
            <a:endParaRPr lang="en-US" sz="1477" dirty="0">
              <a:ea typeface="+mj-ea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7989" y="1701312"/>
            <a:ext cx="6869723" cy="3798277"/>
          </a:xfrm>
        </p:spPr>
        <p:txBody>
          <a:bodyPr/>
          <a:lstStyle/>
          <a:p>
            <a:pPr eaLnBrk="1" hangingPunct="1"/>
            <a:r>
              <a:rPr lang="en-GB" altLang="en-US"/>
              <a:t>Correct type of survey - to HSG 264 by competent person</a:t>
            </a:r>
          </a:p>
          <a:p>
            <a:pPr eaLnBrk="1" hangingPunct="1"/>
            <a:r>
              <a:rPr lang="en-GB" altLang="en-US"/>
              <a:t>Refurbishment Demolition Survey required for works, </a:t>
            </a:r>
            <a:r>
              <a:rPr lang="en-GB" altLang="en-US" b="1" u="sng"/>
              <a:t>not</a:t>
            </a:r>
            <a:r>
              <a:rPr lang="en-GB" altLang="en-US"/>
              <a:t> a Management survey </a:t>
            </a:r>
          </a:p>
          <a:p>
            <a:pPr eaLnBrk="1" hangingPunct="1"/>
            <a:r>
              <a:rPr lang="en-GB" altLang="en-US"/>
              <a:t>Rather that telling the qualified asbestos surveyor what to do, give them the details of the scheme and let them advise what is necessary for providing a targeted/localised R&amp;D Survey suitable for the proposed works</a:t>
            </a:r>
          </a:p>
          <a:p>
            <a:pPr eaLnBrk="1" hangingPunct="1"/>
            <a:r>
              <a:rPr lang="en-GB" altLang="en-US"/>
              <a:t>Place responsibility with the competent person, otherwise who is responsible for the scope of the survey?</a:t>
            </a:r>
          </a:p>
          <a:p>
            <a:pPr eaLnBrk="1" hangingPunct="1"/>
            <a:r>
              <a:rPr lang="en-GB" altLang="en-US"/>
              <a:t>Watch out for caveats  - read surveys carefully!</a:t>
            </a:r>
          </a:p>
          <a:p>
            <a:pPr eaLnBrk="1" hangingPunct="1"/>
            <a:r>
              <a:rPr lang="en-GB" altLang="en-US"/>
              <a:t>Occupied premises/contractor design works – two stage process?</a:t>
            </a:r>
          </a:p>
          <a:p>
            <a:pPr eaLnBrk="1" hangingPunct="1"/>
            <a:r>
              <a:rPr lang="en-GB" altLang="en-US"/>
              <a:t>Archetypes/cloning – again, take advice (refer to HSG 264)</a:t>
            </a:r>
          </a:p>
          <a:p>
            <a:pPr eaLnBrk="1" hangingPunct="1">
              <a:buFontTx/>
              <a:buNone/>
            </a:pPr>
            <a:endParaRPr lang="en-GB" altLang="en-US" i="1"/>
          </a:p>
        </p:txBody>
      </p:sp>
    </p:spTree>
    <p:extLst>
      <p:ext uri="{BB962C8B-B14F-4D97-AF65-F5344CB8AC3E}">
        <p14:creationId xmlns:p14="http://schemas.microsoft.com/office/powerpoint/2010/main" val="332899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81354" y="545123"/>
            <a:ext cx="6869723" cy="1055077"/>
          </a:xfrm>
        </p:spPr>
        <p:txBody>
          <a:bodyPr/>
          <a:lstStyle/>
          <a:p>
            <a:pPr eaLnBrk="1" hangingPunct="1"/>
            <a:r>
              <a:rPr lang="en-GB" altLang="en-US" sz="2954" b="1"/>
              <a:t>Typical Issues – Work At Height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2046" y="1567962"/>
            <a:ext cx="6869723" cy="3798277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GB" altLang="en-US" u="sng"/>
              <a:t>Edge Protection</a:t>
            </a:r>
          </a:p>
          <a:p>
            <a:pPr marL="0" indent="0" eaLnBrk="1" hangingPunct="1"/>
            <a:r>
              <a:rPr lang="en-GB" altLang="en-US"/>
              <a:t>Sufficient height for duration of works? Think about when insulation is laid</a:t>
            </a:r>
          </a:p>
          <a:p>
            <a:pPr marL="0" indent="0" eaLnBrk="1" hangingPunct="1"/>
            <a:r>
              <a:rPr lang="en-GB" altLang="en-US"/>
              <a:t>Can edge details be formed with kickboards in place? Are alternative provisions required, e.g. exclusion zones at ground level?</a:t>
            </a:r>
          </a:p>
          <a:p>
            <a:pPr marL="0" indent="0" eaLnBrk="1" hangingPunct="1"/>
            <a:endParaRPr lang="en-GB" altLang="en-US"/>
          </a:p>
          <a:p>
            <a:pPr marL="0" indent="0" eaLnBrk="1" hangingPunct="1">
              <a:buNone/>
            </a:pPr>
            <a:r>
              <a:rPr lang="en-GB" altLang="en-US" u="sng"/>
              <a:t>Fragile Surfaces</a:t>
            </a:r>
          </a:p>
          <a:p>
            <a:pPr marL="0" indent="0" eaLnBrk="1" hangingPunct="1"/>
            <a:r>
              <a:rPr lang="en-GB" altLang="en-US"/>
              <a:t>How to temporarily protect – barriers, deck below?</a:t>
            </a:r>
          </a:p>
          <a:p>
            <a:pPr marL="0" indent="0" eaLnBrk="1" hangingPunct="1"/>
            <a:r>
              <a:rPr lang="en-GB" altLang="en-US"/>
              <a:t>Can activities continue beneath?</a:t>
            </a:r>
          </a:p>
          <a:p>
            <a:pPr marL="0" indent="0" eaLnBrk="1" hangingPunct="1"/>
            <a:r>
              <a:rPr lang="en-GB" altLang="en-US"/>
              <a:t>Avoid specifying – see R/A/G lists</a:t>
            </a:r>
          </a:p>
          <a:p>
            <a:pPr marL="0" indent="0" eaLnBrk="1" hangingPunct="1"/>
            <a:endParaRPr lang="en-GB" altLang="en-US"/>
          </a:p>
          <a:p>
            <a:pPr marL="0" indent="0" eaLnBrk="1" hangingPunct="1"/>
            <a:endParaRPr lang="en-GB" altLang="en-US"/>
          </a:p>
          <a:p>
            <a:pPr marL="0" indent="0"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6613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2954" b="1"/>
              <a:t>Typical Issues – Work At Height</a:t>
            </a:r>
            <a:endParaRPr lang="en-US" altLang="en-US" sz="2954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GB" altLang="en-US" u="sng"/>
              <a:t>Fall Restraint versus Fall Arrest</a:t>
            </a:r>
          </a:p>
          <a:p>
            <a:pPr marL="0" indent="0" eaLnBrk="1" hangingPunct="1"/>
            <a:r>
              <a:rPr lang="en-GB" altLang="en-US"/>
              <a:t>Fall arrest stops a fall that has already happened, whereas..</a:t>
            </a:r>
          </a:p>
          <a:p>
            <a:pPr marL="0" indent="0" eaLnBrk="1" hangingPunct="1"/>
            <a:r>
              <a:rPr lang="en-GB" altLang="en-US"/>
              <a:t>Fall restraint stops a fall from occurring by restricting movement</a:t>
            </a:r>
          </a:p>
          <a:p>
            <a:pPr marL="0" indent="0" eaLnBrk="1" hangingPunct="1"/>
            <a:r>
              <a:rPr lang="en-GB" altLang="en-US"/>
              <a:t>Therefore, where possible always go for </a:t>
            </a:r>
            <a:r>
              <a:rPr lang="en-GB" altLang="en-US" b="1"/>
              <a:t>fall restraint</a:t>
            </a:r>
          </a:p>
          <a:p>
            <a:pPr marL="0" indent="0" eaLnBrk="1" hangingPunct="1"/>
            <a:r>
              <a:rPr lang="en-GB" altLang="en-US"/>
              <a:t>Prevention, rather than (a potentially very dangerous) cure</a:t>
            </a:r>
          </a:p>
          <a:p>
            <a:pPr marL="0" indent="0" eaLnBrk="1" hangingPunct="1">
              <a:buNone/>
            </a:pPr>
            <a:endParaRPr lang="en-GB" altLang="en-US" u="sng"/>
          </a:p>
          <a:p>
            <a:pPr marL="0" indent="0" eaLnBrk="1" hangingPunct="1">
              <a:buNone/>
            </a:pPr>
            <a:r>
              <a:rPr lang="en-GB" altLang="en-US" u="sng"/>
              <a:t>Maintenance Works</a:t>
            </a:r>
          </a:p>
          <a:p>
            <a:pPr marL="0" indent="0" eaLnBrk="1" hangingPunct="1"/>
            <a:r>
              <a:rPr lang="en-GB" altLang="en-US"/>
              <a:t>When are ladders appropriate? – short term, e.g. less than 30 minutes </a:t>
            </a:r>
          </a:p>
          <a:p>
            <a:pPr marL="0" indent="0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748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317989" y="637443"/>
            <a:ext cx="6869723" cy="1055077"/>
          </a:xfrm>
        </p:spPr>
        <p:txBody>
          <a:bodyPr/>
          <a:lstStyle/>
          <a:p>
            <a:r>
              <a:rPr lang="en-GB" altLang="en-US" sz="2954" b="1"/>
              <a:t>Typical Issues – Work At Height</a:t>
            </a:r>
            <a:endParaRPr lang="en-US" altLang="en-US" sz="2954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317989" y="1502020"/>
            <a:ext cx="6869723" cy="3798277"/>
          </a:xfrm>
        </p:spPr>
        <p:txBody>
          <a:bodyPr/>
          <a:lstStyle/>
          <a:p>
            <a:pPr eaLnBrk="1" hangingPunct="1"/>
            <a:r>
              <a:rPr lang="en-GB" altLang="en-US"/>
              <a:t>HSE WAIT Toolkit suggests methods </a:t>
            </a:r>
            <a:r>
              <a:rPr lang="en-GB" altLang="en-US" u="sng"/>
              <a:t>other than ladders </a:t>
            </a:r>
            <a:r>
              <a:rPr lang="en-GB" altLang="en-US"/>
              <a:t>for a light task, despite equipment moves less than 30 minutes apart</a:t>
            </a:r>
          </a:p>
          <a:p>
            <a:pPr eaLnBrk="1" hangingPunct="1"/>
            <a:r>
              <a:rPr lang="en-GB" altLang="en-US"/>
              <a:t>Food for thought</a:t>
            </a:r>
            <a:r>
              <a:rPr lang="is-IS" altLang="en-US"/>
              <a:t>….....</a:t>
            </a:r>
            <a:endParaRPr lang="en-GB" altLang="en-US"/>
          </a:p>
          <a:p>
            <a:pPr eaLnBrk="1" hangingPunct="1">
              <a:buFontTx/>
              <a:buNone/>
            </a:pPr>
            <a:endParaRPr lang="en-GB" altLang="en-US"/>
          </a:p>
          <a:p>
            <a:pPr>
              <a:buFontTx/>
              <a:buNone/>
            </a:pPr>
            <a:endParaRPr lang="en-US" altLang="en-US"/>
          </a:p>
        </p:txBody>
      </p:sp>
      <p:pic>
        <p:nvPicPr>
          <p:cNvPr id="25604" name="Picture 3" descr="WAIT Toolkit for decorations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46" y="2763716"/>
            <a:ext cx="4519246" cy="3198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4" descr="WAIT Toolkit for decorations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774" y="3163767"/>
            <a:ext cx="3475892" cy="2458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TextBox 6"/>
          <p:cNvSpPr txBox="1">
            <a:spLocks noChangeArrowheads="1"/>
          </p:cNvSpPr>
          <p:nvPr/>
        </p:nvSpPr>
        <p:spPr bwMode="auto">
          <a:xfrm>
            <a:off x="1950324" y="5955323"/>
            <a:ext cx="3839514" cy="291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defTabSz="844083" fontAlgn="auto"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en-US" sz="1292" kern="0"/>
              <a:t>WAIT - </a:t>
            </a:r>
            <a:r>
              <a:rPr lang="en-US" altLang="en-US" sz="1292" b="1" kern="0"/>
              <a:t>W</a:t>
            </a:r>
            <a:r>
              <a:rPr lang="en-US" altLang="en-US" sz="1292" kern="0"/>
              <a:t>ork at Height </a:t>
            </a:r>
            <a:r>
              <a:rPr lang="en-US" altLang="en-US" sz="1292" b="1" kern="0"/>
              <a:t>A</a:t>
            </a:r>
            <a:r>
              <a:rPr lang="en-US" altLang="en-US" sz="1292" kern="0"/>
              <a:t>ccess </a:t>
            </a:r>
            <a:r>
              <a:rPr lang="en-US" altLang="en-US" sz="1292" b="1" kern="0"/>
              <a:t>I</a:t>
            </a:r>
            <a:r>
              <a:rPr lang="en-US" altLang="en-US" sz="1292" kern="0"/>
              <a:t>nformation </a:t>
            </a:r>
            <a:r>
              <a:rPr lang="en-US" altLang="en-US" sz="1292" b="1" kern="0"/>
              <a:t>T</a:t>
            </a:r>
            <a:r>
              <a:rPr lang="en-US" altLang="en-US" sz="1292" kern="0"/>
              <a:t>oolkit</a:t>
            </a:r>
          </a:p>
        </p:txBody>
      </p:sp>
    </p:spTree>
    <p:extLst>
      <p:ext uri="{BB962C8B-B14F-4D97-AF65-F5344CB8AC3E}">
        <p14:creationId xmlns:p14="http://schemas.microsoft.com/office/powerpoint/2010/main" val="334315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931" y="770792"/>
            <a:ext cx="6869723" cy="1055077"/>
          </a:xfrm>
        </p:spPr>
        <p:txBody>
          <a:bodyPr/>
          <a:lstStyle/>
          <a:p>
            <a:pPr>
              <a:defRPr/>
            </a:pPr>
            <a:r>
              <a:rPr lang="en-GB" sz="2954" b="1" dirty="0">
                <a:ea typeface="+mj-ea"/>
              </a:rPr>
              <a:t>Typical Issues - Security/Anti-Social Behaviour Matters</a:t>
            </a:r>
            <a:endParaRPr lang="en-US" sz="2954" b="1" dirty="0">
              <a:ea typeface="+mj-ea"/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Vacant premises</a:t>
            </a:r>
          </a:p>
          <a:p>
            <a:r>
              <a:rPr lang="en-US" altLang="en-US"/>
              <a:t>Squatters</a:t>
            </a:r>
          </a:p>
          <a:p>
            <a:r>
              <a:rPr lang="en-US" altLang="en-US"/>
              <a:t>Syringes</a:t>
            </a:r>
          </a:p>
          <a:p>
            <a:r>
              <a:rPr lang="en-US" altLang="en-US"/>
              <a:t>VIP properties, ‘Visit In Pairs’</a:t>
            </a:r>
          </a:p>
          <a:p>
            <a:r>
              <a:rPr lang="en-US" altLang="en-US"/>
              <a:t>Need to consider how to protect the workforce, whilst paying due regard to data protection issues</a:t>
            </a:r>
          </a:p>
          <a:p>
            <a:pPr>
              <a:buFontTx/>
              <a:buNone/>
            </a:pPr>
            <a:r>
              <a:rPr lang="en-US" altLang="en-US"/>
              <a:t>. 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867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z="2954" b="1" dirty="0">
                <a:ea typeface="+mj-ea"/>
              </a:rPr>
              <a:t>Design Changes</a:t>
            </a:r>
            <a:endParaRPr lang="en-US" sz="2954" dirty="0"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+mn-ea"/>
              </a:rPr>
              <a:t>Construction phase design changes need to be considered to the same extent as pre commencement design</a:t>
            </a:r>
          </a:p>
          <a:p>
            <a:pPr>
              <a:defRPr/>
            </a:pPr>
            <a:r>
              <a:rPr lang="en-US" dirty="0">
                <a:ea typeface="+mn-ea"/>
              </a:rPr>
              <a:t>This is to eliminate the introduction of unintended risks into the project </a:t>
            </a:r>
          </a:p>
          <a:p>
            <a:pPr>
              <a:defRPr/>
            </a:pPr>
            <a:r>
              <a:rPr lang="en-US" dirty="0">
                <a:ea typeface="+mn-ea"/>
              </a:rPr>
              <a:t>Process for dealing with these if PD appointment ended at commencement? Still need to have availability of competent person to advise in this regard</a:t>
            </a:r>
          </a:p>
          <a:p>
            <a:pPr>
              <a:defRPr/>
            </a:pPr>
            <a:endParaRPr lang="en-US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5863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2954" b="1"/>
              <a:t>PD not being ‘Kept in the Loop’</a:t>
            </a:r>
            <a:endParaRPr lang="en-US" altLang="en-US" sz="2954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Need to be wary of PD ‘box having been ticked’, and then being isolated from the design process – remember your duties</a:t>
            </a:r>
          </a:p>
          <a:p>
            <a:endParaRPr lang="en-US" altLang="en-US"/>
          </a:p>
          <a:p>
            <a:r>
              <a:rPr lang="en-US" altLang="en-US"/>
              <a:t>Be wary if communications dry up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886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84639" y="504092"/>
            <a:ext cx="6869723" cy="1055077"/>
          </a:xfrm>
        </p:spPr>
        <p:txBody>
          <a:bodyPr/>
          <a:lstStyle/>
          <a:p>
            <a:pPr eaLnBrk="1" hangingPunct="1">
              <a:defRPr/>
            </a:pPr>
            <a:r>
              <a:rPr lang="en-GB" sz="2954" b="1" dirty="0">
                <a:ea typeface="+mj-ea"/>
              </a:rPr>
              <a:t>Conclusions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2046" y="1567962"/>
            <a:ext cx="6869723" cy="3798277"/>
          </a:xfrm>
        </p:spPr>
        <p:txBody>
          <a:bodyPr/>
          <a:lstStyle/>
          <a:p>
            <a:r>
              <a:rPr lang="en-US" altLang="en-US"/>
              <a:t>The Principal Designer role is a significant responsibility with legal duties</a:t>
            </a:r>
          </a:p>
          <a:p>
            <a:r>
              <a:rPr lang="en-US" altLang="en-US"/>
              <a:t>Need to have the relevant skills, knowledge, training and experience to fulfill the role</a:t>
            </a:r>
          </a:p>
          <a:p>
            <a:r>
              <a:rPr lang="en-US" altLang="en-US"/>
              <a:t>In order to adequately discharge the duties, close liaison is required with the Designer(s), Client, and Principal Contractor</a:t>
            </a:r>
          </a:p>
          <a:p>
            <a:r>
              <a:rPr lang="en-US" altLang="en-US"/>
              <a:t>Demonstrative involvement required in the role of PD – more than the CDM Co-ordinator</a:t>
            </a:r>
          </a:p>
          <a:p>
            <a:r>
              <a:rPr lang="en-US" altLang="en-US"/>
              <a:t>It remains to be seen whether Designers will embrace the Principal Designer role or whether ‘specialists’ will be required to provide support indefinitely</a:t>
            </a:r>
          </a:p>
        </p:txBody>
      </p:sp>
    </p:spTree>
    <p:extLst>
      <p:ext uri="{BB962C8B-B14F-4D97-AF65-F5344CB8AC3E}">
        <p14:creationId xmlns:p14="http://schemas.microsoft.com/office/powerpoint/2010/main" val="218765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PD – Child of CDM 2015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Born out of necessity</a:t>
            </a:r>
          </a:p>
          <a:p>
            <a:r>
              <a:rPr lang="en-GB" dirty="0"/>
              <a:t>CDM-C role was not working</a:t>
            </a:r>
          </a:p>
          <a:p>
            <a:endParaRPr lang="en-GB" dirty="0"/>
          </a:p>
          <a:p>
            <a:r>
              <a:rPr lang="en-GB" dirty="0"/>
              <a:t>The PD Should</a:t>
            </a:r>
          </a:p>
          <a:p>
            <a:pPr lvl="1"/>
            <a:r>
              <a:rPr lang="en-GB" sz="2200" dirty="0"/>
              <a:t>Strengthen design risk management and co-operation</a:t>
            </a:r>
          </a:p>
          <a:p>
            <a:pPr lvl="1"/>
            <a:r>
              <a:rPr lang="en-GB" sz="2200" dirty="0"/>
              <a:t>Mirror the PC role in achieving co-ordination</a:t>
            </a:r>
          </a:p>
          <a:p>
            <a:pPr lvl="1"/>
            <a:r>
              <a:rPr lang="en-GB" sz="2200" dirty="0"/>
              <a:t>Simplify Health and Safety in the pre construction phase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090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876300" y="1772816"/>
            <a:ext cx="7162800" cy="3561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62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62">
                <a:solidFill>
                  <a:srgbClr val="0070C0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62">
                <a:solidFill>
                  <a:srgbClr val="0070C0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62">
                <a:solidFill>
                  <a:srgbClr val="0070C0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62">
                <a:solidFill>
                  <a:srgbClr val="0070C0"/>
                </a:solidFill>
                <a:latin typeface="Arial" charset="0"/>
              </a:defRPr>
            </a:lvl5pPr>
            <a:lvl6pPr marL="422041" algn="ctr" rtl="0" fontAlgn="base">
              <a:spcBef>
                <a:spcPct val="0"/>
              </a:spcBef>
              <a:spcAft>
                <a:spcPct val="0"/>
              </a:spcAft>
              <a:defRPr sz="4062">
                <a:solidFill>
                  <a:schemeClr val="tx2"/>
                </a:solidFill>
                <a:latin typeface="Arial" charset="0"/>
              </a:defRPr>
            </a:lvl6pPr>
            <a:lvl7pPr marL="844083" algn="ctr" rtl="0" fontAlgn="base">
              <a:spcBef>
                <a:spcPct val="0"/>
              </a:spcBef>
              <a:spcAft>
                <a:spcPct val="0"/>
              </a:spcAft>
              <a:defRPr sz="4062">
                <a:solidFill>
                  <a:schemeClr val="tx2"/>
                </a:solidFill>
                <a:latin typeface="Arial" charset="0"/>
              </a:defRPr>
            </a:lvl7pPr>
            <a:lvl8pPr marL="1266124" algn="ctr" rtl="0" fontAlgn="base">
              <a:spcBef>
                <a:spcPct val="0"/>
              </a:spcBef>
              <a:spcAft>
                <a:spcPct val="0"/>
              </a:spcAft>
              <a:defRPr sz="4062">
                <a:solidFill>
                  <a:schemeClr val="tx2"/>
                </a:solidFill>
                <a:latin typeface="Arial" charset="0"/>
              </a:defRPr>
            </a:lvl8pPr>
            <a:lvl9pPr marL="1688165" algn="ctr" rtl="0" fontAlgn="base">
              <a:spcBef>
                <a:spcPct val="0"/>
              </a:spcBef>
              <a:spcAft>
                <a:spcPct val="0"/>
              </a:spcAft>
              <a:defRPr sz="4062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GB" sz="4000" b="1" kern="0" dirty="0"/>
              <a:t>Impact on Service Providers </a:t>
            </a:r>
          </a:p>
          <a:p>
            <a:pPr algn="l"/>
            <a:endParaRPr lang="en-GB" sz="3200" b="1" kern="0" dirty="0"/>
          </a:p>
          <a:p>
            <a:pPr algn="l"/>
            <a:r>
              <a:rPr lang="en-GB" sz="3200" b="1" kern="0" dirty="0"/>
              <a:t>Richard Parry</a:t>
            </a:r>
          </a:p>
          <a:p>
            <a:pPr algn="l"/>
            <a:r>
              <a:rPr lang="en-GB" sz="3200" b="1" kern="0" dirty="0"/>
              <a:t>Ian Williams</a:t>
            </a:r>
          </a:p>
        </p:txBody>
      </p:sp>
    </p:spTree>
    <p:extLst>
      <p:ext uri="{BB962C8B-B14F-4D97-AF65-F5344CB8AC3E}">
        <p14:creationId xmlns:p14="http://schemas.microsoft.com/office/powerpoint/2010/main" val="118943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23806"/>
            <a:ext cx="7309048" cy="777143"/>
          </a:xfrm>
        </p:spPr>
        <p:txBody>
          <a:bodyPr/>
          <a:lstStyle/>
          <a:p>
            <a:pPr algn="r"/>
            <a:r>
              <a:rPr lang="en-GB" dirty="0"/>
              <a:t>The Contractors Conundrum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124744"/>
            <a:ext cx="7992888" cy="4524315"/>
          </a:xfrm>
        </p:spPr>
        <p:txBody>
          <a:bodyPr/>
          <a:lstStyle/>
          <a:p>
            <a:r>
              <a:rPr lang="en-GB" dirty="0"/>
              <a:t>The responsible contractor carries an obligation</a:t>
            </a:r>
          </a:p>
          <a:p>
            <a:r>
              <a:rPr lang="en-GB" dirty="0"/>
              <a:t>Can a contractor be a designer?</a:t>
            </a:r>
          </a:p>
          <a:p>
            <a:r>
              <a:rPr lang="en-GB" dirty="0"/>
              <a:t>Principal Contractor also the Principal Designer? Good or bad idea? </a:t>
            </a:r>
          </a:p>
          <a:p>
            <a:r>
              <a:rPr lang="en-GB" dirty="0"/>
              <a:t>Simply acquiesce? – The responsible contractor will not want to simply agree where they know it is wrong to do so</a:t>
            </a:r>
          </a:p>
          <a:p>
            <a:r>
              <a:rPr lang="en-GB" dirty="0"/>
              <a:t>A contractor may only accept the PC or the PD role where they can demonstrate a sufficient mix of skill, knowledge and experience that is </a:t>
            </a:r>
            <a:r>
              <a:rPr lang="en-GB" i="1" dirty="0"/>
              <a:t>relevant</a:t>
            </a:r>
            <a:r>
              <a:rPr lang="en-GB" dirty="0"/>
              <a:t> to the project for each role</a:t>
            </a:r>
          </a:p>
          <a:p>
            <a:pPr marL="342900" lvl="1" indent="-342900">
              <a:buFont typeface="Webdings" pitchFamily="18" charset="2"/>
              <a:buChar char="="/>
            </a:pPr>
            <a:r>
              <a:rPr lang="en-GB" dirty="0"/>
              <a:t>Inevitably many contractors will aim to avoid PD duties in all but the most simplistic of construction projects</a:t>
            </a:r>
          </a:p>
          <a:p>
            <a:pPr marL="342900" lvl="1" indent="-342900">
              <a:buFont typeface="Webdings" pitchFamily="18" charset="2"/>
              <a:buChar char="="/>
            </a:pPr>
            <a:r>
              <a:rPr lang="en-GB" dirty="0"/>
              <a:t>Mission creep?</a:t>
            </a:r>
          </a:p>
        </p:txBody>
      </p:sp>
    </p:spTree>
    <p:extLst>
      <p:ext uri="{BB962C8B-B14F-4D97-AF65-F5344CB8AC3E}">
        <p14:creationId xmlns:p14="http://schemas.microsoft.com/office/powerpoint/2010/main" val="90517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46961" y="576234"/>
            <a:ext cx="6877000" cy="646331"/>
          </a:xfrm>
        </p:spPr>
        <p:txBody>
          <a:bodyPr/>
          <a:lstStyle/>
          <a:p>
            <a:pPr algn="ctr"/>
            <a:r>
              <a:rPr lang="en-GB" dirty="0"/>
              <a:t>Doing the right thing?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046961" y="1556792"/>
            <a:ext cx="6705223" cy="3600986"/>
          </a:xfrm>
        </p:spPr>
        <p:txBody>
          <a:bodyPr/>
          <a:lstStyle/>
          <a:p>
            <a:r>
              <a:rPr lang="en-GB" dirty="0"/>
              <a:t>Housing Association client awards work packages to three separate contractors</a:t>
            </a:r>
          </a:p>
          <a:p>
            <a:r>
              <a:rPr lang="en-GB" dirty="0"/>
              <a:t>Multiple but similar projects over 7 areas</a:t>
            </a:r>
          </a:p>
          <a:p>
            <a:r>
              <a:rPr lang="en-GB" dirty="0"/>
              <a:t>Three separate contractors all given written letters of appointment as PD</a:t>
            </a:r>
          </a:p>
          <a:p>
            <a:r>
              <a:rPr lang="en-GB" dirty="0"/>
              <a:t>No indication in bid documentation of PD requirement</a:t>
            </a:r>
          </a:p>
          <a:p>
            <a:r>
              <a:rPr lang="en-GB" dirty="0"/>
              <a:t>3 x PD inputs = inconsistency </a:t>
            </a:r>
          </a:p>
          <a:p>
            <a:r>
              <a:rPr lang="en-GB" dirty="0"/>
              <a:t>Contractor options?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958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23528" y="332656"/>
            <a:ext cx="8352928" cy="1477328"/>
          </a:xfrm>
        </p:spPr>
        <p:txBody>
          <a:bodyPr/>
          <a:lstStyle/>
          <a:p>
            <a:pPr algn="ctr"/>
            <a:r>
              <a:rPr lang="en-GB" dirty="0"/>
              <a:t>Supplementary conditions</a:t>
            </a:r>
            <a:br>
              <a:rPr lang="en-GB" dirty="0"/>
            </a:br>
            <a:r>
              <a:rPr lang="en-GB" dirty="0"/>
              <a:t>to an invitation to bid</a:t>
            </a:r>
            <a:br>
              <a:rPr lang="en-GB" dirty="0"/>
            </a:br>
            <a:r>
              <a:rPr lang="en-GB" sz="2000" dirty="0"/>
              <a:t>(extract)</a:t>
            </a:r>
            <a:endParaRPr lang="en-GB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600" y="2060848"/>
            <a:ext cx="7288165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9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7692" y="483394"/>
            <a:ext cx="6324600" cy="646331"/>
          </a:xfrm>
        </p:spPr>
        <p:txBody>
          <a:bodyPr/>
          <a:lstStyle/>
          <a:p>
            <a:pPr algn="ctr"/>
            <a:r>
              <a:rPr lang="en-GB" dirty="0"/>
              <a:t>Doing the right thing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9453" y="2096852"/>
            <a:ext cx="7982020" cy="1800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2953709" y="2528900"/>
            <a:ext cx="576064" cy="144016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>
              <a:ln>
                <a:noFill/>
              </a:ln>
              <a:solidFill>
                <a:srgbClr val="2B86B4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233629" y="2999306"/>
            <a:ext cx="576064" cy="177666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>
              <a:ln>
                <a:noFill/>
              </a:ln>
              <a:solidFill>
                <a:srgbClr val="2B86B4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8" name="Text Placeholder 6"/>
          <p:cNvSpPr txBox="1">
            <a:spLocks/>
          </p:cNvSpPr>
          <p:nvPr/>
        </p:nvSpPr>
        <p:spPr bwMode="auto">
          <a:xfrm>
            <a:off x="1619672" y="1424282"/>
            <a:ext cx="57606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40000"/>
              </a:spcBef>
              <a:spcAft>
                <a:spcPct val="0"/>
              </a:spcAft>
              <a:buSzPct val="120000"/>
              <a:buFont typeface="Webdings" pitchFamily="18" charset="2"/>
              <a:buChar char="="/>
              <a:defRPr sz="2000">
                <a:solidFill>
                  <a:srgbClr val="4885B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40000"/>
              </a:spcBef>
              <a:spcAft>
                <a:spcPct val="0"/>
              </a:spcAft>
              <a:buSzPct val="120000"/>
              <a:buFont typeface="Symbol" pitchFamily="18" charset="2"/>
              <a:buChar char="·"/>
              <a:defRPr sz="2000">
                <a:solidFill>
                  <a:srgbClr val="4885B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SzPct val="120000"/>
              <a:buFont typeface="Symbol" pitchFamily="18" charset="2"/>
              <a:buChar char="·"/>
              <a:defRPr sz="2000">
                <a:solidFill>
                  <a:srgbClr val="4885B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SzPct val="120000"/>
              <a:buFont typeface="Symbol" pitchFamily="18" charset="2"/>
              <a:buChar char="·"/>
              <a:defRPr sz="2000">
                <a:solidFill>
                  <a:srgbClr val="4885B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SzPct val="120000"/>
              <a:buFont typeface="Symbol" pitchFamily="18" charset="2"/>
              <a:buChar char="·"/>
              <a:defRPr sz="2000">
                <a:solidFill>
                  <a:srgbClr val="4885B2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SzPct val="120000"/>
              <a:buFont typeface="Symbol" pitchFamily="18" charset="2"/>
              <a:buChar char="·"/>
              <a:defRPr sz="2000">
                <a:solidFill>
                  <a:srgbClr val="4885B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SzPct val="120000"/>
              <a:buFont typeface="Symbol" pitchFamily="18" charset="2"/>
              <a:buChar char="·"/>
              <a:defRPr sz="2000">
                <a:solidFill>
                  <a:srgbClr val="4885B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SzPct val="120000"/>
              <a:buFont typeface="Symbol" pitchFamily="18" charset="2"/>
              <a:buChar char="·"/>
              <a:defRPr sz="2000">
                <a:solidFill>
                  <a:srgbClr val="4885B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SzPct val="120000"/>
              <a:buFont typeface="Symbol" pitchFamily="18" charset="2"/>
              <a:buChar char="·"/>
              <a:defRPr sz="2000">
                <a:solidFill>
                  <a:srgbClr val="4885B2"/>
                </a:solidFill>
                <a:latin typeface="+mn-lt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Tx/>
              <a:buSzPct val="120000"/>
              <a:buFont typeface="Webdings" pitchFamily="18" charset="2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4885B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Extract – Design and build </a:t>
            </a:r>
          </a:p>
        </p:txBody>
      </p:sp>
    </p:spTree>
    <p:extLst>
      <p:ext uri="{BB962C8B-B14F-4D97-AF65-F5344CB8AC3E}">
        <p14:creationId xmlns:p14="http://schemas.microsoft.com/office/powerpoint/2010/main" val="250781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1"/>
            <a:ext cx="7992888" cy="646331"/>
          </a:xfrm>
        </p:spPr>
        <p:txBody>
          <a:bodyPr/>
          <a:lstStyle/>
          <a:p>
            <a:pPr algn="ctr"/>
            <a:r>
              <a:rPr lang="en-GB" dirty="0"/>
              <a:t>A dual role – desirable?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96752"/>
            <a:ext cx="8208912" cy="474129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1900" dirty="0"/>
              <a:t>It is a client duty to appoint a PD not the principal contractor’s</a:t>
            </a:r>
          </a:p>
          <a:p>
            <a:pPr>
              <a:lnSpc>
                <a:spcPct val="150000"/>
              </a:lnSpc>
            </a:pPr>
            <a:r>
              <a:rPr lang="en-GB" sz="1900" dirty="0"/>
              <a:t>The client must appoint a PD in writing (reg.5 CDM 2015) </a:t>
            </a:r>
          </a:p>
          <a:p>
            <a:pPr>
              <a:lnSpc>
                <a:spcPct val="150000"/>
              </a:lnSpc>
            </a:pPr>
            <a:r>
              <a:rPr lang="en-GB" sz="1900" dirty="0"/>
              <a:t>The majority of the PD role occurs pre-construction phase. Appointment therefore must be as early as possible, ideally at the concept stage</a:t>
            </a:r>
          </a:p>
          <a:p>
            <a:pPr>
              <a:lnSpc>
                <a:spcPct val="150000"/>
              </a:lnSpc>
            </a:pPr>
            <a:r>
              <a:rPr lang="en-GB" sz="1900" dirty="0"/>
              <a:t>Adoption of role during life of the project</a:t>
            </a:r>
          </a:p>
          <a:p>
            <a:pPr>
              <a:lnSpc>
                <a:spcPct val="150000"/>
              </a:lnSpc>
            </a:pPr>
            <a:r>
              <a:rPr lang="en-GB" sz="1900" dirty="0"/>
              <a:t>Failure in timely appointment could result in additional cost and cause delay</a:t>
            </a:r>
          </a:p>
          <a:p>
            <a:pPr>
              <a:lnSpc>
                <a:spcPct val="150000"/>
              </a:lnSpc>
            </a:pPr>
            <a:r>
              <a:rPr lang="en-GB" sz="1900" dirty="0"/>
              <a:t>Failure to appoint results in client adoption of these roles</a:t>
            </a:r>
          </a:p>
          <a:p>
            <a:pPr marL="0" indent="0">
              <a:lnSpc>
                <a:spcPct val="150000"/>
              </a:lnSpc>
              <a:buNone/>
            </a:pPr>
            <a:endParaRPr lang="en-GB" sz="1900" dirty="0"/>
          </a:p>
        </p:txBody>
      </p:sp>
    </p:spTree>
    <p:extLst>
      <p:ext uri="{BB962C8B-B14F-4D97-AF65-F5344CB8AC3E}">
        <p14:creationId xmlns:p14="http://schemas.microsoft.com/office/powerpoint/2010/main" val="345763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793" y="332656"/>
            <a:ext cx="6324600" cy="641350"/>
          </a:xfrm>
        </p:spPr>
        <p:txBody>
          <a:bodyPr/>
          <a:lstStyle/>
          <a:p>
            <a:pPr algn="ctr"/>
            <a:r>
              <a:rPr lang="en-GB" dirty="0"/>
              <a:t>Doing the right thing?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052736"/>
            <a:ext cx="7560840" cy="4585871"/>
          </a:xfrm>
        </p:spPr>
        <p:txBody>
          <a:bodyPr/>
          <a:lstStyle/>
          <a:p>
            <a:r>
              <a:rPr lang="en-GB" dirty="0"/>
              <a:t>Conception of the project / Outline specification</a:t>
            </a:r>
          </a:p>
          <a:p>
            <a:r>
              <a:rPr lang="en-GB" dirty="0"/>
              <a:t>If foreseeable that more than one contractor will be involved a Principal Designer (PD) to be appointed</a:t>
            </a:r>
          </a:p>
          <a:p>
            <a:r>
              <a:rPr lang="en-GB" dirty="0"/>
              <a:t>PD advises the client on the content and adequacy of the PCI</a:t>
            </a:r>
          </a:p>
          <a:p>
            <a:r>
              <a:rPr lang="en-GB" dirty="0"/>
              <a:t>PCI and project put out to tender</a:t>
            </a:r>
          </a:p>
          <a:p>
            <a:r>
              <a:rPr lang="en-GB" dirty="0"/>
              <a:t>PD assists in selection of a Principal Contractor (PC)</a:t>
            </a:r>
          </a:p>
          <a:p>
            <a:r>
              <a:rPr lang="en-GB" dirty="0"/>
              <a:t>Appointment of a Principal Contractor</a:t>
            </a:r>
          </a:p>
          <a:p>
            <a:r>
              <a:rPr lang="en-GB" dirty="0"/>
              <a:t>Project start</a:t>
            </a:r>
          </a:p>
          <a:p>
            <a:r>
              <a:rPr lang="en-GB" dirty="0"/>
              <a:t>PC and PD liaison during the construction phase</a:t>
            </a:r>
          </a:p>
          <a:p>
            <a:r>
              <a:rPr lang="en-GB" dirty="0"/>
              <a:t>PD liaison and influence on any ongoing design changes </a:t>
            </a:r>
          </a:p>
          <a:p>
            <a:r>
              <a:rPr lang="en-GB" dirty="0"/>
              <a:t>PD completes the H&amp;S file</a:t>
            </a:r>
          </a:p>
        </p:txBody>
      </p:sp>
    </p:spTree>
    <p:extLst>
      <p:ext uri="{BB962C8B-B14F-4D97-AF65-F5344CB8AC3E}">
        <p14:creationId xmlns:p14="http://schemas.microsoft.com/office/powerpoint/2010/main" val="315457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848600" cy="641350"/>
          </a:xfrm>
        </p:spPr>
        <p:txBody>
          <a:bodyPr/>
          <a:lstStyle/>
          <a:p>
            <a:pPr algn="ctr"/>
            <a:r>
              <a:rPr lang="en-GB" dirty="0"/>
              <a:t>The way it (sometimes) appears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2570" y="1537411"/>
            <a:ext cx="3775413" cy="2505301"/>
          </a:xfrm>
        </p:spPr>
        <p:txBody>
          <a:bodyPr/>
          <a:lstStyle/>
          <a:p>
            <a:r>
              <a:rPr lang="en-GB" sz="1600" dirty="0"/>
              <a:t>Client fails to recognise the implications of more than one contractors involvement</a:t>
            </a:r>
          </a:p>
          <a:p>
            <a:r>
              <a:rPr lang="en-GB" sz="1600" dirty="0"/>
              <a:t>Client draws up a tender document / model contract without the assistance of a PD</a:t>
            </a:r>
          </a:p>
          <a:p>
            <a:r>
              <a:rPr lang="en-GB" sz="1600" dirty="0"/>
              <a:t>Tender document issued for contractor bid ignoring the need for PD &amp; PC appointment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3900" y="1537411"/>
            <a:ext cx="3998268" cy="2505301"/>
          </a:xfrm>
        </p:spPr>
        <p:txBody>
          <a:bodyPr/>
          <a:lstStyle/>
          <a:p>
            <a:pPr lvl="0"/>
            <a:r>
              <a:rPr lang="en-GB" sz="1600" dirty="0"/>
              <a:t>Client recognises the implications of more than one contractors involvement</a:t>
            </a:r>
          </a:p>
          <a:p>
            <a:r>
              <a:rPr lang="en-GB" sz="1600" dirty="0"/>
              <a:t>Client draws up a tender document / model contract without the assistance of a PD</a:t>
            </a:r>
          </a:p>
          <a:p>
            <a:r>
              <a:rPr lang="en-GB" sz="1600" dirty="0"/>
              <a:t>Tender document issued for contractor bid by seeking to discharge PD duty by contract through the PC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683568" y="983414"/>
            <a:ext cx="7848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4885B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4885B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4885B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4885B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4885B2"/>
                </a:solidFill>
                <a:latin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4885B2"/>
                </a:solidFill>
                <a:latin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4885B2"/>
                </a:solidFill>
                <a:latin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4885B2"/>
                </a:solidFill>
                <a:latin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4885B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4885B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Conception of the project / Outline specification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755576" y="4106480"/>
            <a:ext cx="3672407" cy="84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4885B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4885B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4885B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4885B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4885B2"/>
                </a:solidFill>
                <a:latin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4885B2"/>
                </a:solidFill>
                <a:latin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4885B2"/>
                </a:solidFill>
                <a:latin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4885B2"/>
                </a:solidFill>
                <a:latin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4885B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0" cap="none" spc="0" normalizeH="0" baseline="0" noProof="0" dirty="0">
              <a:ln>
                <a:noFill/>
              </a:ln>
              <a:solidFill>
                <a:srgbClr val="4885B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0" cap="none" spc="0" normalizeH="0" baseline="0" noProof="0" dirty="0">
              <a:ln>
                <a:noFill/>
              </a:ln>
              <a:solidFill>
                <a:srgbClr val="4885B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4885B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Client by default adopts the roles of both the PD &amp; PC</a:t>
            </a:r>
          </a:p>
        </p:txBody>
      </p:sp>
      <p:sp>
        <p:nvSpPr>
          <p:cNvPr id="6" name="Bent Arrow 5"/>
          <p:cNvSpPr/>
          <p:nvPr/>
        </p:nvSpPr>
        <p:spPr bwMode="auto">
          <a:xfrm rot="5400000">
            <a:off x="7843718" y="1048243"/>
            <a:ext cx="288032" cy="494764"/>
          </a:xfrm>
          <a:prstGeom prst="bentArrow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>
              <a:ln>
                <a:noFill/>
              </a:ln>
              <a:solidFill>
                <a:srgbClr val="2B86B4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8" name="Bent Arrow 7"/>
          <p:cNvSpPr/>
          <p:nvPr/>
        </p:nvSpPr>
        <p:spPr bwMode="auto">
          <a:xfrm rot="16200000" flipH="1">
            <a:off x="1054917" y="1068293"/>
            <a:ext cx="328130" cy="494764"/>
          </a:xfrm>
          <a:prstGeom prst="bentArrow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>
              <a:ln>
                <a:noFill/>
              </a:ln>
              <a:solidFill>
                <a:srgbClr val="2B86B4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0" name="Bent Arrow 9"/>
          <p:cNvSpPr/>
          <p:nvPr/>
        </p:nvSpPr>
        <p:spPr bwMode="auto">
          <a:xfrm rot="10800000">
            <a:off x="8604448" y="4176631"/>
            <a:ext cx="288032" cy="494764"/>
          </a:xfrm>
          <a:prstGeom prst="bentArrow">
            <a:avLst>
              <a:gd name="adj1" fmla="val 25000"/>
              <a:gd name="adj2" fmla="val 26572"/>
              <a:gd name="adj3" fmla="val 25000"/>
              <a:gd name="adj4" fmla="val 43750"/>
            </a:avLst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>
              <a:ln>
                <a:noFill/>
              </a:ln>
              <a:solidFill>
                <a:srgbClr val="2B86B4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1" name="Bent Arrow 10"/>
          <p:cNvSpPr/>
          <p:nvPr/>
        </p:nvSpPr>
        <p:spPr bwMode="auto">
          <a:xfrm rot="10800000" flipH="1">
            <a:off x="372599" y="4176631"/>
            <a:ext cx="328130" cy="494764"/>
          </a:xfrm>
          <a:prstGeom prst="bentArrow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>
              <a:ln>
                <a:noFill/>
              </a:ln>
              <a:solidFill>
                <a:srgbClr val="2B86B4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4537678" y="4106479"/>
            <a:ext cx="3672407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4885B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4885B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4885B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4885B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4885B2"/>
                </a:solidFill>
                <a:latin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4885B2"/>
                </a:solidFill>
                <a:latin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4885B2"/>
                </a:solidFill>
                <a:latin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4885B2"/>
                </a:solidFill>
                <a:latin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4885B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0" cap="none" spc="0" normalizeH="0" baseline="0" noProof="0" dirty="0">
              <a:ln>
                <a:noFill/>
              </a:ln>
              <a:solidFill>
                <a:srgbClr val="4885B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0" cap="none" spc="0" normalizeH="0" baseline="0" noProof="0" dirty="0">
              <a:ln>
                <a:noFill/>
              </a:ln>
              <a:solidFill>
                <a:srgbClr val="4885B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4885B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Client may well retain the roles of both the PD &amp; PC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4885B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Civil (contract) law v Statute Law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2129920" y="4094377"/>
            <a:ext cx="4768028" cy="1809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4885B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4885B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4885B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4885B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4885B2"/>
                </a:solidFill>
                <a:latin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4885B2"/>
                </a:solidFill>
                <a:latin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4885B2"/>
                </a:solidFill>
                <a:latin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4885B2"/>
                </a:solidFill>
                <a:latin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4885B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4885B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Consequences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4885B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srgbClr val="4885B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0" cap="none" spc="0" normalizeH="0" baseline="0" noProof="0" dirty="0">
              <a:ln>
                <a:noFill/>
              </a:ln>
              <a:solidFill>
                <a:srgbClr val="4885B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0" cap="none" spc="0" normalizeH="0" baseline="0" noProof="0" dirty="0">
              <a:ln>
                <a:noFill/>
              </a:ln>
              <a:solidFill>
                <a:srgbClr val="4885B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4885B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Failure to comply with CDM?</a:t>
            </a:r>
          </a:p>
          <a:p>
            <a:pPr marL="342900" marR="0" lvl="0" indent="-34290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4885B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Delay where PCI info falls short of that required</a:t>
            </a:r>
          </a:p>
        </p:txBody>
      </p:sp>
    </p:spTree>
    <p:extLst>
      <p:ext uri="{BB962C8B-B14F-4D97-AF65-F5344CB8AC3E}">
        <p14:creationId xmlns:p14="http://schemas.microsoft.com/office/powerpoint/2010/main" val="401288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06146" y="1499869"/>
          <a:ext cx="8289798" cy="4889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3266">
                  <a:extLst>
                    <a:ext uri="{9D8B030D-6E8A-4147-A177-3AD203B41FA5}">
                      <a16:colId xmlns:a16="http://schemas.microsoft.com/office/drawing/2014/main" val="3028400080"/>
                    </a:ext>
                  </a:extLst>
                </a:gridCol>
                <a:gridCol w="2763266">
                  <a:extLst>
                    <a:ext uri="{9D8B030D-6E8A-4147-A177-3AD203B41FA5}">
                      <a16:colId xmlns:a16="http://schemas.microsoft.com/office/drawing/2014/main" val="469652218"/>
                    </a:ext>
                  </a:extLst>
                </a:gridCol>
                <a:gridCol w="2763266">
                  <a:extLst>
                    <a:ext uri="{9D8B030D-6E8A-4147-A177-3AD203B41FA5}">
                      <a16:colId xmlns:a16="http://schemas.microsoft.com/office/drawing/2014/main" val="97598700"/>
                    </a:ext>
                  </a:extLst>
                </a:gridCol>
              </a:tblGrid>
              <a:tr h="488951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Pre construction phase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Liaison phase</a:t>
                      </a:r>
                    </a:p>
                  </a:txBody>
                  <a:tcPr marL="68580" marR="68580" marT="34290" marB="3429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Construction phase</a:t>
                      </a:r>
                    </a:p>
                  </a:txBody>
                  <a:tcPr marL="68580" marR="68580" marT="34290" marB="34290" anchor="ctr" anchorCtr="1"/>
                </a:tc>
                <a:extLst>
                  <a:ext uri="{0D108BD9-81ED-4DB2-BD59-A6C34878D82A}">
                    <a16:rowId xmlns:a16="http://schemas.microsoft.com/office/drawing/2014/main" val="1496881329"/>
                  </a:ext>
                </a:extLst>
              </a:tr>
            </a:tbl>
          </a:graphicData>
        </a:graphic>
      </p:graphicFrame>
      <p:sp>
        <p:nvSpPr>
          <p:cNvPr id="3" name="Right Arrow 2"/>
          <p:cNvSpPr/>
          <p:nvPr/>
        </p:nvSpPr>
        <p:spPr bwMode="auto">
          <a:xfrm>
            <a:off x="406146" y="2294951"/>
            <a:ext cx="5105042" cy="570123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Principal Designer</a:t>
            </a:r>
          </a:p>
        </p:txBody>
      </p:sp>
      <p:sp>
        <p:nvSpPr>
          <p:cNvPr id="4" name="Right Arrow 3"/>
          <p:cNvSpPr/>
          <p:nvPr/>
        </p:nvSpPr>
        <p:spPr bwMode="auto">
          <a:xfrm>
            <a:off x="5511187" y="2294951"/>
            <a:ext cx="3184757" cy="570123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Right Arrow 4"/>
          <p:cNvSpPr/>
          <p:nvPr/>
        </p:nvSpPr>
        <p:spPr bwMode="auto">
          <a:xfrm>
            <a:off x="3817345" y="3171206"/>
            <a:ext cx="4878600" cy="570123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Principal Contractor</a:t>
            </a:r>
          </a:p>
        </p:txBody>
      </p:sp>
      <p:sp>
        <p:nvSpPr>
          <p:cNvPr id="6" name="Right Arrow 5"/>
          <p:cNvSpPr/>
          <p:nvPr/>
        </p:nvSpPr>
        <p:spPr bwMode="auto">
          <a:xfrm>
            <a:off x="1776470" y="3171206"/>
            <a:ext cx="2040875" cy="570123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338550" y="3914431"/>
            <a:ext cx="2693624" cy="29745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Pre construction information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3898594" y="4326187"/>
            <a:ext cx="3917873" cy="28230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Construction phase plan</a:t>
            </a:r>
          </a:p>
        </p:txBody>
      </p:sp>
      <p:sp>
        <p:nvSpPr>
          <p:cNvPr id="11" name="Down Arrow 10"/>
          <p:cNvSpPr/>
          <p:nvPr/>
        </p:nvSpPr>
        <p:spPr bwMode="auto">
          <a:xfrm>
            <a:off x="3634190" y="1020636"/>
            <a:ext cx="264404" cy="479234"/>
          </a:xfrm>
          <a:prstGeom prst="down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vert270" wrap="square" lIns="0" tIns="0" rIns="0" bIns="16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PC</a:t>
            </a:r>
          </a:p>
        </p:txBody>
      </p:sp>
      <p:sp>
        <p:nvSpPr>
          <p:cNvPr id="13" name="Down Arrow 12"/>
          <p:cNvSpPr/>
          <p:nvPr/>
        </p:nvSpPr>
        <p:spPr bwMode="auto">
          <a:xfrm>
            <a:off x="5593126" y="1020636"/>
            <a:ext cx="264404" cy="479234"/>
          </a:xfrm>
          <a:prstGeom prst="down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vert270" wrap="square" lIns="0" tIns="0" rIns="0" bIns="16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PC</a:t>
            </a:r>
          </a:p>
        </p:txBody>
      </p:sp>
      <p:sp>
        <p:nvSpPr>
          <p:cNvPr id="14" name="Down Arrow 13"/>
          <p:cNvSpPr/>
          <p:nvPr/>
        </p:nvSpPr>
        <p:spPr bwMode="auto">
          <a:xfrm>
            <a:off x="795776" y="1016729"/>
            <a:ext cx="282932" cy="479234"/>
          </a:xfrm>
          <a:prstGeom prst="down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vert270" wrap="square" lIns="0" tIns="0" rIns="0" bIns="16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PD</a:t>
            </a:r>
          </a:p>
        </p:txBody>
      </p:sp>
      <p:sp>
        <p:nvSpPr>
          <p:cNvPr id="15" name="Down Arrow 14"/>
          <p:cNvSpPr/>
          <p:nvPr/>
        </p:nvSpPr>
        <p:spPr bwMode="auto">
          <a:xfrm rot="10800000">
            <a:off x="3615662" y="1852715"/>
            <a:ext cx="282932" cy="479234"/>
          </a:xfrm>
          <a:prstGeom prst="down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vert" wrap="square" lIns="0" tIns="108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PD</a:t>
            </a:r>
          </a:p>
        </p:txBody>
      </p:sp>
      <p:sp>
        <p:nvSpPr>
          <p:cNvPr id="16" name="Down Arrow 15"/>
          <p:cNvSpPr/>
          <p:nvPr/>
        </p:nvSpPr>
        <p:spPr bwMode="auto">
          <a:xfrm rot="10800000">
            <a:off x="5574598" y="1852715"/>
            <a:ext cx="282932" cy="479234"/>
          </a:xfrm>
          <a:prstGeom prst="down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vert" wrap="square" lIns="0" tIns="108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PD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441520" y="3919789"/>
            <a:ext cx="811842" cy="69203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CDM Info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441520" y="233595"/>
            <a:ext cx="7848872" cy="590931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4885B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4885B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4885B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4885B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4885B2"/>
                </a:solidFill>
                <a:latin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4885B2"/>
                </a:solidFill>
                <a:latin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4885B2"/>
                </a:solidFill>
                <a:latin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4885B2"/>
                </a:solidFill>
                <a:latin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4885B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0" cap="none" spc="0" normalizeH="0" baseline="0" noProof="0" dirty="0">
                <a:ln>
                  <a:noFill/>
                </a:ln>
                <a:solidFill>
                  <a:srgbClr val="4885B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Timely PD involvement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7888778" y="3916455"/>
            <a:ext cx="811842" cy="69203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H&amp;S File</a:t>
            </a:r>
          </a:p>
        </p:txBody>
      </p:sp>
    </p:spTree>
    <p:extLst>
      <p:ext uri="{BB962C8B-B14F-4D97-AF65-F5344CB8AC3E}">
        <p14:creationId xmlns:p14="http://schemas.microsoft.com/office/powerpoint/2010/main" val="224354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6324600" cy="641350"/>
          </a:xfrm>
        </p:spPr>
        <p:txBody>
          <a:bodyPr/>
          <a:lstStyle/>
          <a:p>
            <a:pPr algn="ctr"/>
            <a:r>
              <a:rPr lang="en-GB" dirty="0"/>
              <a:t>Areas of concern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107188" cy="3970318"/>
          </a:xfrm>
        </p:spPr>
        <p:txBody>
          <a:bodyPr/>
          <a:lstStyle/>
          <a:p>
            <a:r>
              <a:rPr lang="en-GB" dirty="0"/>
              <a:t>A contractual clause in tender docs requiring the contractor to fulfil PD role as a contractual condition for award may not be wise</a:t>
            </a:r>
          </a:p>
          <a:p>
            <a:r>
              <a:rPr lang="en-GB" dirty="0"/>
              <a:t>Any appointment of a PD in the liaison or construction phase, then the client must ‘brief’ the incoming PD on any design risks or considerations that arise from design activity in the pre-construction phase</a:t>
            </a:r>
          </a:p>
          <a:p>
            <a:r>
              <a:rPr lang="en-GB" dirty="0"/>
              <a:t>A potential for conflict?</a:t>
            </a:r>
          </a:p>
          <a:p>
            <a:r>
              <a:rPr lang="en-GB" dirty="0"/>
              <a:t>Where a contractor has to discharge by the involvement of a competent third party. Appointment ought to be subject to client agreement bearing in mind their legal obligation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081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ight Arrow 13"/>
          <p:cNvSpPr/>
          <p:nvPr/>
        </p:nvSpPr>
        <p:spPr>
          <a:xfrm>
            <a:off x="3325476" y="3080789"/>
            <a:ext cx="4702907" cy="504056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CDM 2015</a:t>
            </a:r>
          </a:p>
        </p:txBody>
      </p:sp>
      <p:sp>
        <p:nvSpPr>
          <p:cNvPr id="2" name="Rectangle 1"/>
          <p:cNvSpPr/>
          <p:nvPr/>
        </p:nvSpPr>
        <p:spPr>
          <a:xfrm>
            <a:off x="539552" y="1844824"/>
            <a:ext cx="2592288" cy="576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31840" y="1844824"/>
            <a:ext cx="2232248" cy="576064"/>
          </a:xfrm>
          <a:prstGeom prst="rect">
            <a:avLst/>
          </a:prstGeom>
          <a:solidFill>
            <a:srgbClr val="FF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64088" y="1844824"/>
            <a:ext cx="2808312" cy="576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3588" y="1956737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</a:rPr>
              <a:t>Pre construction phase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80112" y="1972125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</a:rPr>
              <a:t>Construction Phase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71900" y="1987515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</a:rPr>
              <a:t>Liaison phase</a:t>
            </a:r>
          </a:p>
        </p:txBody>
      </p:sp>
      <p:sp>
        <p:nvSpPr>
          <p:cNvPr id="8" name="Right Arrow 7"/>
          <p:cNvSpPr/>
          <p:nvPr/>
        </p:nvSpPr>
        <p:spPr>
          <a:xfrm>
            <a:off x="539552" y="2708920"/>
            <a:ext cx="4473512" cy="504056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5013063" y="2700322"/>
            <a:ext cx="3015319" cy="504056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8156" y="2791671"/>
            <a:ext cx="2736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</a:rPr>
              <a:t>Principal Designer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51920" y="3130225"/>
            <a:ext cx="2736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</a:rPr>
              <a:t>Principal Contractor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1408156" y="3080789"/>
            <a:ext cx="1937472" cy="504056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3789040"/>
            <a:ext cx="122413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</a:rPr>
              <a:t>CDM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</a:rPr>
              <a:t>Information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619672" y="3789040"/>
            <a:ext cx="2304256" cy="1440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60935" y="3999260"/>
            <a:ext cx="2970699" cy="1829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948264" y="3751206"/>
            <a:ext cx="1080120" cy="6138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46098" y="3876753"/>
            <a:ext cx="10441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</a:rPr>
              <a:t>H&amp;S File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30407" y="3933056"/>
            <a:ext cx="22997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</a:rPr>
              <a:t>Construction  Phase Plan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55676" y="3691483"/>
            <a:ext cx="21242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</a:rPr>
              <a:t>Pre construction 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</a:rPr>
              <a:t>information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23528" y="4581128"/>
            <a:ext cx="7992888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3528" y="4725144"/>
            <a:ext cx="12241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</a:rPr>
              <a:t>BIM Common Data Environment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19672" y="4869160"/>
            <a:ext cx="936104" cy="1754326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</a:rPr>
              <a:t>Concept Stage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</a:rPr>
              <a:t>Options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</a:rPr>
              <a:t>Models show mass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</a:rPr>
              <a:t>Site evaluation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</a:rPr>
              <a:t>Risk analysis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811840" y="4869160"/>
            <a:ext cx="1112088" cy="1754326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</a:rPr>
              <a:t>Design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</a:rPr>
              <a:t>3D Models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</a:rPr>
              <a:t>Methods of construction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</a:rPr>
              <a:t>Liaison with contractors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</a:rPr>
              <a:t>Site logistics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</a:rPr>
              <a:t>Define end user needs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130407" y="4869160"/>
            <a:ext cx="1251523" cy="1754326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</a:rPr>
              <a:t>Detailed design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</a:rPr>
              <a:t>Clash detection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</a:rPr>
              <a:t>4D Models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</a:rPr>
              <a:t>Constructability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</a:rPr>
              <a:t>Using models to communicate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</a:rPr>
              <a:t>Risk mitigation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72637" y="4894421"/>
            <a:ext cx="1332148" cy="1569660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</a:rPr>
              <a:t>Handover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</a:rPr>
              <a:t>H&amp;S File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</a:rPr>
              <a:t>Maintenance info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</a:rPr>
              <a:t>Information to inform ongoing risk assessment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580112" y="4894421"/>
            <a:ext cx="1251523" cy="1569660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</a:rPr>
              <a:t>Construction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</a:rPr>
              <a:t>Information on risk informs CPP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</a:rPr>
              <a:t>Visual method statements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9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40960" cy="646331"/>
          </a:xfrm>
        </p:spPr>
        <p:txBody>
          <a:bodyPr/>
          <a:lstStyle/>
          <a:p>
            <a:pPr algn="ctr"/>
            <a:r>
              <a:rPr lang="en-GB" dirty="0"/>
              <a:t>The contractors take on it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9552" y="1556792"/>
            <a:ext cx="8208912" cy="4293483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dirty="0"/>
              <a:t>The PD manages health and safety, mainly in the pre-construction phase of a project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dirty="0"/>
              <a:t>The PD role extends to the construction phase through the PD duty to liaise with the PC and designers for </a:t>
            </a:r>
            <a:r>
              <a:rPr lang="en-GB" i="1" dirty="0"/>
              <a:t>ongoing</a:t>
            </a:r>
            <a:r>
              <a:rPr lang="en-GB" dirty="0"/>
              <a:t> design work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dirty="0"/>
              <a:t>The PC manages the construction phase of a project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dirty="0"/>
              <a:t>The PC has to liaise with the client and the PD throughout the project to include the pre-construction phase once appointed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112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372" y="260648"/>
            <a:ext cx="7617060" cy="1200329"/>
          </a:xfrm>
        </p:spPr>
        <p:txBody>
          <a:bodyPr/>
          <a:lstStyle/>
          <a:p>
            <a:r>
              <a:rPr lang="en-GB" dirty="0"/>
              <a:t>Skill, knowledge and experience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7652" y="1700808"/>
            <a:ext cx="7882780" cy="3570208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sz="2000" dirty="0"/>
              <a:t>Client should check all duty holders have ...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sz="2000" dirty="0"/>
              <a:t>Principal Designers shouldn’t accept unless they have ...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sz="2000" dirty="0"/>
              <a:t>Principal Contractors shouldn’t accept unless they have ...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sz="2000" dirty="0"/>
              <a:t>And the PC should not appoint (sub) contractors unless they have checked that they have ...</a:t>
            </a:r>
          </a:p>
          <a:p>
            <a:endParaRPr lang="en-GB" sz="2000" dirty="0"/>
          </a:p>
          <a:p>
            <a:pPr marL="0" indent="0" algn="ctr">
              <a:buNone/>
            </a:pPr>
            <a:r>
              <a:rPr lang="en-GB" sz="2000" i="1" dirty="0"/>
              <a:t>Regulation 8 CDM 2015</a:t>
            </a:r>
          </a:p>
        </p:txBody>
      </p:sp>
    </p:spTree>
    <p:extLst>
      <p:ext uri="{BB962C8B-B14F-4D97-AF65-F5344CB8AC3E}">
        <p14:creationId xmlns:p14="http://schemas.microsoft.com/office/powerpoint/2010/main" val="118811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57200" y="533400"/>
            <a:ext cx="8153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0" cap="none" spc="0" normalizeH="0" baseline="0" noProof="0" dirty="0">
                <a:ln>
                  <a:noFill/>
                </a:ln>
                <a:solidFill>
                  <a:srgbClr val="4885B2"/>
                </a:solidFill>
                <a:effectLst/>
                <a:uLnTx/>
                <a:uFillTx/>
                <a:latin typeface="Tahoma" pitchFamily="34" charset="0"/>
              </a:rPr>
              <a:t>Questions?</a:t>
            </a:r>
          </a:p>
        </p:txBody>
      </p:sp>
      <p:pic>
        <p:nvPicPr>
          <p:cNvPr id="5" name="Picture 4" descr="Group Meeting"/>
          <p:cNvPicPr>
            <a:picLocks noChangeAspect="1" noChangeArrowheads="1"/>
          </p:cNvPicPr>
          <p:nvPr/>
        </p:nvPicPr>
        <p:blipFill>
          <a:blip r:embed="rId2">
            <a:grayscl/>
            <a:biLevel thresh="50000"/>
          </a:blip>
          <a:srcRect/>
          <a:stretch>
            <a:fillRect/>
          </a:stretch>
        </p:blipFill>
        <p:spPr bwMode="auto">
          <a:xfrm>
            <a:off x="459147" y="3429000"/>
            <a:ext cx="2795360" cy="1762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475656" y="1916832"/>
            <a:ext cx="6192688" cy="12857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defRPr/>
            </a:pPr>
            <a:r>
              <a:rPr lang="en-US" sz="2585" dirty="0">
                <a:solidFill>
                  <a:srgbClr val="000000"/>
                </a:solidFill>
              </a:rPr>
              <a:t>Speakers: 	</a:t>
            </a:r>
            <a:r>
              <a:rPr lang="en-US" sz="2585" dirty="0">
                <a:solidFill>
                  <a:srgbClr val="09449B"/>
                </a:solidFill>
              </a:rPr>
              <a:t>Tony Mitchell, HSE</a:t>
            </a:r>
          </a:p>
          <a:p>
            <a:pPr lvl="0" algn="l">
              <a:defRPr/>
            </a:pPr>
            <a:r>
              <a:rPr lang="en-US" sz="2585" dirty="0">
                <a:solidFill>
                  <a:srgbClr val="09449B"/>
                </a:solidFill>
              </a:rPr>
              <a:t>		Tim Clark, Kendall Kingscott</a:t>
            </a:r>
          </a:p>
          <a:p>
            <a:pPr lvl="0" algn="l">
              <a:defRPr/>
            </a:pPr>
            <a:r>
              <a:rPr lang="en-US" sz="2585" dirty="0">
                <a:solidFill>
                  <a:srgbClr val="09449B"/>
                </a:solidFill>
              </a:rPr>
              <a:t>		Richard Parry, Ian Williams</a:t>
            </a:r>
          </a:p>
        </p:txBody>
      </p:sp>
    </p:spTree>
    <p:extLst>
      <p:ext uri="{BB962C8B-B14F-4D97-AF65-F5344CB8AC3E}">
        <p14:creationId xmlns:p14="http://schemas.microsoft.com/office/powerpoint/2010/main" val="296889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PD Appointment – 5(1)(a)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/>
              <a:t>Required where there is more than one, or reasonably foreseeable to be more than one, contractor </a:t>
            </a:r>
            <a:endParaRPr lang="en-GB" sz="2000" i="1" dirty="0"/>
          </a:p>
          <a:p>
            <a:r>
              <a:rPr lang="en-GB" sz="2000" dirty="0"/>
              <a:t>Must be appointed in writing</a:t>
            </a:r>
          </a:p>
          <a:p>
            <a:r>
              <a:rPr lang="en-GB" sz="2000" dirty="0"/>
              <a:t>Must be in control of pre-construction phase</a:t>
            </a:r>
          </a:p>
          <a:p>
            <a:r>
              <a:rPr lang="en-GB" sz="2000" dirty="0"/>
              <a:t>Must be a designer</a:t>
            </a:r>
          </a:p>
          <a:p>
            <a:pPr lvl="1"/>
            <a:r>
              <a:rPr lang="en-US" sz="1600" dirty="0"/>
              <a:t>“designer” means any person (including a client, contractor or other person referred to in these Regulations) who in the course or furtherance of a business—</a:t>
            </a:r>
          </a:p>
          <a:p>
            <a:pPr marL="1257300" lvl="2" indent="-342900">
              <a:buAutoNum type="alphaLcParenBoth"/>
            </a:pPr>
            <a:r>
              <a:rPr lang="en-US" sz="1600" dirty="0"/>
              <a:t>prepares or modifies a design; or</a:t>
            </a:r>
          </a:p>
          <a:p>
            <a:pPr marL="1257300" lvl="2" indent="-342900">
              <a:buAutoNum type="alphaLcParenBoth"/>
            </a:pPr>
            <a:r>
              <a:rPr lang="en-US" sz="1600" dirty="0"/>
              <a:t>arranges for, or instructs, any person under their control to do so, </a:t>
            </a:r>
            <a:br>
              <a:rPr lang="en-US" sz="1600" dirty="0"/>
            </a:br>
            <a:r>
              <a:rPr lang="en-US" sz="1600" dirty="0"/>
              <a:t>relating to a structure, or to a product or mechanical or electrical system intended for a particular structure, and a person is deemed to prepare a design where a design is prepared by a person under their control</a:t>
            </a:r>
            <a:endParaRPr lang="en-GB" sz="16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870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PD requirements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8(1) - A designer (including a principal designer) ….. appointed to work on a project must have the skills, knowledge and experience, and, if they are an </a:t>
            </a:r>
            <a:r>
              <a:rPr lang="en-US" sz="2400" dirty="0" err="1"/>
              <a:t>organisation</a:t>
            </a:r>
            <a:r>
              <a:rPr lang="en-US" sz="2400" dirty="0"/>
              <a:t>, the </a:t>
            </a:r>
            <a:r>
              <a:rPr lang="en-US" sz="2400" dirty="0" err="1"/>
              <a:t>organisational</a:t>
            </a:r>
            <a:r>
              <a:rPr lang="en-US" sz="2400" dirty="0"/>
              <a:t> capability, necessary to fulfil the role that they are appointed to undertake, in a manner that secures the health and safety of any person affected by </a:t>
            </a:r>
            <a:r>
              <a:rPr lang="en-GB" sz="2400" dirty="0"/>
              <a:t>the project.</a:t>
            </a:r>
          </a:p>
          <a:p>
            <a:r>
              <a:rPr lang="en-US" sz="2400" dirty="0"/>
              <a:t>8(2) - A designer …must not accept an appointment to a project unless they fulfil the </a:t>
            </a:r>
            <a:r>
              <a:rPr lang="en-GB" sz="2400" dirty="0"/>
              <a:t>conditions in paragraph (1).</a:t>
            </a:r>
          </a:p>
        </p:txBody>
      </p:sp>
    </p:spTree>
    <p:extLst>
      <p:ext uri="{BB962C8B-B14F-4D97-AF65-F5344CB8AC3E}">
        <p14:creationId xmlns:p14="http://schemas.microsoft.com/office/powerpoint/2010/main" val="265399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PD – main duties – </a:t>
            </a:r>
            <a:r>
              <a:rPr lang="en-GB" dirty="0" err="1"/>
              <a:t>regs</a:t>
            </a:r>
            <a:r>
              <a:rPr lang="en-GB" dirty="0"/>
              <a:t> 11 (1 to 7)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711" y="1567546"/>
            <a:ext cx="6456319" cy="4402183"/>
          </a:xfrm>
        </p:spPr>
        <p:txBody>
          <a:bodyPr>
            <a:normAutofit fontScale="62500" lnSpcReduction="20000"/>
          </a:bodyPr>
          <a:lstStyle/>
          <a:p>
            <a:r>
              <a:rPr lang="en-GB" dirty="0"/>
              <a:t>Role is to plan, manage and monitor the pre-construction phase</a:t>
            </a:r>
          </a:p>
          <a:p>
            <a:pPr lvl="1"/>
            <a:r>
              <a:rPr lang="en-GB" dirty="0"/>
              <a:t>To co-ordinate the health and safety</a:t>
            </a:r>
          </a:p>
          <a:p>
            <a:pPr lvl="1"/>
            <a:r>
              <a:rPr lang="en-GB" dirty="0"/>
              <a:t>Pre-construction is defined as any period which design or preparatory work is carried out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dirty="0"/>
              <a:t>PD must:</a:t>
            </a:r>
          </a:p>
          <a:p>
            <a:pPr lvl="1"/>
            <a:r>
              <a:rPr lang="en-GB" b="1" dirty="0"/>
              <a:t>assist</a:t>
            </a:r>
            <a:r>
              <a:rPr lang="en-GB" dirty="0"/>
              <a:t> the Client in identifying, obtaining and collating the pre-construction information</a:t>
            </a:r>
          </a:p>
          <a:p>
            <a:pPr lvl="1"/>
            <a:r>
              <a:rPr lang="en-GB" b="1" dirty="0"/>
              <a:t>provide</a:t>
            </a:r>
            <a:r>
              <a:rPr lang="en-GB" dirty="0"/>
              <a:t> pre-construction information to Designers, the Principal Contractor and Contractors</a:t>
            </a:r>
          </a:p>
          <a:p>
            <a:pPr lvl="1"/>
            <a:r>
              <a:rPr lang="en-GB" b="1" dirty="0"/>
              <a:t>ensure</a:t>
            </a:r>
            <a:r>
              <a:rPr lang="en-GB" dirty="0"/>
              <a:t> that Designers comply with their duties and co-operate with each other</a:t>
            </a:r>
          </a:p>
          <a:p>
            <a:pPr lvl="1"/>
            <a:r>
              <a:rPr lang="en-GB" b="1" dirty="0"/>
              <a:t>liaise</a:t>
            </a:r>
            <a:r>
              <a:rPr lang="en-GB" dirty="0"/>
              <a:t> with the Principal Contractor for the duration of the appointment</a:t>
            </a:r>
          </a:p>
          <a:p>
            <a:pPr lvl="1"/>
            <a:r>
              <a:rPr lang="en-GB" b="1" dirty="0"/>
              <a:t>prepare</a:t>
            </a:r>
            <a:r>
              <a:rPr lang="en-GB" dirty="0"/>
              <a:t> the Health and Safety file (possible handover) </a:t>
            </a:r>
          </a:p>
          <a:p>
            <a:pPr lvl="1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5" descr="cdm2015pdduties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68315" y="2348880"/>
            <a:ext cx="2128729" cy="2985950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81451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 l="9140" t="26010" r="7436" b="13695"/>
          <a:stretch>
            <a:fillRect/>
          </a:stretch>
        </p:blipFill>
        <p:spPr bwMode="auto">
          <a:xfrm>
            <a:off x="5724128" y="4221088"/>
            <a:ext cx="3344861" cy="1785710"/>
          </a:xfrm>
          <a:prstGeom prst="rect">
            <a:avLst/>
          </a:prstGeom>
          <a:solidFill>
            <a:srgbClr val="2C3744"/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PD role – what is industry trying to achieve?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290" y="1658984"/>
            <a:ext cx="7800109" cy="4905827"/>
          </a:xfrm>
        </p:spPr>
        <p:txBody>
          <a:bodyPr>
            <a:normAutofit fontScale="62500" lnSpcReduction="20000"/>
          </a:bodyPr>
          <a:lstStyle/>
          <a:p>
            <a:r>
              <a:rPr lang="en-GB" dirty="0"/>
              <a:t>Designers taking responsibility during pre-construction</a:t>
            </a:r>
          </a:p>
          <a:p>
            <a:pPr lvl="1"/>
            <a:r>
              <a:rPr lang="en-GB" dirty="0"/>
              <a:t>Mirror role to the Principal Contractor (PC)</a:t>
            </a:r>
          </a:p>
          <a:p>
            <a:pPr lvl="1"/>
            <a:r>
              <a:rPr lang="en-GB" dirty="0"/>
              <a:t>Ability to influence the Client and PC</a:t>
            </a:r>
          </a:p>
          <a:p>
            <a:pPr lvl="1"/>
            <a:r>
              <a:rPr lang="en-GB" dirty="0"/>
              <a:t>More strategic approach on a project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dirty="0"/>
              <a:t>Designers taking responsibility for health and safety</a:t>
            </a:r>
          </a:p>
          <a:p>
            <a:pPr lvl="1"/>
            <a:r>
              <a:rPr lang="en-GB" dirty="0"/>
              <a:t>Health &amp; Safety part of their design (not at the end)</a:t>
            </a:r>
          </a:p>
          <a:p>
            <a:pPr lvl="1"/>
            <a:r>
              <a:rPr lang="en-GB" dirty="0"/>
              <a:t>Needs to be an integral part of design – not separate / part of the thought process</a:t>
            </a:r>
          </a:p>
          <a:p>
            <a:pPr lvl="1"/>
            <a:endParaRPr lang="en-GB" dirty="0"/>
          </a:p>
          <a:p>
            <a:r>
              <a:rPr lang="en-GB" dirty="0"/>
              <a:t>Added value</a:t>
            </a:r>
          </a:p>
          <a:p>
            <a:pPr lvl="1"/>
            <a:r>
              <a:rPr lang="en-GB" dirty="0"/>
              <a:t>Reduce no of </a:t>
            </a:r>
            <a:r>
              <a:rPr lang="en-GB" dirty="0" err="1"/>
              <a:t>dutyholders</a:t>
            </a:r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r>
              <a:rPr lang="en-GB" dirty="0"/>
              <a:t>Change accountability and behaviours</a:t>
            </a:r>
          </a:p>
          <a:p>
            <a:pPr lvl="1"/>
            <a:r>
              <a:rPr lang="en-GB" dirty="0"/>
              <a:t>Perception of delegating H&amp;S to consultant</a:t>
            </a:r>
          </a:p>
          <a:p>
            <a:pPr lvl="1"/>
            <a:r>
              <a:rPr lang="en-GB" dirty="0"/>
              <a:t>Remove the Notifiable / Non-Notifiable behaviours</a:t>
            </a:r>
          </a:p>
          <a:p>
            <a:pPr lvl="1"/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0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6834188" cy="846137"/>
          </a:xfrm>
        </p:spPr>
        <p:txBody>
          <a:bodyPr/>
          <a:lstStyle/>
          <a:p>
            <a:r>
              <a:rPr lang="en-GB" dirty="0"/>
              <a:t>what we expect of the PD and the professional design institutions in support for developing the role.</a:t>
            </a:r>
          </a:p>
        </p:txBody>
      </p:sp>
      <p:graphicFrame>
        <p:nvGraphicFramePr>
          <p:cNvPr id="8" name="Diagram 7"/>
          <p:cNvGraphicFramePr/>
          <p:nvPr>
            <p:extLst/>
          </p:nvPr>
        </p:nvGraphicFramePr>
        <p:xfrm>
          <a:off x="179512" y="1628800"/>
          <a:ext cx="4536504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ounded Rectangular Callout 6"/>
          <p:cNvSpPr/>
          <p:nvPr/>
        </p:nvSpPr>
        <p:spPr>
          <a:xfrm>
            <a:off x="1547664" y="4941168"/>
            <a:ext cx="2232248" cy="1512168"/>
          </a:xfrm>
          <a:prstGeom prst="wedgeRoundRectCallout">
            <a:avLst>
              <a:gd name="adj1" fmla="val 40026"/>
              <a:gd name="adj2" fmla="val -80307"/>
              <a:gd name="adj3" fmla="val 16667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Training started i.e. Consultants Forum, RIBA, ICE</a:t>
            </a:r>
          </a:p>
        </p:txBody>
      </p:sp>
      <p:sp>
        <p:nvSpPr>
          <p:cNvPr id="3" name="Rectangle 2"/>
          <p:cNvSpPr/>
          <p:nvPr/>
        </p:nvSpPr>
        <p:spPr>
          <a:xfrm>
            <a:off x="4932040" y="1988840"/>
            <a:ext cx="3960440" cy="4608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Know CDM2015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Know the Principles of 	Prevention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Know how to influence the 	Client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Know how to manage the 	design risk process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Experience in benefitting 	from BIM tools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Confidence to influence the 	supply chain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6219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PT Template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IW powerpoint template">
  <a:themeElements>
    <a:clrScheme name="IW powerpoint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IW powerpoint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rgbClr val="2B86B4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rgbClr val="2B86B4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W powerpoin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W powerpoint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W powerpoint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W powerpoint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W powerpoint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W powerpoint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W powerpoint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BB955DA1311AD4FA5ECF9D6E657CA67" ma:contentTypeVersion="0" ma:contentTypeDescription="Create a new document." ma:contentTypeScope="" ma:versionID="e36d5c1c612cf061d934f40ef24535e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92699D0-8927-4A22-857C-EAE577A3C6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49E0497-7D8C-449C-8421-4B312A8DBACE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7CC320B5-AC2D-4F4A-BE8A-1B605ACD62F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Keepmoat powerpoint master template March 2013</Template>
  <TotalTime>2519</TotalTime>
  <Words>2718</Words>
  <Application>Microsoft Office PowerPoint</Application>
  <PresentationFormat>On-screen Show (4:3)</PresentationFormat>
  <Paragraphs>395</Paragraphs>
  <Slides>42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8" baseType="lpstr">
      <vt:lpstr>ＭＳ Ｐゴシック</vt:lpstr>
      <vt:lpstr>ＭＳ Ｐゴシック</vt:lpstr>
      <vt:lpstr>Arial</vt:lpstr>
      <vt:lpstr>Calibri</vt:lpstr>
      <vt:lpstr>Gill Sans MT</vt:lpstr>
      <vt:lpstr>L Helvetica Light</vt:lpstr>
      <vt:lpstr>Symbol</vt:lpstr>
      <vt:lpstr>Tahoma</vt:lpstr>
      <vt:lpstr>Times New Roman</vt:lpstr>
      <vt:lpstr>Webdings</vt:lpstr>
      <vt:lpstr>Default Design</vt:lpstr>
      <vt:lpstr>PPT Template</vt:lpstr>
      <vt:lpstr>1_Default Design</vt:lpstr>
      <vt:lpstr>IW powerpoint template</vt:lpstr>
      <vt:lpstr>Blank Presentation</vt:lpstr>
      <vt:lpstr>Photo Editor Photo</vt:lpstr>
      <vt:lpstr>PowerPoint Presentation</vt:lpstr>
      <vt:lpstr>The Evolving Principal Designer Role</vt:lpstr>
      <vt:lpstr>The PD – Child of CDM 2015</vt:lpstr>
      <vt:lpstr>CDM 2015</vt:lpstr>
      <vt:lpstr>PD Appointment – 5(1)(a)</vt:lpstr>
      <vt:lpstr>PD requirements </vt:lpstr>
      <vt:lpstr>PD – main duties – regs 11 (1 to 7)</vt:lpstr>
      <vt:lpstr>PD role – what is industry trying to achieve?</vt:lpstr>
      <vt:lpstr>what we expect of the PD and the professional design institutions in support for developing the role.</vt:lpstr>
      <vt:lpstr>PD is in control of process of risk management - but Client is key</vt:lpstr>
      <vt:lpstr>Principal Designer Risks &amp; Pitfalls A Practitioner’s View &amp; Experience</vt:lpstr>
      <vt:lpstr>Principal Designer Risks &amp; Pitfalls A Practitioner’s View &amp; Experience </vt:lpstr>
      <vt:lpstr>Complying with Duties</vt:lpstr>
      <vt:lpstr>Complying with Duties</vt:lpstr>
      <vt:lpstr>Tools for Compliance –  General Principles of Prevention  </vt:lpstr>
      <vt:lpstr>Tools for Compliance –  Red, Amber &amp; Green Lists</vt:lpstr>
      <vt:lpstr>Tools for Compliance - ERIC</vt:lpstr>
      <vt:lpstr>Other Tools for Compliance</vt:lpstr>
      <vt:lpstr>Late Appointment of PD</vt:lpstr>
      <vt:lpstr>Types of Appointment – Principal Designer</vt:lpstr>
      <vt:lpstr>Types of Appointment – Adviser</vt:lpstr>
      <vt:lpstr>Typical Issues - Asbestos</vt:lpstr>
      <vt:lpstr>Typical Issues – Work At Height</vt:lpstr>
      <vt:lpstr>Typical Issues – Work At Height</vt:lpstr>
      <vt:lpstr>Typical Issues – Work At Height</vt:lpstr>
      <vt:lpstr>Typical Issues - Security/Anti-Social Behaviour Matters</vt:lpstr>
      <vt:lpstr>Design Changes</vt:lpstr>
      <vt:lpstr>PD not being ‘Kept in the Loop’</vt:lpstr>
      <vt:lpstr>Conclusions</vt:lpstr>
      <vt:lpstr>PowerPoint Presentation</vt:lpstr>
      <vt:lpstr>The Contractors Conundrum</vt:lpstr>
      <vt:lpstr>Doing the right thing?</vt:lpstr>
      <vt:lpstr>Supplementary conditions to an invitation to bid (extract)</vt:lpstr>
      <vt:lpstr>Doing the right thing</vt:lpstr>
      <vt:lpstr>A dual role – desirable?</vt:lpstr>
      <vt:lpstr>Doing the right thing?</vt:lpstr>
      <vt:lpstr>The way it (sometimes) appears</vt:lpstr>
      <vt:lpstr>PowerPoint Presentation</vt:lpstr>
      <vt:lpstr>Areas of concern</vt:lpstr>
      <vt:lpstr>The contractors take on it</vt:lpstr>
      <vt:lpstr>Skill, knowledge and experience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 Thomson</dc:creator>
  <cp:lastModifiedBy>Technician</cp:lastModifiedBy>
  <cp:revision>141</cp:revision>
  <cp:lastPrinted>2017-01-11T16:46:01Z</cp:lastPrinted>
  <dcterms:created xsi:type="dcterms:W3CDTF">2014-02-24T09:21:10Z</dcterms:created>
  <dcterms:modified xsi:type="dcterms:W3CDTF">2017-01-25T15:44:33Z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0x010100FBB955DA1311AD4FA5ECF9D6E657CA67</vt:lpwstr>
  </property>
</Properties>
</file>