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55" r:id="rId3"/>
    <p:sldId id="350" r:id="rId4"/>
    <p:sldId id="314" r:id="rId5"/>
    <p:sldId id="333" r:id="rId6"/>
    <p:sldId id="319" r:id="rId7"/>
    <p:sldId id="336" r:id="rId8"/>
    <p:sldId id="352" r:id="rId9"/>
    <p:sldId id="342" r:id="rId10"/>
    <p:sldId id="331" r:id="rId11"/>
    <p:sldId id="353" r:id="rId12"/>
    <p:sldId id="339" r:id="rId13"/>
    <p:sldId id="346" r:id="rId14"/>
    <p:sldId id="347" r:id="rId15"/>
    <p:sldId id="354" r:id="rId16"/>
    <p:sldId id="349" r:id="rId17"/>
    <p:sldId id="332" r:id="rId18"/>
    <p:sldId id="321" r:id="rId19"/>
  </p:sldIdLst>
  <p:sldSz cx="12192000" cy="6858000"/>
  <p:notesSz cx="9872663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142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14"/>
    <a:srgbClr val="CC0000"/>
    <a:srgbClr val="5B8F2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46" autoAdjust="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6" y="-90"/>
      </p:cViewPr>
      <p:guideLst>
        <p:guide orient="horz" pos="3126"/>
        <p:guide pos="2141"/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79230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30" y="1"/>
            <a:ext cx="4279230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324"/>
            <a:ext cx="4279230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30" y="6456324"/>
            <a:ext cx="4279230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094410F-63E7-DA4F-8EB0-42FE98571C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79230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30" y="1"/>
            <a:ext cx="4279230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0175" y="509588"/>
            <a:ext cx="4532313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806" y="3228705"/>
            <a:ext cx="7899053" cy="305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324"/>
            <a:ext cx="4279230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30" y="6456324"/>
            <a:ext cx="4279230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978C2A6-8E47-DB41-8F63-E7F2B6B88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07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70175" y="509588"/>
            <a:ext cx="4532313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10ABD4-8485-4C80-8FCB-DDA466C1C06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2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8C2A6-8E47-DB41-8F63-E7F2B6B882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7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A20014"/>
                </a:solidFill>
                <a:latin typeface="Cooper Black" charset="0"/>
              </a:rPr>
              <a:t>The women led workshops have allowed visitors to learn new skills, gain advice on employment, and most importantly the confidence to take the next step.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8C2A6-8E47-DB41-8F63-E7F2B6B882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6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A20014"/>
                </a:solidFill>
                <a:latin typeface="Cooper Black" charset="0"/>
                <a:ea typeface="ＭＳ Ｐゴシック" charset="0"/>
              </a:rPr>
              <a:t>The women led workshops have allowed visitors to learn new skills, gain advice on employment, and most importantly the confidence to take the next step.</a:t>
            </a:r>
          </a:p>
          <a:p>
            <a:r>
              <a:rPr lang="en-GB" sz="1200" dirty="0" smtClean="0">
                <a:solidFill>
                  <a:srgbClr val="A20014"/>
                </a:solidFill>
                <a:latin typeface="Cooper Black" charset="0"/>
                <a:ea typeface="ＭＳ Ｐゴシック" charset="0"/>
              </a:rPr>
              <a:t>We</a:t>
            </a:r>
            <a:r>
              <a:rPr lang="en-GB" sz="1200" baseline="0" dirty="0" smtClean="0">
                <a:solidFill>
                  <a:srgbClr val="A20014"/>
                </a:solidFill>
                <a:latin typeface="Cooper Black" charset="0"/>
                <a:ea typeface="ＭＳ Ｐゴシック" charset="0"/>
              </a:rPr>
              <a:t> work closely with our partner contactors to increase opportunities and work together to reach common goals – Both </a:t>
            </a:r>
            <a:r>
              <a:rPr lang="en-GB" sz="1200" baseline="0" dirty="0" err="1" smtClean="0">
                <a:solidFill>
                  <a:srgbClr val="A20014"/>
                </a:solidFill>
                <a:latin typeface="Cooper Black" charset="0"/>
                <a:ea typeface="ＭＳ Ｐゴシック" charset="0"/>
              </a:rPr>
              <a:t>Keepmoat</a:t>
            </a:r>
            <a:r>
              <a:rPr lang="en-GB" sz="1200" baseline="0" dirty="0" smtClean="0">
                <a:solidFill>
                  <a:srgbClr val="A20014"/>
                </a:solidFill>
                <a:latin typeface="Cooper Black" charset="0"/>
                <a:ea typeface="ＭＳ Ｐゴシック" charset="0"/>
              </a:rPr>
              <a:t> and Robert </a:t>
            </a:r>
            <a:r>
              <a:rPr lang="en-GB" sz="1200" baseline="0" dirty="0" err="1" smtClean="0">
                <a:solidFill>
                  <a:srgbClr val="A20014"/>
                </a:solidFill>
                <a:latin typeface="Cooper Black" charset="0"/>
                <a:ea typeface="ＭＳ Ｐゴシック" charset="0"/>
              </a:rPr>
              <a:t>Woodhead</a:t>
            </a:r>
            <a:r>
              <a:rPr lang="en-GB" sz="1200" baseline="0" dirty="0" smtClean="0">
                <a:solidFill>
                  <a:srgbClr val="A20014"/>
                </a:solidFill>
                <a:latin typeface="Cooper Black" charset="0"/>
                <a:ea typeface="ＭＳ Ｐゴシック" charset="0"/>
              </a:rPr>
              <a:t> have supported women on placements  which provides valuable experience so the women can make informed decisions about career paths</a:t>
            </a:r>
            <a:endParaRPr lang="en-GB" sz="1200" dirty="0" smtClean="0">
              <a:solidFill>
                <a:srgbClr val="A20014"/>
              </a:solidFill>
              <a:latin typeface="Cooper Black" charset="0"/>
              <a:ea typeface="ＭＳ Ｐゴシック" charset="0"/>
            </a:endParaRPr>
          </a:p>
          <a:p>
            <a:r>
              <a:rPr lang="en-GB" dirty="0" smtClean="0"/>
              <a:t>Increase</a:t>
            </a:r>
            <a:r>
              <a:rPr lang="en-GB" baseline="0" dirty="0" smtClean="0"/>
              <a:t> of applications for trades increased from 0.5% to 16% over two years proving it’s a total misconception that ‘women don’t want to work in construction’</a:t>
            </a:r>
          </a:p>
          <a:p>
            <a:endParaRPr lang="en-GB" baseline="0" dirty="0" smtClean="0"/>
          </a:p>
          <a:p>
            <a:r>
              <a:rPr lang="en-GB" baseline="0" dirty="0" smtClean="0"/>
              <a:t>Both Hayleigh and Genna have done work experience with NCH which spurred them on to apply and secure plumbing apprenticeships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8C2A6-8E47-DB41-8F63-E7F2B6B882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8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Engagement with women &amp; men</a:t>
            </a:r>
            <a:r>
              <a:rPr lang="en-GB" sz="1200" baseline="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- </a:t>
            </a:r>
            <a:r>
              <a:rPr lang="en-GB" dirty="0" smtClean="0"/>
              <a:t>WiC Presentations to DLO  increasing the visibility of women whilst</a:t>
            </a:r>
            <a:r>
              <a:rPr lang="en-GB" baseline="0" dirty="0" smtClean="0"/>
              <a:t> giving men &amp; women the opportunity to gain mutual understanding and support.</a:t>
            </a:r>
          </a:p>
          <a:p>
            <a:r>
              <a:rPr lang="en-GB" baseline="0" dirty="0" smtClean="0"/>
              <a:t>Right first time means women who work to bonus scheme on average earn 5-7% less than men-reasonable adjustment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Monthly network meetings were the start to women sharing experiencing and sharing perceived barriers</a:t>
            </a:r>
          </a:p>
          <a:p>
            <a:r>
              <a:rPr lang="en-GB" baseline="0" dirty="0" smtClean="0"/>
              <a:t>Our own lack of self belief – lack of resilience/setting yourself up to fail – women less likely to apply for progression </a:t>
            </a:r>
            <a:r>
              <a:rPr lang="en-GB" baseline="0" dirty="0" err="1" smtClean="0"/>
              <a:t>opps</a:t>
            </a:r>
            <a:r>
              <a:rPr lang="en-GB" baseline="0" dirty="0" smtClean="0"/>
              <a:t>’ 10% V’s 80% rule</a:t>
            </a: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lead into ALS overview </a:t>
            </a:r>
            <a:r>
              <a:rPr lang="en-GB" baseline="0" dirty="0" err="1" smtClean="0"/>
              <a:t>Reg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Revans</a:t>
            </a:r>
            <a:r>
              <a:rPr lang="en-GB" baseline="0" dirty="0" smtClean="0"/>
              <a:t> concept in 1940’s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8C2A6-8E47-DB41-8F63-E7F2B6B882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3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8C2A6-8E47-DB41-8F63-E7F2B6B882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1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Peas Above Sticks, programme overview;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raising the aspirations and confidence of women currently working in Repairs and Maintenance and Asset Management to progress within the division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inspiring women through positive role models to take personal responsibility for their career development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making sure that everyone taking part has a realistic personal development plan and recognises the opportunities available to them</a:t>
            </a:r>
          </a:p>
          <a:p>
            <a:r>
              <a:rPr lang="en-GB" dirty="0" smtClean="0"/>
              <a:t> First workshop explores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unconcious</a:t>
            </a:r>
            <a:r>
              <a:rPr lang="en-GB" baseline="0" dirty="0" smtClean="0"/>
              <a:t> bias and how to address it both as an organisation and as an individual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8C2A6-8E47-DB41-8F63-E7F2B6B882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779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dirty="0" smtClean="0">
                <a:latin typeface="Cooper Black" panose="0208090404030B020404" pitchFamily="18" charset="0"/>
              </a:rPr>
              <a:t>of women currently working in Repairs and Maintenance and Asset Management to progress within the division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dirty="0" smtClean="0">
                <a:latin typeface="Cooper Black" panose="0208090404030B020404" pitchFamily="18" charset="0"/>
              </a:rPr>
              <a:t>to take personal responsibility for their career development</a:t>
            </a:r>
          </a:p>
          <a:p>
            <a:pPr lvl="0"/>
            <a:r>
              <a:rPr lang="en-GB" sz="1200" dirty="0" smtClean="0">
                <a:latin typeface="Cooper Black" panose="0208090404030B020404" pitchFamily="18" charset="0"/>
              </a:rPr>
              <a:t>- making sure that everyone taking part has a realistic personal development plan and recognises the opportunities available to them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Cooper Black" panose="0208090404030B0204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1200" dirty="0" smtClean="0">
              <a:latin typeface="Cooper Black" panose="0208090404030B0204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8C2A6-8E47-DB41-8F63-E7F2B6B882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1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9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1" y="285728"/>
            <a:ext cx="10972800" cy="767008"/>
          </a:xfrm>
        </p:spPr>
        <p:txBody>
          <a:bodyPr/>
          <a:lstStyle>
            <a:lvl1pPr>
              <a:defRPr sz="3323">
                <a:solidFill>
                  <a:srgbClr val="0070C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5"/>
            <a:ext cx="10972800" cy="475252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520267" y="6094416"/>
            <a:ext cx="3860800" cy="358775"/>
          </a:xfrm>
        </p:spPr>
        <p:txBody>
          <a:bodyPr/>
          <a:lstStyle>
            <a:lvl1pPr algn="r">
              <a:defRPr sz="1108">
                <a:solidFill>
                  <a:srgbClr val="0066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287845" y="6234752"/>
            <a:ext cx="18453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500" dirty="0">
                <a:solidFill>
                  <a:srgbClr val="FFFFFF"/>
                </a:solidFill>
                <a:ea typeface="+mn-ea"/>
                <a:cs typeface="+mn-cs"/>
              </a:rPr>
              <a:t>@</a:t>
            </a:r>
            <a:r>
              <a:rPr lang="en-GB" sz="1500" dirty="0" err="1">
                <a:solidFill>
                  <a:srgbClr val="FFFFFF"/>
                </a:solidFill>
                <a:ea typeface="+mn-ea"/>
                <a:cs typeface="+mn-cs"/>
              </a:rPr>
              <a:t>NHMFOfficial</a:t>
            </a:r>
            <a:endParaRPr lang="en-GB" sz="1500" dirty="0">
              <a:solidFill>
                <a:srgbClr val="FFFFFF"/>
              </a:solidFill>
              <a:ea typeface="+mn-ea"/>
              <a:cs typeface="+mn-cs"/>
            </a:endParaRPr>
          </a:p>
          <a:p>
            <a:pPr algn="r"/>
            <a:r>
              <a:rPr lang="en-GB" sz="1500" dirty="0">
                <a:solidFill>
                  <a:srgbClr val="FFFFFF"/>
                </a:solidFill>
                <a:ea typeface="+mn-ea"/>
                <a:cs typeface="+mn-cs"/>
              </a:rPr>
              <a:t>#</a:t>
            </a:r>
            <a:r>
              <a:rPr lang="en-GB" sz="1500" dirty="0" err="1">
                <a:solidFill>
                  <a:srgbClr val="FFFFFF"/>
                </a:solidFill>
                <a:ea typeface="+mn-ea"/>
                <a:cs typeface="+mn-cs"/>
              </a:rPr>
              <a:t>NHMFConference</a:t>
            </a:r>
            <a:endParaRPr lang="en-GB" sz="15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39349" y="61424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the standard for maintaining assets</a:t>
            </a:r>
          </a:p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nhmf.co.uk/conference</a:t>
            </a:r>
            <a:endParaRPr lang="en-GB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449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1" y="285728"/>
            <a:ext cx="10972800" cy="767008"/>
          </a:xfrm>
        </p:spPr>
        <p:txBody>
          <a:bodyPr/>
          <a:lstStyle>
            <a:lvl1pPr>
              <a:defRPr sz="3323">
                <a:solidFill>
                  <a:srgbClr val="0070C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17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B9C5-0873-4463-9254-C3C4C2A9E0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5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7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05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8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7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81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54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99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5597526"/>
            <a:ext cx="12350751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43934" y="6524625"/>
            <a:ext cx="700828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>
                <a:solidFill>
                  <a:schemeClr val="bg1"/>
                </a:solidFill>
                <a:latin typeface="Cooper Black" charset="0"/>
                <a:cs typeface="+mn-cs"/>
              </a:rPr>
              <a:t>Creating homes and places where people want to live</a:t>
            </a:r>
          </a:p>
        </p:txBody>
      </p:sp>
      <p:pic>
        <p:nvPicPr>
          <p:cNvPr id="1028" name="Picture 25" descr="CMYK Corporate - Portrai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33" y="188913"/>
            <a:ext cx="21590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4341366"/>
            <a:ext cx="12240683" cy="251663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6BEF800-4111-45B8-AFF9-3B763E0F0F50}" type="slidenum">
              <a:rPr lang="en-GB">
                <a:solidFill>
                  <a:srgbClr val="000000"/>
                </a:solidFill>
                <a:ea typeface="ＭＳ Ｐゴシック" pitchFamily="-108" charset="-128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58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847529" y="908721"/>
            <a:ext cx="8440615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4062" b="1" dirty="0">
              <a:solidFill>
                <a:srgbClr val="09449B"/>
              </a:solidFill>
              <a:ea typeface="Tahoma" panose="020B0604030504040204" pitchFamily="34" charset="0"/>
            </a:endParaRP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  <a:ea typeface="Tahoma" panose="020B0604030504040204" pitchFamily="34" charset="0"/>
              </a:rPr>
              <a:t>Workshop </a:t>
            </a:r>
            <a:r>
              <a:rPr lang="en-US" sz="4062" dirty="0">
                <a:solidFill>
                  <a:srgbClr val="09449B"/>
                </a:solidFill>
                <a:ea typeface="Tahoma" panose="020B0604030504040204" pitchFamily="34" charset="0"/>
              </a:rPr>
              <a:t>4F</a:t>
            </a:r>
            <a:r>
              <a:rPr lang="en-US" sz="4062" b="1" dirty="0">
                <a:solidFill>
                  <a:srgbClr val="09449B"/>
                </a:solidFill>
                <a:ea typeface="Tahoma" panose="020B0604030504040204" pitchFamily="34" charset="0"/>
              </a:rPr>
              <a:t>:</a:t>
            </a:r>
          </a:p>
          <a:p>
            <a:pPr>
              <a:defRPr/>
            </a:pPr>
            <a:r>
              <a:rPr lang="en-GB" sz="2954" dirty="0">
                <a:solidFill>
                  <a:srgbClr val="0B3A99"/>
                </a:solidFill>
                <a:ea typeface="Tahoma" pitchFamily="34" charset="0"/>
              </a:rPr>
              <a:t>Building skills for the future</a:t>
            </a:r>
            <a:endParaRPr lang="en-US" sz="4062" dirty="0">
              <a:solidFill>
                <a:srgbClr val="09449B"/>
              </a:solidFill>
              <a:ea typeface="Tahoma" panose="020B0604030504040204" pitchFamily="34" charset="0"/>
            </a:endParaRPr>
          </a:p>
          <a:p>
            <a:pPr algn="l">
              <a:defRPr/>
            </a:pPr>
            <a:endParaRPr lang="en-US" sz="2400" b="1" dirty="0">
              <a:solidFill>
                <a:srgbClr val="09449B"/>
              </a:solidFill>
              <a:latin typeface="Arial"/>
            </a:endParaRPr>
          </a:p>
          <a:p>
            <a:pPr algn="l">
              <a:defRPr/>
            </a:pPr>
            <a:r>
              <a:rPr lang="en-US" sz="2585" dirty="0">
                <a:solidFill>
                  <a:srgbClr val="000000"/>
                </a:solidFill>
              </a:rPr>
              <a:t>	Speakers: 	</a:t>
            </a:r>
            <a:r>
              <a:rPr lang="en-US" sz="2585" dirty="0">
                <a:solidFill>
                  <a:srgbClr val="09449B"/>
                </a:solidFill>
              </a:rPr>
              <a:t>Rebecca Hart </a:t>
            </a:r>
            <a:r>
              <a:rPr lang="en-US" sz="2000" dirty="0">
                <a:solidFill>
                  <a:srgbClr val="00B0F0"/>
                </a:solidFill>
              </a:rPr>
              <a:t>(</a:t>
            </a:r>
            <a:r>
              <a:rPr lang="en-GB" sz="2000" dirty="0">
                <a:solidFill>
                  <a:srgbClr val="00B0F0"/>
                </a:solidFill>
              </a:rPr>
              <a:t>Nottingham City Homes</a:t>
            </a:r>
            <a:r>
              <a:rPr lang="en-US" sz="2000" dirty="0">
                <a:solidFill>
                  <a:srgbClr val="00B0F0"/>
                </a:solidFill>
              </a:rPr>
              <a:t>)</a:t>
            </a:r>
            <a:endParaRPr lang="en-US" sz="2000" dirty="0">
              <a:solidFill>
                <a:srgbClr val="09449B"/>
              </a:solidFill>
            </a:endParaRPr>
          </a:p>
          <a:p>
            <a:pPr algn="l">
              <a:defRPr/>
            </a:pPr>
            <a:r>
              <a:rPr lang="en-US" sz="2585" dirty="0">
                <a:solidFill>
                  <a:srgbClr val="000000"/>
                </a:solidFill>
              </a:rPr>
              <a:t>	Chaired by: 	</a:t>
            </a:r>
            <a:r>
              <a:rPr lang="en-US" sz="2585" dirty="0">
                <a:solidFill>
                  <a:srgbClr val="09449B"/>
                </a:solidFill>
              </a:rPr>
              <a:t>Billy Park </a:t>
            </a:r>
            <a:r>
              <a:rPr lang="en-US" sz="2000" dirty="0">
                <a:solidFill>
                  <a:srgbClr val="00B0F0"/>
                </a:solidFill>
              </a:rPr>
              <a:t>(</a:t>
            </a:r>
            <a:r>
              <a:rPr lang="en-GB" sz="2000" dirty="0">
                <a:solidFill>
                  <a:srgbClr val="00B0F0"/>
                </a:solidFill>
              </a:rPr>
              <a:t>Guinness Property</a:t>
            </a:r>
            <a:r>
              <a:rPr lang="en-US" sz="2000" dirty="0">
                <a:solidFill>
                  <a:srgbClr val="00B0F0"/>
                </a:solidFill>
              </a:rPr>
              <a:t>)</a:t>
            </a:r>
          </a:p>
          <a:p>
            <a:pPr algn="l">
              <a:defRPr/>
            </a:pPr>
            <a:endParaRPr lang="en-US" sz="2585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2585" dirty="0">
                <a:solidFill>
                  <a:srgbClr val="000000"/>
                </a:solidFill>
              </a:rPr>
              <a:t>	Room: 	</a:t>
            </a:r>
            <a:r>
              <a:rPr lang="en-US" sz="2585" dirty="0">
                <a:solidFill>
                  <a:srgbClr val="00B0F0"/>
                </a:solidFill>
              </a:rPr>
              <a:t>Queens Room</a:t>
            </a:r>
          </a:p>
          <a:p>
            <a:pPr>
              <a:defRPr/>
            </a:pPr>
            <a:endParaRPr lang="en-US" sz="2585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</a:rPr>
              <a:t/>
            </a:r>
            <a:br>
              <a:rPr lang="en-US" sz="4062" b="1" dirty="0">
                <a:solidFill>
                  <a:srgbClr val="09449B"/>
                </a:solidFill>
              </a:rPr>
            </a:br>
            <a:endParaRPr lang="en-US" sz="2585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  <a:latin typeface="Arial"/>
              </a:rPr>
              <a:t/>
            </a:r>
            <a:br>
              <a:rPr lang="en-US" sz="4062" b="1" dirty="0">
                <a:solidFill>
                  <a:srgbClr val="09449B"/>
                </a:solidFill>
                <a:latin typeface="Arial"/>
              </a:rPr>
            </a:br>
            <a:r>
              <a:rPr lang="en-US" sz="2585" kern="0" dirty="0">
                <a:solidFill>
                  <a:srgbClr val="FF0000"/>
                </a:solidFill>
              </a:rPr>
              <a:t/>
            </a:r>
            <a:br>
              <a:rPr lang="en-US" sz="2585" kern="0" dirty="0">
                <a:solidFill>
                  <a:srgbClr val="FF0000"/>
                </a:solidFill>
              </a:rPr>
            </a:br>
            <a:endParaRPr lang="en-US" sz="2585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9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rehart\AppData\Local\Microsoft\Windows\Temporary Internet Files\Content.Outlook\IPS2BMLO\Women in Construction - Cranwell - 02 06 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7" y="1516337"/>
            <a:ext cx="6885708" cy="413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3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6830291" cy="1143000"/>
          </a:xfrm>
        </p:spPr>
        <p:txBody>
          <a:bodyPr/>
          <a:lstStyle/>
          <a:p>
            <a:r>
              <a:rPr lang="en-GB" sz="4800" dirty="0">
                <a:solidFill>
                  <a:srgbClr val="C00000"/>
                </a:solidFill>
                <a:latin typeface="Cooper Black" panose="0208090404030B020404" pitchFamily="18" charset="0"/>
              </a:rPr>
              <a:t>Barriers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Cooper Black" panose="0208090404030B020404" pitchFamily="18" charset="0"/>
              </a:rPr>
              <a:t>entrenched attitudes</a:t>
            </a:r>
          </a:p>
          <a:p>
            <a:r>
              <a:rPr lang="en-GB" sz="3600" dirty="0">
                <a:latin typeface="Cooper Black" panose="0208090404030B020404" pitchFamily="18" charset="0"/>
              </a:rPr>
              <a:t>pay scheme</a:t>
            </a:r>
          </a:p>
          <a:p>
            <a:r>
              <a:rPr lang="en-GB" sz="3600" dirty="0">
                <a:latin typeface="Cooper Black" panose="0208090404030B020404" pitchFamily="18" charset="0"/>
              </a:rPr>
              <a:t>ourselves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75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913418" cy="1143000"/>
          </a:xfrm>
        </p:spPr>
        <p:txBody>
          <a:bodyPr/>
          <a:lstStyle/>
          <a:p>
            <a:r>
              <a:rPr lang="en-GB" sz="4000" dirty="0">
                <a:solidFill>
                  <a:srgbClr val="C00000"/>
                </a:solidFill>
                <a:latin typeface="Cooper Black" panose="0208090404030B020404" pitchFamily="18" charset="0"/>
              </a:rPr>
              <a:t>Action Learning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C00000"/>
                </a:solidFill>
                <a:latin typeface="Cooper Black" panose="0208090404030B020404" pitchFamily="18" charset="0"/>
              </a:rPr>
              <a:t>Introduction</a:t>
            </a:r>
            <a:r>
              <a:rPr lang="en-GB" sz="2400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GB" sz="2400" dirty="0">
                <a:latin typeface="Cooper Black" panose="0208090404030B020404" pitchFamily="18" charset="0"/>
              </a:rPr>
              <a:t>– issue bringer summarises issue</a:t>
            </a:r>
          </a:p>
          <a:p>
            <a:r>
              <a:rPr lang="en-GB" sz="2400" dirty="0">
                <a:solidFill>
                  <a:srgbClr val="C00000"/>
                </a:solidFill>
                <a:latin typeface="Cooper Black" panose="0208090404030B020404" pitchFamily="18" charset="0"/>
              </a:rPr>
              <a:t>Exploration</a:t>
            </a:r>
            <a:r>
              <a:rPr lang="en-GB" sz="2400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GB" sz="2400" dirty="0">
                <a:latin typeface="Cooper Black" panose="0208090404030B020404" pitchFamily="18" charset="0"/>
              </a:rPr>
              <a:t>– SET listens, questions and probes to get clarity</a:t>
            </a:r>
          </a:p>
          <a:p>
            <a:r>
              <a:rPr lang="en-GB" sz="2400" dirty="0">
                <a:solidFill>
                  <a:srgbClr val="C00000"/>
                </a:solidFill>
                <a:latin typeface="Cooper Black" panose="0208090404030B020404" pitchFamily="18" charset="0"/>
              </a:rPr>
              <a:t>Definition</a:t>
            </a:r>
            <a:r>
              <a:rPr lang="en-GB" sz="2400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GB" sz="2400" dirty="0">
                <a:latin typeface="Cooper Black" panose="0208090404030B020404" pitchFamily="18" charset="0"/>
              </a:rPr>
              <a:t>– get clarification from issue bring – could go around the room</a:t>
            </a:r>
          </a:p>
          <a:p>
            <a:r>
              <a:rPr lang="en-GB" sz="2400" dirty="0">
                <a:solidFill>
                  <a:srgbClr val="C00000"/>
                </a:solidFill>
                <a:latin typeface="Cooper Black" panose="0208090404030B020404" pitchFamily="18" charset="0"/>
              </a:rPr>
              <a:t>Consultation</a:t>
            </a:r>
            <a:r>
              <a:rPr lang="en-GB" sz="2400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GB" sz="2400" dirty="0">
                <a:latin typeface="Cooper Black" panose="0208090404030B020404" pitchFamily="18" charset="0"/>
              </a:rPr>
              <a:t>– SET members generate ideas/options (discussion/post it) – stories of own experience</a:t>
            </a:r>
          </a:p>
          <a:p>
            <a:r>
              <a:rPr lang="en-GB" sz="2400" dirty="0">
                <a:solidFill>
                  <a:srgbClr val="C00000"/>
                </a:solidFill>
                <a:latin typeface="Cooper Black" panose="0208090404030B020404" pitchFamily="18" charset="0"/>
              </a:rPr>
              <a:t>Action</a:t>
            </a:r>
            <a:r>
              <a:rPr lang="en-GB" sz="2400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GB" sz="2400" dirty="0">
                <a:latin typeface="Cooper Black" panose="0208090404030B020404" pitchFamily="18" charset="0"/>
              </a:rPr>
              <a:t>– Back to issue bringer to commit to 1-2 actions for next meeting.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60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6871855" cy="1143000"/>
          </a:xfrm>
        </p:spPr>
        <p:txBody>
          <a:bodyPr/>
          <a:lstStyle/>
          <a:p>
            <a:r>
              <a:rPr lang="en-GB" sz="3600" dirty="0">
                <a:solidFill>
                  <a:srgbClr val="C00000"/>
                </a:solidFill>
                <a:latin typeface="Cooper Black" panose="0208090404030B020404" pitchFamily="18" charset="0"/>
              </a:rPr>
              <a:t>WiC development Programme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1600202"/>
            <a:ext cx="8007944" cy="3997035"/>
          </a:xfrm>
        </p:spPr>
      </p:pic>
    </p:spTree>
    <p:extLst>
      <p:ext uri="{BB962C8B-B14F-4D97-AF65-F5344CB8AC3E}">
        <p14:creationId xmlns:p14="http://schemas.microsoft.com/office/powerpoint/2010/main" val="7594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934200" cy="1143000"/>
          </a:xfrm>
        </p:spPr>
        <p:txBody>
          <a:bodyPr/>
          <a:lstStyle/>
          <a:p>
            <a:r>
              <a:rPr lang="en-GB" sz="4000" dirty="0">
                <a:solidFill>
                  <a:srgbClr val="C00000"/>
                </a:solidFill>
                <a:latin typeface="Cooper Black" panose="0208090404030B020404" pitchFamily="18" charset="0"/>
              </a:rPr>
              <a:t>Nurturing</a:t>
            </a:r>
            <a:r>
              <a:rPr lang="en-GB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Talent</a:t>
            </a:r>
            <a:endParaRPr lang="en-GB" dirty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oper Black" panose="0208090404030B020404" pitchFamily="18" charset="0"/>
              </a:rPr>
              <a:t>Aspire to Manage</a:t>
            </a:r>
          </a:p>
          <a:p>
            <a:r>
              <a:rPr lang="en-GB" dirty="0" smtClean="0">
                <a:latin typeface="Cooper Black" panose="0208090404030B020404" pitchFamily="18" charset="0"/>
              </a:rPr>
              <a:t>Future Leaders</a:t>
            </a:r>
          </a:p>
          <a:p>
            <a:r>
              <a:rPr lang="en-GB" dirty="0" smtClean="0">
                <a:latin typeface="Cooper Black" panose="0208090404030B020404" pitchFamily="18" charset="0"/>
              </a:rPr>
              <a:t>WiC development Programme</a:t>
            </a:r>
            <a:endParaRPr lang="en-GB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5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873240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Aims</a:t>
            </a:r>
            <a:endParaRPr lang="en-GB" dirty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>
                <a:latin typeface="Cooper Black" panose="0208090404030B020404" pitchFamily="18" charset="0"/>
              </a:rPr>
              <a:t>raise </a:t>
            </a:r>
            <a:r>
              <a:rPr lang="en-GB" dirty="0">
                <a:latin typeface="Cooper Black" panose="0208090404030B020404" pitchFamily="18" charset="0"/>
              </a:rPr>
              <a:t>aspirations and confidence </a:t>
            </a:r>
            <a:endParaRPr lang="en-GB" dirty="0" smtClean="0">
              <a:latin typeface="Cooper Black" panose="0208090404030B020404" pitchFamily="18" charset="0"/>
            </a:endParaRPr>
          </a:p>
          <a:p>
            <a:pPr lvl="0"/>
            <a:r>
              <a:rPr lang="en-GB" dirty="0" smtClean="0">
                <a:latin typeface="Cooper Black" panose="0208090404030B020404" pitchFamily="18" charset="0"/>
              </a:rPr>
              <a:t>inspire </a:t>
            </a:r>
            <a:r>
              <a:rPr lang="en-GB" dirty="0">
                <a:latin typeface="Cooper Black" panose="0208090404030B020404" pitchFamily="18" charset="0"/>
              </a:rPr>
              <a:t>women through positive role </a:t>
            </a:r>
            <a:r>
              <a:rPr lang="en-GB" dirty="0" smtClean="0">
                <a:latin typeface="Cooper Black" panose="0208090404030B020404" pitchFamily="18" charset="0"/>
              </a:rPr>
              <a:t>models</a:t>
            </a:r>
          </a:p>
          <a:p>
            <a:pPr lvl="0"/>
            <a:r>
              <a:rPr lang="en-GB" dirty="0" smtClean="0">
                <a:latin typeface="Cooper Black" panose="0208090404030B020404" pitchFamily="18" charset="0"/>
              </a:rPr>
              <a:t>ensure </a:t>
            </a:r>
            <a:r>
              <a:rPr lang="en-GB" dirty="0">
                <a:latin typeface="Cooper Black" panose="0208090404030B020404" pitchFamily="18" charset="0"/>
              </a:rPr>
              <a:t>that everyone taking part </a:t>
            </a:r>
            <a:r>
              <a:rPr lang="en-GB" dirty="0" smtClean="0">
                <a:latin typeface="Cooper Black" panose="0208090404030B020404" pitchFamily="18" charset="0"/>
              </a:rPr>
              <a:t>recognises </a:t>
            </a:r>
            <a:r>
              <a:rPr lang="en-GB" dirty="0">
                <a:latin typeface="Cooper Black" panose="0208090404030B020404" pitchFamily="18" charset="0"/>
              </a:rPr>
              <a:t>the opportunities available to them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2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15581"/>
            <a:ext cx="7219666" cy="1143000"/>
          </a:xfrm>
        </p:spPr>
        <p:txBody>
          <a:bodyPr/>
          <a:lstStyle/>
          <a:p>
            <a:r>
              <a:rPr lang="en-GB" sz="4800" dirty="0">
                <a:solidFill>
                  <a:srgbClr val="A20014"/>
                </a:solidFill>
                <a:latin typeface="Cooper Black" panose="0208090404030B020404" pitchFamily="18" charset="0"/>
              </a:rPr>
              <a:t>Success’s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oper Black" panose="0208090404030B020404" pitchFamily="18" charset="0"/>
              </a:rPr>
              <a:t>30% trade apprentices are women</a:t>
            </a:r>
          </a:p>
          <a:p>
            <a:r>
              <a:rPr lang="en-GB" dirty="0">
                <a:latin typeface="Cooper Black" panose="0208090404030B020404" pitchFamily="18" charset="0"/>
              </a:rPr>
              <a:t>I</a:t>
            </a:r>
            <a:r>
              <a:rPr lang="en-GB" dirty="0" smtClean="0">
                <a:latin typeface="Cooper Black" panose="0208090404030B020404" pitchFamily="18" charset="0"/>
              </a:rPr>
              <a:t>ncrease in applications</a:t>
            </a:r>
          </a:p>
          <a:p>
            <a:r>
              <a:rPr lang="en-GB" dirty="0" smtClean="0">
                <a:latin typeface="Cooper Black" panose="0208090404030B020404" pitchFamily="18" charset="0"/>
              </a:rPr>
              <a:t>Raised aspirations</a:t>
            </a:r>
          </a:p>
          <a:p>
            <a:r>
              <a:rPr lang="en-GB" dirty="0" smtClean="0">
                <a:latin typeface="Cooper Black" panose="0208090404030B020404" pitchFamily="18" charset="0"/>
              </a:rPr>
              <a:t>Improved culture</a:t>
            </a:r>
          </a:p>
          <a:p>
            <a:r>
              <a:rPr lang="en-GB" dirty="0" smtClean="0">
                <a:latin typeface="Cooper Black" panose="0208090404030B020404" pitchFamily="18" charset="0"/>
              </a:rPr>
              <a:t>Recognition!</a:t>
            </a:r>
          </a:p>
          <a:p>
            <a:endParaRPr lang="en-GB" dirty="0" smtClean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91544" y="2655560"/>
            <a:ext cx="8229600" cy="1493520"/>
          </a:xfrm>
          <a:prstGeom prst="rect">
            <a:avLst/>
          </a:prstGeom>
        </p:spPr>
        <p:txBody>
          <a:bodyPr vert="horz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A20014"/>
                </a:solidFill>
                <a:latin typeface="Cooper Black"/>
              </a:rPr>
              <a:t>Thank You!</a:t>
            </a:r>
          </a:p>
          <a:p>
            <a:pPr>
              <a:lnSpc>
                <a:spcPct val="150000"/>
              </a:lnSpc>
            </a:pPr>
            <a:endParaRPr lang="en-GB" sz="4000" dirty="0">
              <a:solidFill>
                <a:srgbClr val="A20014"/>
              </a:solidFill>
              <a:latin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5470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C00000"/>
                </a:solidFill>
                <a:latin typeface="Cooper Black" panose="0208090404030B020404" pitchFamily="18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oper Black" panose="0208090404030B020404" pitchFamily="18" charset="0"/>
              </a:rPr>
              <a:t>My Journey</a:t>
            </a:r>
          </a:p>
          <a:p>
            <a:r>
              <a:rPr lang="en-GB" dirty="0" smtClean="0">
                <a:latin typeface="Cooper Black" panose="0208090404030B020404" pitchFamily="18" charset="0"/>
              </a:rPr>
              <a:t>NCH WiC</a:t>
            </a:r>
          </a:p>
          <a:p>
            <a:r>
              <a:rPr lang="en-GB" dirty="0" smtClean="0">
                <a:latin typeface="Cooper Black" panose="0208090404030B020404" pitchFamily="18" charset="0"/>
              </a:rPr>
              <a:t>Culture</a:t>
            </a:r>
          </a:p>
          <a:p>
            <a:r>
              <a:rPr lang="en-GB" dirty="0" smtClean="0">
                <a:latin typeface="Cooper Black" panose="0208090404030B020404" pitchFamily="18" charset="0"/>
              </a:rPr>
              <a:t>Recruitment</a:t>
            </a:r>
          </a:p>
          <a:p>
            <a:r>
              <a:rPr lang="en-GB" dirty="0" smtClean="0">
                <a:latin typeface="Cooper Black" panose="0208090404030B020404" pitchFamily="18" charset="0"/>
              </a:rPr>
              <a:t>Retention</a:t>
            </a:r>
            <a:endParaRPr lang="en-GB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en-mum-1024_118705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2" y="1628800"/>
            <a:ext cx="5267176" cy="350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5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rgbClr val="A20014"/>
                </a:solidFill>
                <a:latin typeface="Cooper Black" panose="0208090404030B020404" pitchFamily="18" charset="0"/>
              </a:rPr>
              <a:t>NWTS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911">
            <a:off x="1714864" y="404052"/>
            <a:ext cx="3108595" cy="215438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346">
            <a:off x="7325188" y="338300"/>
            <a:ext cx="3165012" cy="2110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294">
            <a:off x="1646382" y="4255943"/>
            <a:ext cx="3671455" cy="2202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600">
            <a:off x="7005804" y="4370608"/>
            <a:ext cx="3347823" cy="2234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10" y="2000252"/>
            <a:ext cx="3726873" cy="23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b="5758"/>
          <a:stretch/>
        </p:blipFill>
        <p:spPr>
          <a:xfrm>
            <a:off x="2512570" y="1200408"/>
            <a:ext cx="3239585" cy="410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84032" y="2309342"/>
            <a:ext cx="3672408" cy="2847851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en-GB" sz="2800" dirty="0">
                <a:solidFill>
                  <a:schemeClr val="tx1"/>
                </a:solidFill>
                <a:latin typeface="Cooper Black"/>
              </a:rPr>
              <a:t>Life Long Skills</a:t>
            </a: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en-GB" sz="2800" dirty="0">
                <a:solidFill>
                  <a:schemeClr val="tx1"/>
                </a:solidFill>
                <a:latin typeface="Cooper Black"/>
              </a:rPr>
              <a:t>Job Satisfaction</a:t>
            </a: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en-GB" sz="2800" dirty="0">
                <a:solidFill>
                  <a:schemeClr val="tx1"/>
                </a:solidFill>
                <a:latin typeface="Cooper Black"/>
              </a:rPr>
              <a:t>Good Salary</a:t>
            </a:r>
          </a:p>
        </p:txBody>
      </p:sp>
    </p:spTree>
    <p:extLst>
      <p:ext uri="{BB962C8B-B14F-4D97-AF65-F5344CB8AC3E}">
        <p14:creationId xmlns:p14="http://schemas.microsoft.com/office/powerpoint/2010/main" val="34016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968836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The NCH Approach</a:t>
            </a:r>
            <a:endParaRPr lang="en-GB" dirty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  <a:latin typeface="Cooper Black" panose="0208090404030B020404" pitchFamily="18" charset="0"/>
              </a:rPr>
              <a:t>External initiative </a:t>
            </a:r>
          </a:p>
          <a:p>
            <a:r>
              <a:rPr lang="en-GB" sz="2000" b="1" dirty="0"/>
              <a:t>Targeted recruitment </a:t>
            </a:r>
          </a:p>
          <a:p>
            <a:pPr lvl="0"/>
            <a:r>
              <a:rPr lang="en-GB" sz="2000" b="1" dirty="0"/>
              <a:t>Involve WiC members</a:t>
            </a:r>
            <a:r>
              <a:rPr lang="en-GB" sz="2000" dirty="0"/>
              <a:t> </a:t>
            </a:r>
            <a:r>
              <a:rPr lang="en-GB" sz="2000" b="1" dirty="0"/>
              <a:t>with outreach work</a:t>
            </a:r>
            <a:endParaRPr lang="en-GB" sz="2000" dirty="0"/>
          </a:p>
          <a:p>
            <a:pPr lvl="0"/>
            <a:r>
              <a:rPr lang="en-GB" sz="2000" b="1" dirty="0"/>
              <a:t>Build sustainable relationships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Internal initiative </a:t>
            </a:r>
          </a:p>
          <a:p>
            <a:pPr lvl="0"/>
            <a:r>
              <a:rPr lang="en-GB" sz="2000" b="1" dirty="0"/>
              <a:t>Explore the barriers</a:t>
            </a:r>
            <a:r>
              <a:rPr lang="en-GB" sz="2000" dirty="0"/>
              <a:t> </a:t>
            </a:r>
          </a:p>
          <a:p>
            <a:pPr lvl="0"/>
            <a:r>
              <a:rPr lang="en-GB" sz="2000" b="1" dirty="0"/>
              <a:t>Nurturing existing talent </a:t>
            </a:r>
          </a:p>
          <a:p>
            <a:pPr lvl="0"/>
            <a:r>
              <a:rPr lang="en-GB" sz="2000" b="1" dirty="0"/>
              <a:t>Focus on retention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956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6" y="318655"/>
            <a:ext cx="3595854" cy="5211763"/>
          </a:xfrm>
        </p:spPr>
      </p:pic>
    </p:spTree>
    <p:extLst>
      <p:ext uri="{BB962C8B-B14F-4D97-AF65-F5344CB8AC3E}">
        <p14:creationId xmlns:p14="http://schemas.microsoft.com/office/powerpoint/2010/main" val="385884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63" y="0"/>
            <a:ext cx="8229600" cy="114300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Content Placeholder 3" descr="girlgroup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628" y="1253838"/>
            <a:ext cx="6357762" cy="438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5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114810" y="1872682"/>
            <a:ext cx="6048672" cy="2520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GB" sz="3200" i="1" dirty="0">
                <a:solidFill>
                  <a:schemeClr val="tx1"/>
                </a:solidFill>
                <a:latin typeface="Cooper Black"/>
              </a:rPr>
              <a:t>“Its not a man’s job,</a:t>
            </a:r>
            <a:br>
              <a:rPr lang="en-GB" sz="3200" i="1" dirty="0">
                <a:solidFill>
                  <a:schemeClr val="tx1"/>
                </a:solidFill>
                <a:latin typeface="Cooper Black"/>
              </a:rPr>
            </a:br>
            <a:r>
              <a:rPr lang="en-GB" sz="3200" i="1" dirty="0">
                <a:solidFill>
                  <a:schemeClr val="tx1"/>
                </a:solidFill>
                <a:latin typeface="Cooper Black"/>
              </a:rPr>
              <a:t>it</a:t>
            </a:r>
            <a:r>
              <a:rPr lang="fr-FR" sz="3200" i="1" dirty="0">
                <a:solidFill>
                  <a:schemeClr val="tx1"/>
                </a:solidFill>
                <a:latin typeface="Cooper Black"/>
              </a:rPr>
              <a:t>’</a:t>
            </a:r>
            <a:r>
              <a:rPr lang="en-GB" sz="3200" i="1" dirty="0">
                <a:solidFill>
                  <a:schemeClr val="tx1"/>
                </a:solidFill>
                <a:latin typeface="Cooper Black"/>
              </a:rPr>
              <a:t>s a persons job</a:t>
            </a:r>
            <a:br>
              <a:rPr lang="en-GB" sz="3200" i="1" dirty="0">
                <a:solidFill>
                  <a:schemeClr val="tx1"/>
                </a:solidFill>
                <a:latin typeface="Cooper Black"/>
              </a:rPr>
            </a:br>
            <a:r>
              <a:rPr lang="en-GB" sz="3200" i="1" dirty="0">
                <a:solidFill>
                  <a:schemeClr val="tx1"/>
                </a:solidFill>
                <a:latin typeface="Cooper Black"/>
              </a:rPr>
              <a:t>and anyone can do it”</a:t>
            </a:r>
            <a:r>
              <a:rPr lang="en-GB" sz="3200" i="1" dirty="0">
                <a:solidFill>
                  <a:srgbClr val="A20014"/>
                </a:solidFill>
                <a:latin typeface="Cooper Black"/>
              </a:rPr>
              <a:t/>
            </a:r>
            <a:br>
              <a:rPr lang="en-GB" sz="3200" i="1" dirty="0">
                <a:solidFill>
                  <a:srgbClr val="A20014"/>
                </a:solidFill>
                <a:latin typeface="Cooper Black"/>
              </a:rPr>
            </a:br>
            <a:endParaRPr lang="en-GB" sz="3200" i="1" dirty="0">
              <a:solidFill>
                <a:srgbClr val="A20014"/>
              </a:solidFill>
              <a:latin typeface="Cooper Black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0845" y="4797153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20014"/>
                </a:solidFill>
                <a:latin typeface="Cooper Black"/>
              </a:rPr>
              <a:t>Leonora 2014 </a:t>
            </a:r>
            <a:r>
              <a:rPr lang="en-GB" sz="2400" i="1" dirty="0">
                <a:solidFill>
                  <a:srgbClr val="A20014"/>
                </a:solidFill>
                <a:latin typeface="Cooper Black"/>
              </a:rPr>
              <a:t/>
            </a:r>
            <a:br>
              <a:rPr lang="en-GB" sz="2400" i="1" dirty="0">
                <a:solidFill>
                  <a:srgbClr val="A20014"/>
                </a:solidFill>
                <a:latin typeface="Cooper Black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18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565</Words>
  <Application>Microsoft Office PowerPoint</Application>
  <PresentationFormat>Widescreen</PresentationFormat>
  <Paragraphs>86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Cooper Black</vt:lpstr>
      <vt:lpstr>Gill Sans MT</vt:lpstr>
      <vt:lpstr>Tahoma</vt:lpstr>
      <vt:lpstr>Times New Roman</vt:lpstr>
      <vt:lpstr>Default Design</vt:lpstr>
      <vt:lpstr>1_Default Design</vt:lpstr>
      <vt:lpstr>PowerPoint Presentation</vt:lpstr>
      <vt:lpstr>Overview</vt:lpstr>
      <vt:lpstr>PowerPoint Presentation</vt:lpstr>
      <vt:lpstr>NWTS</vt:lpstr>
      <vt:lpstr>PowerPoint Presentation</vt:lpstr>
      <vt:lpstr>The NCH Approach</vt:lpstr>
      <vt:lpstr>PowerPoint Presentation</vt:lpstr>
      <vt:lpstr>PowerPoint Presentation</vt:lpstr>
      <vt:lpstr>“Its not a man’s job, it’s a persons job and anyone can do it” </vt:lpstr>
      <vt:lpstr>PowerPoint Presentation</vt:lpstr>
      <vt:lpstr>Barriers </vt:lpstr>
      <vt:lpstr>Action Learning Sets</vt:lpstr>
      <vt:lpstr>WiC development Programme</vt:lpstr>
      <vt:lpstr>Nurturing Talent</vt:lpstr>
      <vt:lpstr>Aims</vt:lpstr>
      <vt:lpstr>Success’s</vt:lpstr>
      <vt:lpstr>PowerPoint Presentation</vt:lpstr>
    </vt:vector>
  </TitlesOfParts>
  <Company>Nottingham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Nottingham City Council</dc:creator>
  <cp:lastModifiedBy>Zhorna Ali</cp:lastModifiedBy>
  <cp:revision>131</cp:revision>
  <cp:lastPrinted>2017-01-16T12:46:12Z</cp:lastPrinted>
  <dcterms:created xsi:type="dcterms:W3CDTF">2005-01-24T15:02:35Z</dcterms:created>
  <dcterms:modified xsi:type="dcterms:W3CDTF">2017-01-27T15:02:43Z</dcterms:modified>
</cp:coreProperties>
</file>