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5.jpg" ContentType="image/png"/>
  <Override PartName="/ppt/media/image26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56" r:id="rId2"/>
    <p:sldId id="833" r:id="rId3"/>
    <p:sldId id="834" r:id="rId4"/>
    <p:sldId id="815" r:id="rId5"/>
    <p:sldId id="257" r:id="rId6"/>
    <p:sldId id="816" r:id="rId7"/>
    <p:sldId id="260" r:id="rId8"/>
    <p:sldId id="813" r:id="rId9"/>
    <p:sldId id="817" r:id="rId10"/>
    <p:sldId id="646" r:id="rId11"/>
    <p:sldId id="806" r:id="rId12"/>
    <p:sldId id="818" r:id="rId13"/>
    <p:sldId id="819" r:id="rId14"/>
    <p:sldId id="820" r:id="rId15"/>
    <p:sldId id="821" r:id="rId16"/>
    <p:sldId id="825" r:id="rId17"/>
    <p:sldId id="830" r:id="rId18"/>
    <p:sldId id="831" r:id="rId19"/>
    <p:sldId id="832" r:id="rId20"/>
    <p:sldId id="826" r:id="rId21"/>
    <p:sldId id="835" r:id="rId22"/>
    <p:sldId id="259" r:id="rId23"/>
  </p:sldIdLst>
  <p:sldSz cx="12192000" cy="6858000"/>
  <p:notesSz cx="6858000" cy="9144000"/>
  <p:embeddedFontLst>
    <p:embeddedFont>
      <p:font typeface="Book Antiqua" panose="02040602050305030304" pitchFamily="18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nstantia" panose="02030602050306030303" pitchFamily="18" charset="0"/>
      <p:regular r:id="rId33"/>
      <p:bold r:id="rId34"/>
      <p:italic r:id="rId35"/>
      <p:boldItalic r:id="rId36"/>
    </p:embeddedFont>
    <p:embeddedFont>
      <p:font typeface="Lato" panose="020F0502020204030203" pitchFamily="34" charset="0"/>
      <p:regular r:id="rId37"/>
      <p:bold r:id="rId38"/>
      <p:italic r:id="rId39"/>
      <p:boldItalic r:id="rId40"/>
    </p:embeddedFont>
    <p:embeddedFont>
      <p:font typeface="Montserrat" panose="00000500000000000000" pitchFamily="2" charset="0"/>
      <p:regular r:id="rId41"/>
      <p:bold r:id="rId42"/>
      <p:italic r:id="rId43"/>
      <p:boldItalic r:id="rId44"/>
    </p:embeddedFont>
    <p:embeddedFont>
      <p:font typeface="Open Sans" panose="020B0606030504020204" pitchFamily="34" charset="0"/>
      <p:regular r:id="rId45"/>
      <p:bold r:id="rId46"/>
      <p:italic r:id="rId47"/>
      <p:boldItalic r:id="rId48"/>
    </p:embeddedFont>
    <p:embeddedFont>
      <p:font typeface="Segoe UI Semibold" panose="020B0702040204020203" pitchFamily="34" charset="0"/>
      <p:bold r:id="rId49"/>
      <p:boldItalic r:id="rId50"/>
    </p:embeddedFont>
    <p:embeddedFont>
      <p:font typeface="Wingdings 2" panose="05020102010507070707" pitchFamily="18" charset="2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0F63"/>
    <a:srgbClr val="FFBB00"/>
    <a:srgbClr val="2B2055"/>
    <a:srgbClr val="6037DB"/>
    <a:srgbClr val="FFCC00"/>
    <a:srgbClr val="19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79577" autoAdjust="0"/>
  </p:normalViewPr>
  <p:slideViewPr>
    <p:cSldViewPr snapToGrid="0">
      <p:cViewPr varScale="1">
        <p:scale>
          <a:sx n="89" d="100"/>
          <a:sy n="89" d="100"/>
        </p:scale>
        <p:origin x="126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font" Target="fonts/font27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ADFBC-10E7-4CDD-8F08-41ACC21A933B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E4A24-68B1-4212-B5B9-80EFA4E5A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70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E4A24-68B1-4212-B5B9-80EFA4E5AAE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546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994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66353" indent="-29475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79005" indent="-23580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50606" indent="-23580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122208" indent="-23580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93810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3065412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537014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4008615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81B971F8-1B5D-4E12-B14F-88730D9D5EB0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7638" y="771525"/>
            <a:ext cx="6811962" cy="3832225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726" y="4869154"/>
            <a:ext cx="5205849" cy="430056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29" tIns="44965" rIns="89929" bIns="44965"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Bring in Plenary responses from Leadership responses</a:t>
            </a:r>
          </a:p>
        </p:txBody>
      </p:sp>
    </p:spTree>
    <p:extLst>
      <p:ext uri="{BB962C8B-B14F-4D97-AF65-F5344CB8AC3E}">
        <p14:creationId xmlns:p14="http://schemas.microsoft.com/office/powerpoint/2010/main" val="2892338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66353" indent="-29475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79005" indent="-23580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50606" indent="-23580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122208" indent="-23580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93810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3065412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537014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4008615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81B971F8-1B5D-4E12-B14F-88730D9D5EB0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7638" y="771525"/>
            <a:ext cx="6811962" cy="3832225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726" y="4869154"/>
            <a:ext cx="5205849" cy="430056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29" tIns="44965" rIns="89929" bIns="44965"/>
          <a:lstStyle/>
          <a:p>
            <a:pPr eaLnBrk="1" hangingPunct="1">
              <a:lnSpc>
                <a:spcPct val="90000"/>
              </a:lnSpc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3208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66353" indent="-29475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79005" indent="-23580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50606" indent="-23580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122208" indent="-23580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93810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3065412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537014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4008615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81B971F8-1B5D-4E12-B14F-88730D9D5EB0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7638" y="771525"/>
            <a:ext cx="6811962" cy="3832225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726" y="4869154"/>
            <a:ext cx="5205849" cy="430056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29" tIns="44965" rIns="89929" bIns="44965"/>
          <a:lstStyle/>
          <a:p>
            <a:pPr eaLnBrk="1" hangingPunct="1">
              <a:lnSpc>
                <a:spcPct val="90000"/>
              </a:lnSpc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7651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66353" indent="-29475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79005" indent="-23580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50606" indent="-23580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122208" indent="-23580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93810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3065412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537014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4008615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81B971F8-1B5D-4E12-B14F-88730D9D5EB0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7638" y="771525"/>
            <a:ext cx="6811962" cy="3832225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726" y="4869154"/>
            <a:ext cx="5205849" cy="430056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29" tIns="44965" rIns="89929" bIns="44965"/>
          <a:lstStyle/>
          <a:p>
            <a:pPr eaLnBrk="1" hangingPunct="1">
              <a:lnSpc>
                <a:spcPct val="90000"/>
              </a:lnSpc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5612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66353" indent="-29475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79005" indent="-23580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50606" indent="-23580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122208" indent="-23580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93810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3065412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537014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4008615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81B971F8-1B5D-4E12-B14F-88730D9D5EB0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7638" y="771525"/>
            <a:ext cx="6811962" cy="3832225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726" y="4869154"/>
            <a:ext cx="5205849" cy="430056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29" tIns="44965" rIns="89929" bIns="44965"/>
          <a:lstStyle/>
          <a:p>
            <a:pPr eaLnBrk="1" hangingPunct="1">
              <a:lnSpc>
                <a:spcPct val="90000"/>
              </a:lnSpc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1348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E4A24-68B1-4212-B5B9-80EFA4E5AAE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62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E4A24-68B1-4212-B5B9-80EFA4E5AAE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599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CB3E5-88A2-4CBD-998E-7C3A87F9294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50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732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66353" indent="-29475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79005" indent="-23580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50606" indent="-23580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122208" indent="-23580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93810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3065412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537014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4008615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81B971F8-1B5D-4E12-B14F-88730D9D5EB0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7638" y="771525"/>
            <a:ext cx="6811962" cy="3832225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726" y="4869154"/>
            <a:ext cx="5205849" cy="430056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29" tIns="44965" rIns="89929" bIns="44965"/>
          <a:lstStyle/>
          <a:p>
            <a:pPr eaLnBrk="1" hangingPunct="1">
              <a:lnSpc>
                <a:spcPct val="90000"/>
              </a:lnSpc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3229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66353" indent="-29475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79005" indent="-23580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50606" indent="-23580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122208" indent="-235801" defTabSz="949754" eaLnBrk="0" hangingPunct="0"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93810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3065412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537014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4008615" indent="-235801" defTabSz="949754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fld id="{81B971F8-1B5D-4E12-B14F-88730D9D5EB0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7638" y="771525"/>
            <a:ext cx="6811962" cy="3832225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726" y="4869154"/>
            <a:ext cx="5205849" cy="430056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29" tIns="44965" rIns="89929" bIns="44965"/>
          <a:lstStyle/>
          <a:p>
            <a:pPr eaLnBrk="1" hangingPunct="1">
              <a:lnSpc>
                <a:spcPct val="90000"/>
              </a:lnSpc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0511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95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854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53526-14E7-42F6-8A51-CAF603B22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l">
              <a:defRPr sz="6000" b="1">
                <a:solidFill>
                  <a:srgbClr val="330F6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5EC38B-5CE8-410A-AFE1-5E69579E8A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lnSpc>
                <a:spcPct val="120000"/>
              </a:lnSpc>
              <a:buNone/>
              <a:defRPr lang="en-GB" sz="2400" b="0" i="0" smtClean="0">
                <a:solidFill>
                  <a:srgbClr val="330F63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style. </a:t>
            </a:r>
          </a:p>
          <a:p>
            <a:endParaRPr lang="en-GB" dirty="0"/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7C375C7C-1069-4CC3-93F3-C052B3A1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613B3-477D-4C73-98D3-5E8BEA3C4CCF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EF03E37F-A7AC-4FF0-B9E6-814302161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F3DCEE82-E6E6-4452-A991-7833DEB09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5BF4E0-DD1E-457B-8325-422EA6E44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708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69C80-5896-4331-9346-584827A98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0F6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5FDAC-9C59-4F20-9337-CB41FD921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B28CC-2745-4137-A626-016E4BE367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613B3-477D-4C73-98D3-5E8BEA3C4CCF}" type="datetimeFigureOut">
              <a:rPr lang="en-GB" smtClean="0"/>
              <a:t>21/01/2022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AAF93-C5C5-4380-99D7-68B991B86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E0363-7591-4684-B57F-6CBF2C836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5BF4E0-DD1E-457B-8325-422EA6E44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006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AD734-4B41-4363-9A72-A18A1FBB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5465762" cy="2085974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330F63"/>
                </a:solidFill>
              </a:defRPr>
            </a:lvl1pPr>
          </a:lstStyle>
          <a:p>
            <a:r>
              <a:rPr lang="en-US" dirty="0"/>
              <a:t>Click to edit Master title style and add image.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32246-B0EA-4612-94EF-67B7BEFF1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43174"/>
            <a:ext cx="5465762" cy="33258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A8958-035C-4E1A-A4E3-88F0CD156C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613B3-477D-4C73-98D3-5E8BEA3C4CCF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4A9E96-20F2-4799-A0C8-ED995E1FF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761E5C-45AB-4AA4-98CC-882C9633B39F}"/>
              </a:ext>
            </a:extLst>
          </p:cNvPr>
          <p:cNvSpPr/>
          <p:nvPr userDrawn="1"/>
        </p:nvSpPr>
        <p:spPr>
          <a:xfrm>
            <a:off x="8610600" y="5191125"/>
            <a:ext cx="2952750" cy="166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F52A7A-5646-4409-B416-CF8CFFA29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5BF4E0-DD1E-457B-8325-422EA6E440BA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A449BD-64CE-4712-BAB9-C9E3EBB1249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877051" y="0"/>
            <a:ext cx="5314949" cy="6857999"/>
          </a:xfrm>
        </p:spPr>
        <p:txBody>
          <a:bodyPr/>
          <a:lstStyle>
            <a:lvl1pPr marL="0" indent="0">
              <a:buNone/>
              <a:defRPr sz="3200" b="1">
                <a:solidFill>
                  <a:srgbClr val="330F6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here.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296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2B98C-CA92-4006-8233-760AE8C84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263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330F6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2F283-44E3-46A6-BBA8-9073FC362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988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534B1-56B2-4265-A4CF-C282E67404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613B3-477D-4C73-98D3-5E8BEA3C4CCF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D7026-0F59-440C-B362-1E91B134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00341-1392-4A48-A67E-B58B63CC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5BF4E0-DD1E-457B-8325-422EA6E44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68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C2605-650D-4BDE-ABE2-17AFBC62C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330F6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6D9CE-7A95-4B16-ABDE-8B05BA3A2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30F6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54E57-CD4B-4214-9E86-9B248F863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AA45B4-D1C0-49C3-BBEB-4F37490553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30F6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2BC11D-07BE-418D-8354-4C7DD6C5CB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A400D2-6015-4FEA-87F2-DC3B1738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613B3-477D-4C73-98D3-5E8BEA3C4CCF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307F36-5C3D-46DF-845E-242DC8A1F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CE694D-5C1A-4137-82A2-DC14AECB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5BF4E0-DD1E-457B-8325-422EA6E44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139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72C1B-6313-4AA1-BEBC-E4DF9F6A1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0F6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7B794D-218F-4E45-AFD2-994E932FB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613B3-477D-4C73-98D3-5E8BEA3C4CCF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C7625-2283-4F2C-B89A-7E5A38442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1A8561-6594-489F-805D-0C70BCC4B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5BF4E0-DD1E-457B-8325-422EA6E44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395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50236E-6F85-4F75-9CFA-BC3FF447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613B3-477D-4C73-98D3-5E8BEA3C4CCF}" type="datetimeFigureOut">
              <a:rPr lang="en-GB" smtClean="0"/>
              <a:t>21/01/2022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46D3F2-B254-4E65-88CF-7EC4E3107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D62FD-F6DC-4121-B468-F4F0F5EE5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5BF4E0-DD1E-457B-8325-422EA6E44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078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6E688E6C-D8B3-4F56-9843-F19774074BD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641" y="5676920"/>
            <a:ext cx="2367269" cy="85628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4A05EA-E8E4-4F35-9B0C-111CF7E27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98EB0-3B72-4883-AA6D-CF392ADC4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919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1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B205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30F63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30F63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30F63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0F63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0F63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o-eur.cvent.com/polling/v1/api/polls/sp-15nbw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o-eur.cvent.com/polling/v1/api/polls/sp-w6kg8h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17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jp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0F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8A77F40-EAF9-42FB-87DF-CCCAABB85755}"/>
              </a:ext>
            </a:extLst>
          </p:cNvPr>
          <p:cNvSpPr/>
          <p:nvPr/>
        </p:nvSpPr>
        <p:spPr>
          <a:xfrm>
            <a:off x="8373529" y="5469010"/>
            <a:ext cx="3657600" cy="1241636"/>
          </a:xfrm>
          <a:prstGeom prst="rect">
            <a:avLst/>
          </a:prstGeom>
          <a:solidFill>
            <a:srgbClr val="330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32108-6776-4155-BED0-0AE455E99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1511" y="3024887"/>
            <a:ext cx="9144000" cy="1655762"/>
          </a:xfrm>
        </p:spPr>
        <p:txBody>
          <a:bodyPr>
            <a:normAutofit lnSpcReduction="10000"/>
          </a:bodyPr>
          <a:lstStyle/>
          <a:p>
            <a:pPr algn="l">
              <a:defRPr/>
            </a:pPr>
            <a:r>
              <a:rPr lang="en-US" b="1" dirty="0">
                <a:solidFill>
                  <a:srgbClr val="FFBB00"/>
                </a:solidFill>
                <a:latin typeface="Montserrat" panose="00000500000000000000" pitchFamily="2" charset="0"/>
              </a:rPr>
              <a:t>Speaker: </a:t>
            </a:r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Graham Cook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, The Colour Works</a:t>
            </a:r>
          </a:p>
          <a:p>
            <a:pPr algn="l">
              <a:defRPr/>
            </a:pPr>
            <a:r>
              <a:rPr lang="en-US" b="1" dirty="0">
                <a:solidFill>
                  <a:srgbClr val="FFBB00"/>
                </a:solidFill>
                <a:latin typeface="Montserrat" panose="00000500000000000000" pitchFamily="2" charset="0"/>
              </a:rPr>
              <a:t>Chaired by: </a:t>
            </a:r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Mike Turner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 (Ian Williams)</a:t>
            </a:r>
          </a:p>
          <a:p>
            <a:pPr algn="l">
              <a:defRPr/>
            </a:pPr>
            <a:r>
              <a:rPr lang="en-US" b="1" dirty="0">
                <a:solidFill>
                  <a:srgbClr val="FFBB00"/>
                </a:solidFill>
                <a:latin typeface="Montserrat" panose="00000500000000000000" pitchFamily="2" charset="0"/>
              </a:rPr>
              <a:t>Room: 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Main Hall</a:t>
            </a:r>
          </a:p>
          <a:p>
            <a:pPr algn="l"/>
            <a:endParaRPr lang="en-GB" dirty="0">
              <a:latin typeface="Montserrat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F3098F-0E2C-48DA-9C51-C3C2BCAF33E2}"/>
              </a:ext>
            </a:extLst>
          </p:cNvPr>
          <p:cNvSpPr txBox="1"/>
          <p:nvPr/>
        </p:nvSpPr>
        <p:spPr>
          <a:xfrm>
            <a:off x="891511" y="710553"/>
            <a:ext cx="478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Plenary 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51E4F6-5690-4E85-94B3-00B978338504}"/>
              </a:ext>
            </a:extLst>
          </p:cNvPr>
          <p:cNvSpPr/>
          <p:nvPr/>
        </p:nvSpPr>
        <p:spPr>
          <a:xfrm>
            <a:off x="10991515" y="8276335"/>
            <a:ext cx="645182" cy="506929"/>
          </a:xfrm>
          <a:prstGeom prst="rect">
            <a:avLst/>
          </a:prstGeom>
          <a:solidFill>
            <a:srgbClr val="330F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57475D-53CD-4D78-B5FC-7721BE1E3543}"/>
              </a:ext>
            </a:extLst>
          </p:cNvPr>
          <p:cNvSpPr/>
          <p:nvPr/>
        </p:nvSpPr>
        <p:spPr>
          <a:xfrm>
            <a:off x="10220198" y="8276336"/>
            <a:ext cx="645182" cy="506929"/>
          </a:xfrm>
          <a:prstGeom prst="rect">
            <a:avLst/>
          </a:prstGeom>
          <a:solidFill>
            <a:srgbClr val="FFB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1DD432-9FAA-4BFB-AC61-FFF75CF89146}"/>
              </a:ext>
            </a:extLst>
          </p:cNvPr>
          <p:cNvSpPr/>
          <p:nvPr/>
        </p:nvSpPr>
        <p:spPr>
          <a:xfrm>
            <a:off x="9448881" y="8275379"/>
            <a:ext cx="645182" cy="506929"/>
          </a:xfrm>
          <a:prstGeom prst="rect">
            <a:avLst/>
          </a:prstGeom>
          <a:solidFill>
            <a:srgbClr val="6037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38D4C320-164B-4A9F-9EAD-FCE6833FF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63765" y="2187614"/>
            <a:ext cx="4735679" cy="57026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942877-593D-49C7-82CE-4110D1CD2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1511" y="1224625"/>
            <a:ext cx="9370929" cy="1486351"/>
          </a:xfrm>
        </p:spPr>
        <p:txBody>
          <a:bodyPr anchor="t">
            <a:noAutofit/>
          </a:bodyPr>
          <a:lstStyle/>
          <a:p>
            <a:pPr algn="l"/>
            <a:r>
              <a:rPr lang="en-US" sz="5200" dirty="0">
                <a:solidFill>
                  <a:srgbClr val="FFBB00"/>
                </a:solidFill>
              </a:rPr>
              <a:t>Leadership’s True Colours</a:t>
            </a:r>
            <a:endParaRPr lang="en-GB" sz="5200" dirty="0">
              <a:solidFill>
                <a:srgbClr val="FFBB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3BD787C-F143-4869-9A6E-27409E15490E}"/>
              </a:ext>
            </a:extLst>
          </p:cNvPr>
          <p:cNvGrpSpPr/>
          <p:nvPr/>
        </p:nvGrpSpPr>
        <p:grpSpPr>
          <a:xfrm>
            <a:off x="891511" y="5459173"/>
            <a:ext cx="4487285" cy="1244255"/>
            <a:chOff x="891511" y="5459173"/>
            <a:chExt cx="4487285" cy="124425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B222C0F-6D40-4237-BC94-A5665A27091B}"/>
                </a:ext>
              </a:extLst>
            </p:cNvPr>
            <p:cNvGrpSpPr/>
            <p:nvPr/>
          </p:nvGrpSpPr>
          <p:grpSpPr>
            <a:xfrm>
              <a:off x="3695768" y="5467662"/>
              <a:ext cx="1188041" cy="982678"/>
              <a:chOff x="7646578" y="5578448"/>
              <a:chExt cx="1188041" cy="98267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3C94222-FD67-4E6F-9390-C4FB6AF5B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7501" y="5823048"/>
                <a:ext cx="1107118" cy="738078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D4271D-AC84-45FA-89BD-32D843DE388C}"/>
                  </a:ext>
                </a:extLst>
              </p:cNvPr>
              <p:cNvSpPr txBox="1"/>
              <p:nvPr/>
            </p:nvSpPr>
            <p:spPr>
              <a:xfrm>
                <a:off x="7646578" y="5578448"/>
                <a:ext cx="117329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chemeClr val="bg1"/>
                    </a:solidFill>
                    <a:latin typeface="Montserrat" panose="00000500000000000000" pitchFamily="2" charset="0"/>
                  </a:rPr>
                  <a:t>Sponsored by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1E37257-1992-4336-827B-13BE3573C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511" y="5547333"/>
              <a:ext cx="1247083" cy="997666"/>
            </a:xfrm>
            <a:prstGeom prst="rect">
              <a:avLst/>
            </a:prstGeom>
          </p:spPr>
        </p:pic>
        <p:pic>
          <p:nvPicPr>
            <p:cNvPr id="6" name="Picture 5" descr="Text&#10;&#10;Description automatically generated">
              <a:extLst>
                <a:ext uri="{FF2B5EF4-FFF2-40B4-BE49-F238E27FC236}">
                  <a16:creationId xmlns:a16="http://schemas.microsoft.com/office/drawing/2014/main" id="{0662CD74-8BA5-4A75-BC6C-D876EE55F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9628" y="5581658"/>
              <a:ext cx="1493202" cy="90300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2975100-4B5E-44BF-8A6A-E0F8BAECD55B}"/>
                </a:ext>
              </a:extLst>
            </p:cNvPr>
            <p:cNvSpPr/>
            <p:nvPr/>
          </p:nvSpPr>
          <p:spPr>
            <a:xfrm>
              <a:off x="3632830" y="5459173"/>
              <a:ext cx="1745966" cy="1244255"/>
            </a:xfrm>
            <a:prstGeom prst="rect">
              <a:avLst/>
            </a:prstGeom>
            <a:solidFill>
              <a:srgbClr val="330F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730715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1" y="328612"/>
            <a:ext cx="9143999" cy="585788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GB" altLang="en-US" sz="3600" dirty="0">
                <a:solidFill>
                  <a:srgbClr val="002060"/>
                </a:solidFill>
              </a:rPr>
              <a:t>The Four Insights Colour Energies</a:t>
            </a:r>
          </a:p>
        </p:txBody>
      </p:sp>
      <p:sp>
        <p:nvSpPr>
          <p:cNvPr id="62472" name="Text Box 7"/>
          <p:cNvSpPr txBox="1">
            <a:spLocks noChangeArrowheads="1"/>
          </p:cNvSpPr>
          <p:nvPr/>
        </p:nvSpPr>
        <p:spPr bwMode="auto">
          <a:xfrm>
            <a:off x="2474450" y="1754850"/>
            <a:ext cx="2571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en-US" sz="2400" b="1" dirty="0">
                <a:solidFill>
                  <a:srgbClr val="0033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Cool Blue</a:t>
            </a:r>
          </a:p>
        </p:txBody>
      </p:sp>
      <p:sp>
        <p:nvSpPr>
          <p:cNvPr id="62473" name="Text Box 8"/>
          <p:cNvSpPr txBox="1">
            <a:spLocks noChangeArrowheads="1"/>
          </p:cNvSpPr>
          <p:nvPr/>
        </p:nvSpPr>
        <p:spPr bwMode="auto">
          <a:xfrm>
            <a:off x="2474450" y="2725777"/>
            <a:ext cx="2571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en-US" sz="2400" b="1" dirty="0">
                <a:solidFill>
                  <a:srgbClr val="6F9C1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Earth Green</a:t>
            </a:r>
          </a:p>
        </p:txBody>
      </p:sp>
      <p:sp>
        <p:nvSpPr>
          <p:cNvPr id="62474" name="Text Box 9"/>
          <p:cNvSpPr txBox="1">
            <a:spLocks noChangeArrowheads="1"/>
          </p:cNvSpPr>
          <p:nvPr/>
        </p:nvSpPr>
        <p:spPr bwMode="auto">
          <a:xfrm>
            <a:off x="2474450" y="388845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Sunshine Yellow</a:t>
            </a:r>
          </a:p>
        </p:txBody>
      </p:sp>
      <p:sp>
        <p:nvSpPr>
          <p:cNvPr id="62475" name="Text Box 10"/>
          <p:cNvSpPr txBox="1">
            <a:spLocks noChangeArrowheads="1"/>
          </p:cNvSpPr>
          <p:nvPr/>
        </p:nvSpPr>
        <p:spPr bwMode="auto">
          <a:xfrm>
            <a:off x="2474450" y="5031450"/>
            <a:ext cx="2571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GB" altLang="en-US" sz="2400" b="1">
                <a:solidFill>
                  <a:srgbClr val="B71A1D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Fiery Red</a:t>
            </a:r>
          </a:p>
        </p:txBody>
      </p:sp>
      <p:pic>
        <p:nvPicPr>
          <p:cNvPr id="6247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26" y="1500851"/>
            <a:ext cx="9493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7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89" y="2575589"/>
            <a:ext cx="9493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8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801" y="3632864"/>
            <a:ext cx="9493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9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514" y="4794914"/>
            <a:ext cx="9493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5522450" y="1629438"/>
            <a:ext cx="3962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algn="ctr" rotWithShape="0">
              <a:srgbClr val="FFFFFF">
                <a:alpha val="74998"/>
              </a:srgbClr>
            </a:outerShdw>
          </a:effectLst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kern="0" dirty="0">
                <a:solidFill>
                  <a:srgbClr val="003399"/>
                </a:solidFill>
                <a:latin typeface="Arial" charset="0"/>
                <a:ea typeface="ＭＳ Ｐゴシック" pitchFamily="-1" charset="-128"/>
                <a:cs typeface="Times New Roman" pitchFamily="-1" charset="0"/>
              </a:rPr>
              <a:t>Shows no bias, Objective, Detached, Analytical</a:t>
            </a:r>
            <a:endParaRPr lang="en-GB" sz="1600" b="1" kern="0" dirty="0">
              <a:solidFill>
                <a:srgbClr val="003399"/>
              </a:solidFill>
              <a:latin typeface="Arial" charset="0"/>
              <a:ea typeface="ＭＳ Ｐゴシック" pitchFamily="-1" charset="-128"/>
              <a:cs typeface="Times New Roman" pitchFamily="-1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5522450" y="2699412"/>
            <a:ext cx="2705100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algn="ctr" rotWithShape="0">
              <a:srgbClr val="FFFFFF">
                <a:alpha val="74998"/>
              </a:srgbClr>
            </a:outerShdw>
          </a:effectLst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kern="0" dirty="0">
                <a:solidFill>
                  <a:srgbClr val="6F9C12"/>
                </a:solidFill>
                <a:latin typeface="Arial" charset="0"/>
                <a:ea typeface="Times New Roman" charset="0"/>
                <a:cs typeface="Times New Roman" charset="0"/>
              </a:rPr>
              <a:t>Still, Tranquil,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kern="0" dirty="0">
                <a:solidFill>
                  <a:srgbClr val="6F9C12"/>
                </a:solidFill>
                <a:latin typeface="Arial" charset="0"/>
                <a:ea typeface="Times New Roman" charset="0"/>
                <a:cs typeface="Times New Roman" charset="0"/>
              </a:rPr>
              <a:t>Calming, Soothing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5522451" y="3766212"/>
            <a:ext cx="2720975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algn="ctr" rotWithShape="0">
              <a:srgbClr val="FFFFFF">
                <a:alpha val="74998"/>
              </a:srgbClr>
            </a:outerShdw>
          </a:effectLst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kern="0" dirty="0">
                <a:solidFill>
                  <a:srgbClr val="FFC000"/>
                </a:solidFill>
                <a:latin typeface="Arial" charset="0"/>
                <a:ea typeface="Times New Roman" charset="0"/>
                <a:cs typeface="Times New Roman" charset="0"/>
              </a:rPr>
              <a:t>Cheerful, Uplifting,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kern="0" dirty="0">
                <a:solidFill>
                  <a:srgbClr val="FFC000"/>
                </a:solidFill>
                <a:latin typeface="Arial" charset="0"/>
                <a:ea typeface="Times New Roman" charset="0"/>
                <a:cs typeface="Times New Roman" charset="0"/>
              </a:rPr>
              <a:t>Spirited, Buoyant</a:t>
            </a: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5522450" y="4909212"/>
            <a:ext cx="2971800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algn="ctr" rotWithShape="0">
              <a:srgbClr val="FFFFFF">
                <a:alpha val="74998"/>
              </a:srgbClr>
            </a:outerShdw>
          </a:effectLst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kern="0" dirty="0">
                <a:solidFill>
                  <a:srgbClr val="B71A1D"/>
                </a:solidFill>
                <a:latin typeface="Arial" charset="0"/>
                <a:ea typeface="Times New Roman" charset="0"/>
                <a:cs typeface="Times New Roman" charset="0"/>
              </a:rPr>
              <a:t>Positive, Affirmative,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b="1" kern="0" dirty="0">
                <a:solidFill>
                  <a:srgbClr val="B71A1D"/>
                </a:solidFill>
                <a:latin typeface="Arial" charset="0"/>
                <a:ea typeface="Times New Roman" charset="0"/>
                <a:cs typeface="Times New Roman" charset="0"/>
              </a:rPr>
              <a:t>Bold, Assertive</a:t>
            </a:r>
          </a:p>
        </p:txBody>
      </p:sp>
    </p:spTree>
    <p:extLst>
      <p:ext uri="{BB962C8B-B14F-4D97-AF65-F5344CB8AC3E}">
        <p14:creationId xmlns:p14="http://schemas.microsoft.com/office/powerpoint/2010/main" val="322920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0"/>
          <p:cNvSpPr>
            <a:spLocks noGrp="1" noChangeArrowheads="1"/>
          </p:cNvSpPr>
          <p:nvPr>
            <p:ph type="title"/>
          </p:nvPr>
        </p:nvSpPr>
        <p:spPr>
          <a:xfrm>
            <a:off x="2666976" y="401318"/>
            <a:ext cx="6711424" cy="623870"/>
          </a:xfrm>
        </p:spPr>
        <p:txBody>
          <a:bodyPr vert="horz" lIns="96762" tIns="48381" rIns="96762" bIns="48381" rtlCol="0" anchor="ctr">
            <a:normAutofit/>
          </a:bodyPr>
          <a:lstStyle/>
          <a:p>
            <a:pPr algn="ctr" defTabSz="967618"/>
            <a:r>
              <a:rPr lang="en-GB" altLang="en-US" sz="3200" dirty="0">
                <a:solidFill>
                  <a:srgbClr val="002060"/>
                </a:solidFill>
                <a:latin typeface="Segoe UI Semibold" pitchFamily="34" charset="0"/>
              </a:rPr>
              <a:t>The Insights Colour Energies</a:t>
            </a:r>
            <a:endParaRPr lang="en-US" altLang="en-US" sz="3200" dirty="0">
              <a:solidFill>
                <a:srgbClr val="002060"/>
              </a:solidFill>
              <a:latin typeface="Segoe UI Semibol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BC03E-9E23-4205-80ED-673DB40AE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987" y="1147968"/>
            <a:ext cx="5267401" cy="51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07079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0"/>
          <p:cNvSpPr>
            <a:spLocks noGrp="1" noChangeArrowheads="1"/>
          </p:cNvSpPr>
          <p:nvPr>
            <p:ph type="title"/>
          </p:nvPr>
        </p:nvSpPr>
        <p:spPr>
          <a:xfrm>
            <a:off x="1343378" y="401318"/>
            <a:ext cx="8895644" cy="623870"/>
          </a:xfrm>
        </p:spPr>
        <p:txBody>
          <a:bodyPr vert="horz" lIns="96762" tIns="48381" rIns="96762" bIns="48381" rtlCol="0" anchor="ctr">
            <a:noAutofit/>
          </a:bodyPr>
          <a:lstStyle/>
          <a:p>
            <a:pPr algn="ctr" defTabSz="967618"/>
            <a:r>
              <a:rPr lang="en-GB" altLang="en-US" sz="4000" dirty="0">
                <a:solidFill>
                  <a:srgbClr val="002060"/>
                </a:solidFill>
              </a:rPr>
              <a:t>The Colour Energies Exercise – Where do you fit?</a:t>
            </a:r>
            <a:endParaRPr lang="en-US" altLang="en-US" sz="40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6345D3-85DF-49B1-ADBD-D03B176FF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264" y="2528568"/>
            <a:ext cx="8303472" cy="24690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8539EA-3D8B-42EA-87DC-FEF92A555E50}"/>
              </a:ext>
            </a:extLst>
          </p:cNvPr>
          <p:cNvSpPr txBox="1"/>
          <p:nvPr/>
        </p:nvSpPr>
        <p:spPr>
          <a:xfrm>
            <a:off x="1974776" y="1651548"/>
            <a:ext cx="7632848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Using your keypad, pick your Leading Colour and the order of the remaining three</a:t>
            </a:r>
          </a:p>
          <a:p>
            <a:pPr marL="342900" indent="-342900">
              <a:buFont typeface="+mj-lt"/>
              <a:buAutoNum type="arabicPeriod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F00B7-E9EE-45B0-90E0-F068A32BA647}"/>
              </a:ext>
            </a:extLst>
          </p:cNvPr>
          <p:cNvSpPr txBox="1"/>
          <p:nvPr/>
        </p:nvSpPr>
        <p:spPr>
          <a:xfrm>
            <a:off x="1974776" y="5328701"/>
            <a:ext cx="60942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Leading Colours: </a:t>
            </a:r>
            <a:r>
              <a:rPr lang="en-GB" sz="1050" u="sng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https://io-eur.cvent.com/polling/v1/api/polls/sp-15nbwf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2805872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1" y="328612"/>
            <a:ext cx="9143999" cy="585788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GB" altLang="en-US" sz="3600" dirty="0">
                <a:solidFill>
                  <a:srgbClr val="002060"/>
                </a:solidFill>
              </a:rPr>
              <a:t>Psychological Preferences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A582388B-0690-4125-9072-E1047CA44B70}"/>
              </a:ext>
            </a:extLst>
          </p:cNvPr>
          <p:cNvSpPr txBox="1">
            <a:spLocks noChangeArrowheads="1"/>
          </p:cNvSpPr>
          <p:nvPr/>
        </p:nvSpPr>
        <p:spPr>
          <a:xfrm>
            <a:off x="829815" y="1652739"/>
            <a:ext cx="6092825" cy="4040188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69696"/>
              </a:buClr>
              <a:buSzPct val="9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ＭＳ Ｐゴシック" pitchFamily="-1" charset="-128"/>
                <a:cs typeface="Arial" panose="020B0604020202020204" pitchFamily="34" charset="0"/>
              </a:rPr>
              <a:t>Jung talked about pairs of preferences: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69696"/>
              </a:buClr>
              <a:buSzPct val="95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ＭＳ Ｐゴシック" pitchFamily="-1" charset="-128"/>
              <a:cs typeface="Arial" panose="020B0604020202020204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69696"/>
              </a:buClr>
              <a:buSzPct val="95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ＭＳ Ｐゴシック" pitchFamily="-1" charset="-128"/>
              <a:cs typeface="Arial" panose="020B0604020202020204" pitchFamily="34" charset="0"/>
            </a:endParaRPr>
          </a:p>
          <a:p>
            <a:pPr marL="228600" marR="0" lvl="1" indent="-246888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DDDDDD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ＭＳ Ｐゴシック" pitchFamily="-1" charset="-128"/>
                <a:cs typeface="Arial" panose="020B0604020202020204" pitchFamily="34" charset="0"/>
              </a:rPr>
              <a:t>The way we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ＭＳ Ｐゴシック" pitchFamily="-1" charset="-128"/>
                <a:cs typeface="Arial" panose="020B0604020202020204" pitchFamily="34" charset="0"/>
              </a:rPr>
              <a:t>react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ＭＳ Ｐゴシック" pitchFamily="-1" charset="-128"/>
                <a:cs typeface="Arial" panose="020B0604020202020204" pitchFamily="34" charset="0"/>
              </a:rPr>
              <a:t>to outer and inner experiences</a:t>
            </a:r>
          </a:p>
          <a:p>
            <a:pPr marL="640080" marR="0" lvl="1" indent="-246888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DDDDDD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ＭＳ Ｐゴシック" pitchFamily="-1" charset="-128"/>
                <a:cs typeface="Arial" panose="020B0604020202020204" pitchFamily="34" charset="0"/>
              </a:rPr>
              <a:t>Introverted Attitudes and Extraverted Attitudes</a:t>
            </a:r>
          </a:p>
          <a:p>
            <a:pPr marL="640080" marR="0" lvl="1" indent="-246888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DDDDDD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ＭＳ Ｐゴシック" pitchFamily="-1" charset="-128"/>
              <a:cs typeface="Arial" panose="020B0604020202020204" pitchFamily="34" charset="0"/>
            </a:endParaRPr>
          </a:p>
          <a:p>
            <a:pPr marL="228600" marR="0" lvl="1" indent="-246888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DDDDDD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ＭＳ Ｐゴシック" pitchFamily="-1" charset="-128"/>
                <a:cs typeface="Arial" panose="020B0604020202020204" pitchFamily="34" charset="0"/>
              </a:rPr>
              <a:t>How we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ＭＳ Ｐゴシック" pitchFamily="-1" charset="-128"/>
                <a:cs typeface="Arial" panose="020B0604020202020204" pitchFamily="34" charset="0"/>
              </a:rPr>
              <a:t>make decisions</a:t>
            </a:r>
          </a:p>
          <a:p>
            <a:pPr marL="640080" marR="0" lvl="1" indent="-246888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DDDDDD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ＭＳ Ｐゴシック" pitchFamily="-1" charset="-128"/>
                <a:cs typeface="Arial" panose="020B0604020202020204" pitchFamily="34" charset="0"/>
              </a:rPr>
              <a:t>Thinking Functions and Feeling Functions</a:t>
            </a:r>
          </a:p>
          <a:p>
            <a:pPr marL="640080" marR="0" lvl="1" indent="-246888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DDDDDD"/>
              </a:buClr>
              <a:buSzPct val="85000"/>
              <a:buFont typeface="Wingdings 2"/>
              <a:buChar char="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1" charset="-128"/>
              <a:cs typeface="Arial" panose="020B0604020202020204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969696"/>
              </a:buClr>
              <a:buSzPct val="95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nstantia"/>
              <a:ea typeface="ＭＳ Ｐゴシック" pitchFamily="-1" charset="-128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8FC190E-FDB0-4AC7-8FE7-199F2C044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300" y="1984970"/>
            <a:ext cx="2547700" cy="288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89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0" y="513490"/>
            <a:ext cx="9143999" cy="585788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GB" altLang="en-US" sz="3600" dirty="0">
                <a:solidFill>
                  <a:srgbClr val="002060"/>
                </a:solidFill>
              </a:rPr>
              <a:t>Introversion and Extraversion</a:t>
            </a:r>
            <a:br>
              <a:rPr lang="en-GB" altLang="en-US" sz="3600" dirty="0">
                <a:solidFill>
                  <a:srgbClr val="002060"/>
                </a:solidFill>
              </a:rPr>
            </a:br>
            <a:r>
              <a:rPr lang="en-GB" altLang="en-US" sz="2000" dirty="0">
                <a:solidFill>
                  <a:srgbClr val="00B0F0"/>
                </a:solidFill>
              </a:rPr>
              <a:t>How do you react to stimuli?</a:t>
            </a:r>
            <a:endParaRPr lang="en-GB" altLang="en-US" sz="3600" dirty="0">
              <a:solidFill>
                <a:srgbClr val="00B0F0"/>
              </a:solidFill>
            </a:endParaRPr>
          </a:p>
        </p:txBody>
      </p:sp>
      <p:sp>
        <p:nvSpPr>
          <p:cNvPr id="5" name="Rectangle 30">
            <a:extLst>
              <a:ext uri="{FF2B5EF4-FFF2-40B4-BE49-F238E27FC236}">
                <a16:creationId xmlns:a16="http://schemas.microsoft.com/office/drawing/2014/main" id="{5A56C270-882E-4526-B8DB-23398360D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0392" y="1813414"/>
            <a:ext cx="2553533" cy="34324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667" tIns="44571" rIns="90667" bIns="44571"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000000"/>
              </a:buClr>
              <a:buSzPct val="100000"/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r>
              <a:rPr lang="en-GB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Outward Focus</a:t>
            </a:r>
          </a:p>
          <a:p>
            <a:pPr algn="ctr" eaLnBrk="0" hangingPunct="0">
              <a:lnSpc>
                <a:spcPct val="120000"/>
              </a:lnSpc>
              <a:buClr>
                <a:srgbClr val="000000"/>
              </a:buClr>
              <a:buSzPct val="100000"/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endParaRPr lang="en-GB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lnSpc>
                <a:spcPct val="120000"/>
              </a:lnSpc>
              <a:buClr>
                <a:srgbClr val="000000"/>
              </a:buClr>
              <a:buSzPct val="100000"/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r>
              <a:rPr lang="en-GB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Talkative</a:t>
            </a:r>
          </a:p>
          <a:p>
            <a:pPr algn="ctr" eaLnBrk="0" hangingPunct="0">
              <a:lnSpc>
                <a:spcPct val="120000"/>
              </a:lnSpc>
              <a:buClr>
                <a:srgbClr val="000000"/>
              </a:buClr>
              <a:buSzPct val="100000"/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r>
              <a:rPr lang="en-GB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Involved</a:t>
            </a:r>
          </a:p>
          <a:p>
            <a:pPr algn="ctr" eaLnBrk="0" hangingPunct="0">
              <a:lnSpc>
                <a:spcPct val="120000"/>
              </a:lnSpc>
              <a:buClr>
                <a:srgbClr val="000000"/>
              </a:buClr>
              <a:buSzPct val="100000"/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r>
              <a:rPr lang="en-GB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Outspoken</a:t>
            </a:r>
          </a:p>
          <a:p>
            <a:pPr algn="ctr" eaLnBrk="0" hangingPunct="0">
              <a:lnSpc>
                <a:spcPct val="120000"/>
              </a:lnSpc>
              <a:buClr>
                <a:srgbClr val="000000"/>
              </a:buClr>
              <a:buSzPct val="100000"/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r>
              <a:rPr lang="en-GB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Oriented</a:t>
            </a:r>
          </a:p>
          <a:p>
            <a:pPr algn="ctr" eaLnBrk="0" hangingPunct="0">
              <a:lnSpc>
                <a:spcPct val="120000"/>
              </a:lnSpc>
              <a:buClr>
                <a:srgbClr val="000000"/>
              </a:buClr>
              <a:buSzPct val="100000"/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r>
              <a:rPr lang="en-GB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Bold</a:t>
            </a:r>
          </a:p>
          <a:p>
            <a:pPr algn="ctr" eaLnBrk="0" hangingPunct="0">
              <a:lnSpc>
                <a:spcPct val="120000"/>
              </a:lnSpc>
              <a:buClr>
                <a:srgbClr val="000000"/>
              </a:buClr>
              <a:buSzPct val="100000"/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r>
              <a:rPr lang="en-GB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</a:p>
          <a:p>
            <a:pPr algn="ctr" eaLnBrk="0" hangingPunct="0">
              <a:lnSpc>
                <a:spcPct val="120000"/>
              </a:lnSpc>
              <a:buClr>
                <a:srgbClr val="000000"/>
              </a:buClr>
              <a:buSzPct val="100000"/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endParaRPr lang="en-GB" altLang="en-US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buClr>
                <a:srgbClr val="000000"/>
              </a:buClr>
              <a:buSzPct val="100000"/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r>
              <a:rPr lang="en-GB" alt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Breadth of knowledge</a:t>
            </a:r>
          </a:p>
        </p:txBody>
      </p:sp>
      <p:sp>
        <p:nvSpPr>
          <p:cNvPr id="6" name="Rectangle 31">
            <a:extLst>
              <a:ext uri="{FF2B5EF4-FFF2-40B4-BE49-F238E27FC236}">
                <a16:creationId xmlns:a16="http://schemas.microsoft.com/office/drawing/2014/main" id="{97E52D5C-023A-4AFB-954A-753156577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1760" y="1818996"/>
            <a:ext cx="2571768" cy="33770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667" tIns="44571" rIns="90667" bIns="44571">
            <a:spAutoFit/>
          </a:bodyPr>
          <a:lstStyle/>
          <a:p>
            <a:pPr algn="ctr" eaLnBrk="0" hangingPunct="0">
              <a:lnSpc>
                <a:spcPct val="120000"/>
              </a:lnSpc>
              <a:buClr>
                <a:srgbClr val="000000"/>
              </a:buClr>
              <a:buSzPct val="100000"/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r>
              <a:rPr lang="en-GB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Inward Focus</a:t>
            </a:r>
          </a:p>
          <a:p>
            <a:pPr algn="ctr" eaLnBrk="0" hangingPunct="0">
              <a:lnSpc>
                <a:spcPct val="120000"/>
              </a:lnSpc>
              <a:buClr>
                <a:srgbClr val="000000"/>
              </a:buClr>
              <a:buSzPct val="100000"/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endParaRPr lang="en-GB" alt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lnSpc>
                <a:spcPct val="120000"/>
              </a:lnSpc>
              <a:buClr>
                <a:srgbClr val="000000"/>
              </a:buClr>
              <a:buSzPct val="100000"/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r>
              <a:rPr lang="en-GB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</a:t>
            </a:r>
          </a:p>
          <a:p>
            <a:pPr algn="ctr" eaLnBrk="0" hangingPunct="0">
              <a:lnSpc>
                <a:spcPct val="120000"/>
              </a:lnSpc>
              <a:buClr>
                <a:srgbClr val="000000"/>
              </a:buClr>
              <a:buSzPct val="100000"/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r>
              <a:rPr lang="en-GB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Observant</a:t>
            </a:r>
          </a:p>
          <a:p>
            <a:pPr algn="ctr" eaLnBrk="0" hangingPunct="0">
              <a:lnSpc>
                <a:spcPct val="120000"/>
              </a:lnSpc>
              <a:buClr>
                <a:srgbClr val="000000"/>
              </a:buClr>
              <a:buSzPct val="100000"/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r>
              <a:rPr lang="en-GB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Reflective</a:t>
            </a:r>
          </a:p>
          <a:p>
            <a:pPr algn="ctr" eaLnBrk="0" hangingPunct="0">
              <a:lnSpc>
                <a:spcPct val="120000"/>
              </a:lnSpc>
              <a:buClr>
                <a:srgbClr val="000000"/>
              </a:buClr>
              <a:buSzPct val="100000"/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r>
              <a:rPr lang="en-GB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Thoughtful</a:t>
            </a:r>
          </a:p>
          <a:p>
            <a:pPr algn="ctr" eaLnBrk="0" hangingPunct="0">
              <a:lnSpc>
                <a:spcPct val="120000"/>
              </a:lnSpc>
              <a:buClr>
                <a:srgbClr val="000000"/>
              </a:buClr>
              <a:buSzPct val="100000"/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r>
              <a:rPr lang="en-GB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Cautious</a:t>
            </a:r>
          </a:p>
          <a:p>
            <a:pPr algn="ctr" eaLnBrk="0" hangingPunct="0">
              <a:lnSpc>
                <a:spcPct val="120000"/>
              </a:lnSpc>
              <a:buClr>
                <a:srgbClr val="000000"/>
              </a:buClr>
              <a:buSzPct val="100000"/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r>
              <a:rPr lang="en-GB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</a:t>
            </a:r>
          </a:p>
          <a:p>
            <a:pPr algn="ctr" eaLnBrk="0" hangingPunct="0">
              <a:buClr>
                <a:srgbClr val="000000"/>
              </a:buClr>
              <a:buSzPct val="100000"/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endParaRPr lang="en-GB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buClr>
                <a:srgbClr val="000000"/>
              </a:buClr>
              <a:buSzPct val="100000"/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r>
              <a:rPr lang="en-GB" alt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 of knowledge</a:t>
            </a:r>
            <a:endParaRPr lang="en-GB" altLang="en-US" sz="2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402610-17A3-4D73-B9E7-4BB7D9CF6213}"/>
              </a:ext>
            </a:extLst>
          </p:cNvPr>
          <p:cNvSpPr/>
          <p:nvPr/>
        </p:nvSpPr>
        <p:spPr>
          <a:xfrm rot="16200000">
            <a:off x="3393861" y="3217220"/>
            <a:ext cx="1941558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0" hangingPunct="0">
              <a:lnSpc>
                <a:spcPct val="120000"/>
              </a:lnSpc>
              <a:buClr>
                <a:srgbClr val="000000"/>
              </a:buClr>
              <a:buSzPct val="100000"/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r>
              <a:rPr lang="en-GB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INTROVERSION</a:t>
            </a:r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6B17EE46-D544-4810-AAEF-60BA15AAB350}"/>
              </a:ext>
            </a:extLst>
          </p:cNvPr>
          <p:cNvGrpSpPr>
            <a:grpSpLocks noChangeAspect="1"/>
          </p:cNvGrpSpPr>
          <p:nvPr/>
        </p:nvGrpSpPr>
        <p:grpSpPr>
          <a:xfrm>
            <a:off x="4642080" y="2113298"/>
            <a:ext cx="2520000" cy="2520000"/>
            <a:chOff x="3340694" y="2786058"/>
            <a:chExt cx="2160000" cy="2170431"/>
          </a:xfrm>
        </p:grpSpPr>
        <p:pic>
          <p:nvPicPr>
            <p:cNvPr id="9" name="Picture 8" descr="001_0001_4Type Wheel with space for writing_enGB.png">
              <a:extLst>
                <a:ext uri="{FF2B5EF4-FFF2-40B4-BE49-F238E27FC236}">
                  <a16:creationId xmlns:a16="http://schemas.microsoft.com/office/drawing/2014/main" id="{A4AC7B0B-D6DE-44F5-AAC6-593CA8553CE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40694" y="2786058"/>
              <a:ext cx="2160000" cy="2170431"/>
            </a:xfrm>
            <a:prstGeom prst="rect">
              <a:avLst/>
            </a:prstGeom>
          </p:spPr>
        </p:pic>
        <p:sp>
          <p:nvSpPr>
            <p:cNvPr id="10" name="Line 16">
              <a:extLst>
                <a:ext uri="{FF2B5EF4-FFF2-40B4-BE49-F238E27FC236}">
                  <a16:creationId xmlns:a16="http://schemas.microsoft.com/office/drawing/2014/main" id="{AA6E4034-1B7D-4AFB-832D-68B9334240B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107808" y="3859314"/>
              <a:ext cx="144000" cy="0"/>
            </a:xfrm>
            <a:prstGeom prst="lin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Line 17">
              <a:extLst>
                <a:ext uri="{FF2B5EF4-FFF2-40B4-BE49-F238E27FC236}">
                  <a16:creationId xmlns:a16="http://schemas.microsoft.com/office/drawing/2014/main" id="{2A179545-A700-40C2-90F5-7230F3A014F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3854333" y="3859314"/>
              <a:ext cx="144000" cy="0"/>
            </a:xfrm>
            <a:prstGeom prst="lin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Line 18">
              <a:extLst>
                <a:ext uri="{FF2B5EF4-FFF2-40B4-BE49-F238E27FC236}">
                  <a16:creationId xmlns:a16="http://schemas.microsoft.com/office/drawing/2014/main" id="{F765661C-C6E2-4E22-A353-EC7C882AB15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3583960" y="3859314"/>
              <a:ext cx="144000" cy="0"/>
            </a:xfrm>
            <a:prstGeom prst="lin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Line 19">
              <a:extLst>
                <a:ext uri="{FF2B5EF4-FFF2-40B4-BE49-F238E27FC236}">
                  <a16:creationId xmlns:a16="http://schemas.microsoft.com/office/drawing/2014/main" id="{2F80F197-BB3C-41E0-AFEF-A23D667BEFD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5099176" y="3858190"/>
              <a:ext cx="144000" cy="0"/>
            </a:xfrm>
            <a:prstGeom prst="lin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Line 20">
              <a:extLst>
                <a:ext uri="{FF2B5EF4-FFF2-40B4-BE49-F238E27FC236}">
                  <a16:creationId xmlns:a16="http://schemas.microsoft.com/office/drawing/2014/main" id="{3BF09DFA-1DD4-49AB-B60D-F7EC291BECF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845701" y="3858190"/>
              <a:ext cx="144000" cy="0"/>
            </a:xfrm>
            <a:prstGeom prst="lin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3430939D-9F97-4729-AAC6-343E7CA776F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575329" y="3858190"/>
              <a:ext cx="144000" cy="0"/>
            </a:xfrm>
            <a:prstGeom prst="lin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Line 16">
              <a:extLst>
                <a:ext uri="{FF2B5EF4-FFF2-40B4-BE49-F238E27FC236}">
                  <a16:creationId xmlns:a16="http://schemas.microsoft.com/office/drawing/2014/main" id="{96A14877-6C8A-4A67-A98C-556C1C89D0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7686" y="3119465"/>
              <a:ext cx="144000" cy="0"/>
            </a:xfrm>
            <a:prstGeom prst="lin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id="{BD1D062F-A4EE-40ED-B6C6-DCEC3165E4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7686" y="3372940"/>
              <a:ext cx="144000" cy="0"/>
            </a:xfrm>
            <a:prstGeom prst="lin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Line 18">
              <a:extLst>
                <a:ext uri="{FF2B5EF4-FFF2-40B4-BE49-F238E27FC236}">
                  <a16:creationId xmlns:a16="http://schemas.microsoft.com/office/drawing/2014/main" id="{8BDDC1B7-6655-4C3A-822B-15D72DF8CF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7686" y="3643313"/>
              <a:ext cx="144000" cy="0"/>
            </a:xfrm>
            <a:prstGeom prst="lin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Line 16">
              <a:extLst>
                <a:ext uri="{FF2B5EF4-FFF2-40B4-BE49-F238E27FC236}">
                  <a16:creationId xmlns:a16="http://schemas.microsoft.com/office/drawing/2014/main" id="{8A1E2E91-A2B4-47FB-8735-0A4B93903E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7686" y="4119598"/>
              <a:ext cx="144000" cy="0"/>
            </a:xfrm>
            <a:prstGeom prst="lin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Line 17">
              <a:extLst>
                <a:ext uri="{FF2B5EF4-FFF2-40B4-BE49-F238E27FC236}">
                  <a16:creationId xmlns:a16="http://schemas.microsoft.com/office/drawing/2014/main" id="{97FA71F1-1052-4FB8-9DE5-C16854B2A8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7686" y="4373073"/>
              <a:ext cx="144000" cy="0"/>
            </a:xfrm>
            <a:prstGeom prst="lin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Line 18">
              <a:extLst>
                <a:ext uri="{FF2B5EF4-FFF2-40B4-BE49-F238E27FC236}">
                  <a16:creationId xmlns:a16="http://schemas.microsoft.com/office/drawing/2014/main" id="{DBB67DA4-E706-498E-A3E8-9AA4FCDD01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7686" y="4643446"/>
              <a:ext cx="144000" cy="0"/>
            </a:xfrm>
            <a:prstGeom prst="lin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7DE6659-B0FA-467F-A73F-04F89EA32073}"/>
              </a:ext>
            </a:extLst>
          </p:cNvPr>
          <p:cNvSpPr/>
          <p:nvPr/>
        </p:nvSpPr>
        <p:spPr>
          <a:xfrm rot="5400000">
            <a:off x="6475192" y="3230607"/>
            <a:ext cx="1988558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ct val="120000"/>
              </a:lnSpc>
              <a:buClr>
                <a:srgbClr val="000000"/>
              </a:buClr>
              <a:buSzPct val="100000"/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r>
              <a:rPr lang="en-GB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EXTRAVERSION</a:t>
            </a:r>
          </a:p>
        </p:txBody>
      </p:sp>
    </p:spTree>
    <p:extLst>
      <p:ext uri="{BB962C8B-B14F-4D97-AF65-F5344CB8AC3E}">
        <p14:creationId xmlns:p14="http://schemas.microsoft.com/office/powerpoint/2010/main" val="319460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0" y="513490"/>
            <a:ext cx="9143999" cy="585788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GB" altLang="en-US" sz="3600" dirty="0">
                <a:solidFill>
                  <a:srgbClr val="002060"/>
                </a:solidFill>
              </a:rPr>
              <a:t>Thinking and Feeling</a:t>
            </a:r>
            <a:br>
              <a:rPr lang="en-GB" altLang="en-US" sz="3600" dirty="0">
                <a:solidFill>
                  <a:srgbClr val="002060"/>
                </a:solidFill>
              </a:rPr>
            </a:br>
            <a:r>
              <a:rPr lang="en-GB" altLang="en-US" sz="2000" dirty="0">
                <a:solidFill>
                  <a:srgbClr val="00B0F0"/>
                </a:solidFill>
              </a:rPr>
              <a:t>How do you make decisions?</a:t>
            </a:r>
            <a:endParaRPr lang="en-GB" altLang="en-US" sz="3600" dirty="0">
              <a:solidFill>
                <a:srgbClr val="00B0F0"/>
              </a:solidFill>
            </a:endParaRPr>
          </a:p>
        </p:txBody>
      </p:sp>
      <p:sp>
        <p:nvSpPr>
          <p:cNvPr id="21" name="Text Box 24">
            <a:extLst>
              <a:ext uri="{FF2B5EF4-FFF2-40B4-BE49-F238E27FC236}">
                <a16:creationId xmlns:a16="http://schemas.microsoft.com/office/drawing/2014/main" id="{D576647A-5313-425A-B59E-3D3F96602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3080" y="1331489"/>
            <a:ext cx="6179481" cy="7078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algn="ctr" eaLnBrk="0" hangingPunct="0"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r>
              <a:rPr lang="en-GB" sz="2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Task-oriented</a:t>
            </a:r>
          </a:p>
          <a:p>
            <a:pPr algn="ctr" eaLnBrk="0" hangingPunct="0"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Analytical  Impersonal  Detached  Objective</a:t>
            </a:r>
            <a:endParaRPr lang="en-GB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6C73F6-3B1D-419C-8773-285D87A96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2270" y="5133093"/>
            <a:ext cx="2836609" cy="3670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667" tIns="44571" rIns="90667" bIns="44571">
            <a:spAutoFit/>
          </a:bodyPr>
          <a:lstStyle/>
          <a:p>
            <a:pPr algn="ctr" eaLnBrk="0" hangingPunct="0"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0581C13-DDBD-498B-87E9-1115313A3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532" y="2188745"/>
            <a:ext cx="3064363" cy="3670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667" tIns="44571" rIns="90667" bIns="44571">
            <a:spAutoFit/>
          </a:bodyPr>
          <a:lstStyle/>
          <a:p>
            <a:pPr algn="ctr" eaLnBrk="0" hangingPunct="0">
              <a:tabLst>
                <a:tab pos="0" algn="l"/>
                <a:tab pos="473730" algn="l"/>
                <a:tab pos="949140" algn="l"/>
                <a:tab pos="1424549" algn="l"/>
                <a:tab pos="1899959" algn="l"/>
                <a:tab pos="2375368" algn="l"/>
                <a:tab pos="2850778" algn="l"/>
                <a:tab pos="3326187" algn="l"/>
                <a:tab pos="3801597" algn="l"/>
                <a:tab pos="4277006" algn="l"/>
                <a:tab pos="4752416" algn="l"/>
                <a:tab pos="5227825" algn="l"/>
                <a:tab pos="5703236" algn="l"/>
                <a:tab pos="6178645" algn="l"/>
                <a:tab pos="6654055" algn="l"/>
                <a:tab pos="7129464" algn="l"/>
                <a:tab pos="7604874" algn="l"/>
                <a:tab pos="8080283" algn="l"/>
                <a:tab pos="8555693" algn="l"/>
                <a:tab pos="9031102" algn="l"/>
                <a:tab pos="9506512" algn="l"/>
              </a:tabLst>
            </a:pP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0956981-7ECD-42C0-80E4-3D45C4D4B785}"/>
              </a:ext>
            </a:extLst>
          </p:cNvPr>
          <p:cNvSpPr/>
          <p:nvPr/>
        </p:nvSpPr>
        <p:spPr>
          <a:xfrm>
            <a:off x="2441703" y="5572590"/>
            <a:ext cx="67866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Considerate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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Accommodating 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 Personal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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Harmonious</a:t>
            </a:r>
          </a:p>
          <a:p>
            <a:pPr algn="ctr"/>
            <a:r>
              <a:rPr lang="en-GB" sz="2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Relationships-oriented</a:t>
            </a:r>
          </a:p>
        </p:txBody>
      </p:sp>
      <p:grpSp>
        <p:nvGrpSpPr>
          <p:cNvPr id="28" name="Group 34">
            <a:extLst>
              <a:ext uri="{FF2B5EF4-FFF2-40B4-BE49-F238E27FC236}">
                <a16:creationId xmlns:a16="http://schemas.microsoft.com/office/drawing/2014/main" id="{B6EA92E9-FC15-41C1-A268-7FEECBB27EB1}"/>
              </a:ext>
            </a:extLst>
          </p:cNvPr>
          <p:cNvGrpSpPr>
            <a:grpSpLocks noChangeAspect="1"/>
          </p:cNvGrpSpPr>
          <p:nvPr/>
        </p:nvGrpSpPr>
        <p:grpSpPr>
          <a:xfrm>
            <a:off x="4584843" y="2591102"/>
            <a:ext cx="2520000" cy="2520000"/>
            <a:chOff x="3340694" y="2786058"/>
            <a:chExt cx="2160000" cy="2170431"/>
          </a:xfrm>
        </p:grpSpPr>
        <p:pic>
          <p:nvPicPr>
            <p:cNvPr id="29" name="Picture 28" descr="001_0001_4Type Wheel with space for writing_enGB.png">
              <a:extLst>
                <a:ext uri="{FF2B5EF4-FFF2-40B4-BE49-F238E27FC236}">
                  <a16:creationId xmlns:a16="http://schemas.microsoft.com/office/drawing/2014/main" id="{F5A9A6EA-5F84-4D5A-89E5-FEB284B38A79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40694" y="2786058"/>
              <a:ext cx="2160000" cy="2170431"/>
            </a:xfrm>
            <a:prstGeom prst="rect">
              <a:avLst/>
            </a:prstGeom>
          </p:spPr>
        </p:pic>
        <p:sp>
          <p:nvSpPr>
            <p:cNvPr id="30" name="Line 16">
              <a:extLst>
                <a:ext uri="{FF2B5EF4-FFF2-40B4-BE49-F238E27FC236}">
                  <a16:creationId xmlns:a16="http://schemas.microsoft.com/office/drawing/2014/main" id="{6BC61343-DB9F-4050-B63E-6D616C1E9D5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107808" y="3859314"/>
              <a:ext cx="144000" cy="0"/>
            </a:xfrm>
            <a:prstGeom prst="lin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Line 17">
              <a:extLst>
                <a:ext uri="{FF2B5EF4-FFF2-40B4-BE49-F238E27FC236}">
                  <a16:creationId xmlns:a16="http://schemas.microsoft.com/office/drawing/2014/main" id="{974D41E1-E22E-4672-8829-B082D7DAA98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3854333" y="3859314"/>
              <a:ext cx="144000" cy="0"/>
            </a:xfrm>
            <a:prstGeom prst="lin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Line 18">
              <a:extLst>
                <a:ext uri="{FF2B5EF4-FFF2-40B4-BE49-F238E27FC236}">
                  <a16:creationId xmlns:a16="http://schemas.microsoft.com/office/drawing/2014/main" id="{5CB07DFB-8D0C-43BF-9215-235CC3B2695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3583960" y="3859314"/>
              <a:ext cx="144000" cy="0"/>
            </a:xfrm>
            <a:prstGeom prst="lin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Line 19">
              <a:extLst>
                <a:ext uri="{FF2B5EF4-FFF2-40B4-BE49-F238E27FC236}">
                  <a16:creationId xmlns:a16="http://schemas.microsoft.com/office/drawing/2014/main" id="{2B0F9C7A-06BA-4995-B1B5-81671882311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5099176" y="3858190"/>
              <a:ext cx="144000" cy="0"/>
            </a:xfrm>
            <a:prstGeom prst="lin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Line 20">
              <a:extLst>
                <a:ext uri="{FF2B5EF4-FFF2-40B4-BE49-F238E27FC236}">
                  <a16:creationId xmlns:a16="http://schemas.microsoft.com/office/drawing/2014/main" id="{D5B6D598-9B3D-476E-9DC6-F18F9F51F42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845701" y="3858190"/>
              <a:ext cx="144000" cy="0"/>
            </a:xfrm>
            <a:prstGeom prst="lin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Line 21">
              <a:extLst>
                <a:ext uri="{FF2B5EF4-FFF2-40B4-BE49-F238E27FC236}">
                  <a16:creationId xmlns:a16="http://schemas.microsoft.com/office/drawing/2014/main" id="{24175A4F-09D5-4177-BBE5-880636AFED9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575329" y="3858190"/>
              <a:ext cx="144000" cy="0"/>
            </a:xfrm>
            <a:prstGeom prst="lin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Line 16">
              <a:extLst>
                <a:ext uri="{FF2B5EF4-FFF2-40B4-BE49-F238E27FC236}">
                  <a16:creationId xmlns:a16="http://schemas.microsoft.com/office/drawing/2014/main" id="{57C49AF9-8B5B-4813-9296-52A108CA32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7686" y="3119465"/>
              <a:ext cx="144000" cy="0"/>
            </a:xfrm>
            <a:prstGeom prst="lin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Line 17">
              <a:extLst>
                <a:ext uri="{FF2B5EF4-FFF2-40B4-BE49-F238E27FC236}">
                  <a16:creationId xmlns:a16="http://schemas.microsoft.com/office/drawing/2014/main" id="{267F7C4B-C6EE-4522-A592-BB8D258C35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7686" y="3372940"/>
              <a:ext cx="144000" cy="0"/>
            </a:xfrm>
            <a:prstGeom prst="lin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Line 18">
              <a:extLst>
                <a:ext uri="{FF2B5EF4-FFF2-40B4-BE49-F238E27FC236}">
                  <a16:creationId xmlns:a16="http://schemas.microsoft.com/office/drawing/2014/main" id="{6CB96BD5-5342-4D4B-BFE8-6D6729EA86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7686" y="3643313"/>
              <a:ext cx="144000" cy="0"/>
            </a:xfrm>
            <a:prstGeom prst="lin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Line 16">
              <a:extLst>
                <a:ext uri="{FF2B5EF4-FFF2-40B4-BE49-F238E27FC236}">
                  <a16:creationId xmlns:a16="http://schemas.microsoft.com/office/drawing/2014/main" id="{A29246AF-1B76-4AF8-897E-168F228439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7686" y="4119598"/>
              <a:ext cx="144000" cy="0"/>
            </a:xfrm>
            <a:prstGeom prst="lin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Line 17">
              <a:extLst>
                <a:ext uri="{FF2B5EF4-FFF2-40B4-BE49-F238E27FC236}">
                  <a16:creationId xmlns:a16="http://schemas.microsoft.com/office/drawing/2014/main" id="{AD33982A-B287-4394-A5D4-366BE72F99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7686" y="4373073"/>
              <a:ext cx="144000" cy="0"/>
            </a:xfrm>
            <a:prstGeom prst="lin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Line 18">
              <a:extLst>
                <a:ext uri="{FF2B5EF4-FFF2-40B4-BE49-F238E27FC236}">
                  <a16:creationId xmlns:a16="http://schemas.microsoft.com/office/drawing/2014/main" id="{484F8EF5-465A-4693-AF14-7EF20523A0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57686" y="4643446"/>
              <a:ext cx="144000" cy="0"/>
            </a:xfrm>
            <a:prstGeom prst="lin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110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0"/>
          <p:cNvSpPr>
            <a:spLocks noGrp="1" noChangeArrowheads="1"/>
          </p:cNvSpPr>
          <p:nvPr>
            <p:ph type="title"/>
          </p:nvPr>
        </p:nvSpPr>
        <p:spPr>
          <a:xfrm>
            <a:off x="2666976" y="401318"/>
            <a:ext cx="6711424" cy="623870"/>
          </a:xfrm>
        </p:spPr>
        <p:txBody>
          <a:bodyPr vert="horz" lIns="96762" tIns="48381" rIns="96762" bIns="48381" rtlCol="0" anchor="ctr">
            <a:noAutofit/>
          </a:bodyPr>
          <a:lstStyle/>
          <a:p>
            <a:pPr algn="ctr" defTabSz="967618"/>
            <a:r>
              <a:rPr lang="en-GB" altLang="en-US" sz="4000" dirty="0">
                <a:solidFill>
                  <a:srgbClr val="002060"/>
                </a:solidFill>
              </a:rPr>
              <a:t>Insights Discovery</a:t>
            </a:r>
            <a:endParaRPr lang="en-US" altLang="en-US" sz="4000" dirty="0">
              <a:solidFill>
                <a:srgbClr val="00206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B5366-53ED-4907-ACE7-72A8B789B41C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1025188"/>
            <a:ext cx="9144000" cy="492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30F6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000" b="0" dirty="0">
                <a:solidFill>
                  <a:srgbClr val="002060"/>
                </a:solidFill>
              </a:rPr>
              <a:t>How does this affect Team Performance, Leadership and Retention?</a:t>
            </a:r>
            <a:endParaRPr lang="en-GB" altLang="en-US" sz="3200" b="0" dirty="0">
              <a:solidFill>
                <a:srgbClr val="002060"/>
              </a:solidFill>
            </a:endParaRPr>
          </a:p>
        </p:txBody>
      </p:sp>
      <p:pic>
        <p:nvPicPr>
          <p:cNvPr id="5" name="Object 1" descr="preencoded.png">
            <a:extLst>
              <a:ext uri="{FF2B5EF4-FFF2-40B4-BE49-F238E27FC236}">
                <a16:creationId xmlns:a16="http://schemas.microsoft.com/office/drawing/2014/main" id="{6EDE52FD-5B7D-451C-A13D-2EDF6D1D23A5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rcRect/>
          <a:stretch/>
        </p:blipFill>
        <p:spPr>
          <a:xfrm>
            <a:off x="3692188" y="1582400"/>
            <a:ext cx="4807624" cy="4807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86976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0"/>
          <p:cNvSpPr>
            <a:spLocks noGrp="1" noChangeArrowheads="1"/>
          </p:cNvSpPr>
          <p:nvPr>
            <p:ph type="title"/>
          </p:nvPr>
        </p:nvSpPr>
        <p:spPr>
          <a:xfrm>
            <a:off x="1811216" y="547154"/>
            <a:ext cx="7910158" cy="623870"/>
          </a:xfrm>
        </p:spPr>
        <p:txBody>
          <a:bodyPr vert="horz" lIns="96762" tIns="48381" rIns="96762" bIns="48381" rtlCol="0" anchor="ctr">
            <a:noAutofit/>
          </a:bodyPr>
          <a:lstStyle/>
          <a:p>
            <a:pPr algn="ctr" defTabSz="967618"/>
            <a:r>
              <a:rPr lang="en-GB" altLang="en-US" sz="4000" dirty="0">
                <a:solidFill>
                  <a:srgbClr val="002060"/>
                </a:solidFill>
              </a:rPr>
              <a:t>How can you use this to make you more successful?</a:t>
            </a:r>
            <a:endParaRPr lang="en-US" altLang="en-US" sz="4000" dirty="0">
              <a:solidFill>
                <a:srgbClr val="00206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BEE178-5C3D-4F01-8890-2E11B9A83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6557"/>
            <a:ext cx="10515600" cy="3939745"/>
          </a:xfrm>
        </p:spPr>
        <p:txBody>
          <a:bodyPr bIns="4680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1800" b="1" dirty="0">
                <a:solidFill>
                  <a:srgbClr val="330F63"/>
                </a:solidFill>
              </a:rPr>
              <a:t>Recruitment </a:t>
            </a:r>
          </a:p>
          <a:p>
            <a:pPr marL="673200" lvl="1">
              <a:lnSpc>
                <a:spcPct val="120000"/>
              </a:lnSpc>
            </a:pPr>
            <a:endParaRPr lang="en-GB" sz="1800" dirty="0">
              <a:solidFill>
                <a:srgbClr val="330F63"/>
              </a:solidFill>
            </a:endParaRPr>
          </a:p>
          <a:p>
            <a:pPr marL="673200" lvl="1">
              <a:lnSpc>
                <a:spcPct val="120000"/>
              </a:lnSpc>
            </a:pPr>
            <a:r>
              <a:rPr lang="en-GB" sz="1800" dirty="0"/>
              <a:t>Understand the preferences of the candidate</a:t>
            </a:r>
          </a:p>
          <a:p>
            <a:pPr marL="673200" lvl="1">
              <a:lnSpc>
                <a:spcPct val="120000"/>
              </a:lnSpc>
            </a:pPr>
            <a:r>
              <a:rPr lang="en-GB" sz="1800" dirty="0"/>
              <a:t>How do the preferences of the candidate fit the role? </a:t>
            </a:r>
          </a:p>
          <a:p>
            <a:pPr marL="673200" lvl="1">
              <a:lnSpc>
                <a:spcPct val="120000"/>
              </a:lnSpc>
            </a:pPr>
            <a:r>
              <a:rPr lang="en-GB" sz="1800" dirty="0">
                <a:solidFill>
                  <a:srgbClr val="330F63"/>
                </a:solidFill>
              </a:rPr>
              <a:t>How does the new recruit complement the team?</a:t>
            </a:r>
          </a:p>
          <a:p>
            <a:pPr marL="673200" lvl="1">
              <a:lnSpc>
                <a:spcPct val="120000"/>
              </a:lnSpc>
            </a:pPr>
            <a:endParaRPr lang="en-GB" sz="1600" dirty="0">
              <a:solidFill>
                <a:srgbClr val="330F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793470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0"/>
          <p:cNvSpPr>
            <a:spLocks noGrp="1" noChangeArrowheads="1"/>
          </p:cNvSpPr>
          <p:nvPr>
            <p:ph type="title"/>
          </p:nvPr>
        </p:nvSpPr>
        <p:spPr>
          <a:xfrm>
            <a:off x="1811216" y="547154"/>
            <a:ext cx="7910158" cy="623870"/>
          </a:xfrm>
        </p:spPr>
        <p:txBody>
          <a:bodyPr vert="horz" lIns="96762" tIns="48381" rIns="96762" bIns="48381" rtlCol="0" anchor="ctr">
            <a:noAutofit/>
          </a:bodyPr>
          <a:lstStyle/>
          <a:p>
            <a:pPr algn="ctr" defTabSz="967618"/>
            <a:r>
              <a:rPr lang="en-GB" altLang="en-US" sz="4000" dirty="0">
                <a:solidFill>
                  <a:srgbClr val="002060"/>
                </a:solidFill>
              </a:rPr>
              <a:t>How can you use this to make you more successful?</a:t>
            </a:r>
            <a:endParaRPr lang="en-US" altLang="en-US" sz="4000" dirty="0">
              <a:solidFill>
                <a:srgbClr val="00206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BEE178-5C3D-4F01-8890-2E11B9A83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5800"/>
            <a:ext cx="10515600" cy="3939745"/>
          </a:xfrm>
        </p:spPr>
        <p:txBody>
          <a:bodyPr bIns="4680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1800" b="1" dirty="0">
                <a:solidFill>
                  <a:srgbClr val="330F63"/>
                </a:solidFill>
              </a:rPr>
              <a:t>On-boarding and Retention</a:t>
            </a:r>
          </a:p>
          <a:p>
            <a:pPr marL="673200" lvl="1">
              <a:lnSpc>
                <a:spcPct val="120000"/>
              </a:lnSpc>
            </a:pPr>
            <a:endParaRPr lang="en-GB" sz="1800" dirty="0">
              <a:solidFill>
                <a:srgbClr val="330F63"/>
              </a:solidFill>
            </a:endParaRPr>
          </a:p>
          <a:p>
            <a:pPr marL="673200" lvl="1">
              <a:lnSpc>
                <a:spcPct val="120000"/>
              </a:lnSpc>
            </a:pPr>
            <a:r>
              <a:rPr lang="en-GB" sz="1800" dirty="0">
                <a:solidFill>
                  <a:srgbClr val="330F63"/>
                </a:solidFill>
              </a:rPr>
              <a:t>What do you need to do to get the best </a:t>
            </a:r>
            <a:r>
              <a:rPr lang="en-GB" sz="1800" dirty="0"/>
              <a:t>out of the new starter</a:t>
            </a:r>
            <a:r>
              <a:rPr lang="en-GB" sz="1800" dirty="0">
                <a:solidFill>
                  <a:srgbClr val="330F63"/>
                </a:solidFill>
              </a:rPr>
              <a:t>?</a:t>
            </a:r>
          </a:p>
          <a:p>
            <a:pPr marL="673200" lvl="1">
              <a:lnSpc>
                <a:spcPct val="120000"/>
              </a:lnSpc>
            </a:pPr>
            <a:r>
              <a:rPr lang="en-GB" sz="1800" dirty="0"/>
              <a:t>What is their ideal environment?</a:t>
            </a:r>
          </a:p>
          <a:p>
            <a:pPr marL="673200" lvl="1">
              <a:lnSpc>
                <a:spcPct val="120000"/>
              </a:lnSpc>
            </a:pPr>
            <a:r>
              <a:rPr lang="en-GB" sz="1800" dirty="0"/>
              <a:t>How do we / they need to adapt to each other to be most effective?</a:t>
            </a:r>
          </a:p>
          <a:p>
            <a:pPr marL="673200" lvl="1">
              <a:lnSpc>
                <a:spcPct val="120000"/>
              </a:lnSpc>
            </a:pPr>
            <a:r>
              <a:rPr lang="en-GB" sz="1800" dirty="0">
                <a:solidFill>
                  <a:srgbClr val="330F63"/>
                </a:solidFill>
              </a:rPr>
              <a:t>Understanding and appreciating other perspectives supports Diversity and Inclusion and the general feel of being </a:t>
            </a:r>
            <a:r>
              <a:rPr lang="en-GB" sz="1800" dirty="0"/>
              <a:t>understood and connected</a:t>
            </a:r>
          </a:p>
          <a:p>
            <a:pPr marL="673200" lvl="1">
              <a:lnSpc>
                <a:spcPct val="120000"/>
              </a:lnSpc>
            </a:pPr>
            <a:r>
              <a:rPr lang="en-GB" sz="1800" dirty="0"/>
              <a:t>Sets the bar in terms of encouraging and nurturing positive behaviours and engagement</a:t>
            </a:r>
            <a:endParaRPr lang="en-GB" sz="1800" dirty="0">
              <a:solidFill>
                <a:srgbClr val="330F63"/>
              </a:solidFill>
            </a:endParaRPr>
          </a:p>
          <a:p>
            <a:pPr marL="673200" lvl="1">
              <a:lnSpc>
                <a:spcPct val="120000"/>
              </a:lnSpc>
            </a:pPr>
            <a:endParaRPr lang="en-GB" sz="1600" dirty="0">
              <a:solidFill>
                <a:srgbClr val="330F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104378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0"/>
          <p:cNvSpPr>
            <a:spLocks noGrp="1" noChangeArrowheads="1"/>
          </p:cNvSpPr>
          <p:nvPr>
            <p:ph type="title"/>
          </p:nvPr>
        </p:nvSpPr>
        <p:spPr>
          <a:xfrm>
            <a:off x="1811216" y="547154"/>
            <a:ext cx="7910158" cy="623870"/>
          </a:xfrm>
        </p:spPr>
        <p:txBody>
          <a:bodyPr vert="horz" lIns="96762" tIns="48381" rIns="96762" bIns="48381" rtlCol="0" anchor="ctr">
            <a:noAutofit/>
          </a:bodyPr>
          <a:lstStyle/>
          <a:p>
            <a:pPr algn="ctr" defTabSz="967618"/>
            <a:r>
              <a:rPr lang="en-GB" altLang="en-US" sz="4000" dirty="0">
                <a:solidFill>
                  <a:srgbClr val="002060"/>
                </a:solidFill>
              </a:rPr>
              <a:t>How can you use this to make you more successful?</a:t>
            </a:r>
            <a:endParaRPr lang="en-US" altLang="en-US" sz="4000" dirty="0">
              <a:solidFill>
                <a:srgbClr val="00206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BEE178-5C3D-4F01-8890-2E11B9A83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4891"/>
            <a:ext cx="10515600" cy="3939745"/>
          </a:xfrm>
        </p:spPr>
        <p:txBody>
          <a:bodyPr bIns="4680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1800" b="1" dirty="0"/>
              <a:t>Creating High Performing Teams / Leaders</a:t>
            </a:r>
          </a:p>
          <a:p>
            <a:pPr marL="0" indent="0">
              <a:lnSpc>
                <a:spcPct val="120000"/>
              </a:lnSpc>
              <a:buNone/>
            </a:pPr>
            <a:endParaRPr lang="en-GB" sz="1800" dirty="0">
              <a:solidFill>
                <a:srgbClr val="330F63"/>
              </a:solidFill>
            </a:endParaRPr>
          </a:p>
          <a:p>
            <a:pPr marL="673200" lvl="1">
              <a:lnSpc>
                <a:spcPct val="120000"/>
              </a:lnSpc>
            </a:pPr>
            <a:r>
              <a:rPr lang="en-GB" sz="1800" dirty="0">
                <a:solidFill>
                  <a:srgbClr val="330F63"/>
                </a:solidFill>
              </a:rPr>
              <a:t>Understanding our preferences, and especially those of others, helps us communicate more effectively with each other</a:t>
            </a:r>
          </a:p>
          <a:p>
            <a:pPr marL="673200" lvl="1">
              <a:lnSpc>
                <a:spcPct val="120000"/>
              </a:lnSpc>
            </a:pPr>
            <a:r>
              <a:rPr lang="en-GB" sz="1800" dirty="0">
                <a:solidFill>
                  <a:srgbClr val="330F63"/>
                </a:solidFill>
              </a:rPr>
              <a:t>Adapting to others improves levels of engagement, buy-in and understanding</a:t>
            </a:r>
          </a:p>
          <a:p>
            <a:pPr marL="673200" lvl="1">
              <a:lnSpc>
                <a:spcPct val="120000"/>
              </a:lnSpc>
            </a:pPr>
            <a:r>
              <a:rPr lang="en-GB" sz="1800" dirty="0"/>
              <a:t>Applies at any / all levels of seniority and between seniority levels</a:t>
            </a:r>
          </a:p>
          <a:p>
            <a:pPr marL="673200" lvl="1">
              <a:lnSpc>
                <a:spcPct val="120000"/>
              </a:lnSpc>
            </a:pPr>
            <a:endParaRPr lang="en-GB" sz="1600" dirty="0">
              <a:solidFill>
                <a:srgbClr val="330F63"/>
              </a:solidFill>
            </a:endParaRPr>
          </a:p>
          <a:p>
            <a:pPr marL="673200" lvl="1">
              <a:lnSpc>
                <a:spcPct val="120000"/>
              </a:lnSpc>
            </a:pPr>
            <a:endParaRPr lang="en-GB" sz="1600" dirty="0">
              <a:solidFill>
                <a:srgbClr val="330F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06517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">
            <a:extLst>
              <a:ext uri="{FF2B5EF4-FFF2-40B4-BE49-F238E27FC236}">
                <a16:creationId xmlns:a16="http://schemas.microsoft.com/office/drawing/2014/main" id="{DB849B7A-C761-4225-974B-765FEBE40CE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" y="764382"/>
            <a:ext cx="7770336" cy="4772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16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0"/>
          <p:cNvSpPr>
            <a:spLocks noGrp="1" noChangeArrowheads="1"/>
          </p:cNvSpPr>
          <p:nvPr>
            <p:ph type="title"/>
          </p:nvPr>
        </p:nvSpPr>
        <p:spPr>
          <a:xfrm>
            <a:off x="2666976" y="401318"/>
            <a:ext cx="6711424" cy="623870"/>
          </a:xfrm>
        </p:spPr>
        <p:txBody>
          <a:bodyPr vert="horz" lIns="96762" tIns="48381" rIns="96762" bIns="48381" rtlCol="0" anchor="ctr">
            <a:noAutofit/>
          </a:bodyPr>
          <a:lstStyle/>
          <a:p>
            <a:pPr algn="ctr" defTabSz="967618"/>
            <a:r>
              <a:rPr lang="en-GB" altLang="en-US" sz="4000" dirty="0">
                <a:solidFill>
                  <a:srgbClr val="002060"/>
                </a:solidFill>
              </a:rPr>
              <a:t>For more information</a:t>
            </a:r>
            <a:endParaRPr lang="en-US" altLang="en-US" sz="4000" dirty="0">
              <a:solidFill>
                <a:srgbClr val="00206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BEE178-5C3D-4F01-8890-2E11B9A83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35638"/>
            <a:ext cx="11016727" cy="2831916"/>
          </a:xfrm>
        </p:spPr>
        <p:txBody>
          <a:bodyPr bIns="46800">
            <a:normAutofit/>
          </a:bodyPr>
          <a:lstStyle/>
          <a:p>
            <a:pPr marL="216000">
              <a:lnSpc>
                <a:spcPct val="120000"/>
              </a:lnSpc>
            </a:pPr>
            <a:r>
              <a:rPr lang="en-US" sz="1800" dirty="0"/>
              <a:t>The foundational program with The Colour Works is called Personal Impact</a:t>
            </a:r>
          </a:p>
          <a:p>
            <a:pPr marL="216000">
              <a:lnSpc>
                <a:spcPct val="120000"/>
              </a:lnSpc>
            </a:pPr>
            <a:r>
              <a:rPr lang="en-US" sz="1800" dirty="0">
                <a:solidFill>
                  <a:srgbClr val="330F63"/>
                </a:solidFill>
              </a:rPr>
              <a:t>Tailorable but typically ranges from 2-4 hours and conducted in groups of 8-20</a:t>
            </a:r>
          </a:p>
          <a:p>
            <a:pPr marL="216000">
              <a:lnSpc>
                <a:spcPct val="120000"/>
              </a:lnSpc>
            </a:pPr>
            <a:r>
              <a:rPr lang="en-US" sz="1800" dirty="0">
                <a:solidFill>
                  <a:srgbClr val="330F63"/>
                </a:solidFill>
              </a:rPr>
              <a:t>Supplementary workshops include Leadership and </a:t>
            </a:r>
            <a:r>
              <a:rPr lang="en-US" sz="1800" dirty="0"/>
              <a:t>Cultural workshops</a:t>
            </a:r>
          </a:p>
          <a:p>
            <a:pPr marL="216000">
              <a:lnSpc>
                <a:spcPct val="120000"/>
              </a:lnSpc>
            </a:pPr>
            <a:r>
              <a:rPr lang="en-US" sz="1800" dirty="0">
                <a:solidFill>
                  <a:srgbClr val="330F63"/>
                </a:solidFill>
              </a:rPr>
              <a:t>Coaching and Feedback,  Emerging and Established </a:t>
            </a:r>
            <a:r>
              <a:rPr lang="en-US" sz="1800" dirty="0"/>
              <a:t>Leaders,  Outstanding Leaders and 360</a:t>
            </a:r>
          </a:p>
          <a:p>
            <a:pPr marL="216000">
              <a:lnSpc>
                <a:spcPct val="120000"/>
              </a:lnSpc>
            </a:pPr>
            <a:r>
              <a:rPr lang="en-US" sz="1800" dirty="0">
                <a:solidFill>
                  <a:srgbClr val="330F63"/>
                </a:solidFill>
              </a:rPr>
              <a:t>Creating a Vibrant Workplace Culture</a:t>
            </a:r>
          </a:p>
          <a:p>
            <a:pPr marL="673200" lvl="1">
              <a:lnSpc>
                <a:spcPct val="12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33761494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27AC7-3E6F-4657-8DEA-6D11C361F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4875" y="228600"/>
            <a:ext cx="10506075" cy="2387600"/>
          </a:xfrm>
        </p:spPr>
        <p:txBody>
          <a:bodyPr>
            <a:normAutofit/>
          </a:bodyPr>
          <a:lstStyle/>
          <a:p>
            <a:r>
              <a:rPr lang="en-US" sz="5400" dirty="0"/>
              <a:t>Leadership’s True Colours</a:t>
            </a:r>
            <a:br>
              <a:rPr lang="en-US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F0B53B-3715-483B-AC75-78A5BC33A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549" y="2314144"/>
            <a:ext cx="10315576" cy="2846388"/>
          </a:xfrm>
        </p:spPr>
        <p:txBody>
          <a:bodyPr>
            <a:noAutofit/>
          </a:bodyPr>
          <a:lstStyle/>
          <a:p>
            <a:r>
              <a:rPr lang="en-GB" altLang="en-US" sz="1800" dirty="0">
                <a:solidFill>
                  <a:srgbClr val="002060"/>
                </a:solidFill>
                <a:cs typeface="Arial" panose="020B0604020202020204" pitchFamily="34" charset="0"/>
              </a:rPr>
              <a:t>How a simple but powerful colour model of human behaviour, can improve team and individual performance…</a:t>
            </a:r>
            <a:br>
              <a:rPr lang="en-GB" altLang="en-US" sz="1800" dirty="0">
                <a:solidFill>
                  <a:srgbClr val="002060"/>
                </a:solidFill>
                <a:cs typeface="Arial" panose="020B0604020202020204" pitchFamily="34" charset="0"/>
              </a:rPr>
            </a:br>
            <a:br>
              <a:rPr lang="en-GB" altLang="en-US" sz="1800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GB" alt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and</a:t>
            </a:r>
            <a:r>
              <a:rPr lang="en-GB" altLang="en-US" sz="1800" dirty="0">
                <a:solidFill>
                  <a:srgbClr val="002060"/>
                </a:solidFill>
                <a:cs typeface="Arial" panose="020B0604020202020204" pitchFamily="34" charset="0"/>
              </a:rPr>
              <a:t> shape and develop Leadership practices in your organisation</a:t>
            </a:r>
            <a:br>
              <a:rPr lang="en-GB" altLang="en-US" sz="1800" dirty="0">
                <a:solidFill>
                  <a:srgbClr val="002060"/>
                </a:solidFill>
                <a:cs typeface="Arial" panose="020B0604020202020204" pitchFamily="34" charset="0"/>
              </a:rPr>
            </a:br>
            <a:br>
              <a:rPr lang="en-GB" altLang="en-US" sz="1800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GB" alt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and</a:t>
            </a:r>
            <a:r>
              <a:rPr lang="en-GB" altLang="en-US" sz="1800" dirty="0">
                <a:solidFill>
                  <a:srgbClr val="002060"/>
                </a:solidFill>
                <a:cs typeface="Arial" panose="020B0604020202020204" pitchFamily="34" charset="0"/>
              </a:rPr>
              <a:t> improve Talent Retention…</a:t>
            </a:r>
            <a:b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73998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C8D67-442E-43C3-93BB-D41460A7C1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77950"/>
            <a:ext cx="105156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FFBB00"/>
                </a:solidFill>
              </a:rPr>
              <a:t>Thank you.</a:t>
            </a:r>
            <a:endParaRPr lang="en-GB" sz="8000" dirty="0">
              <a:solidFill>
                <a:srgbClr val="FFBB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15E470-F6C0-475E-ABB8-A5A108D1F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765550"/>
            <a:ext cx="10515600" cy="1655762"/>
          </a:xfrm>
        </p:spPr>
        <p:txBody>
          <a:bodyPr/>
          <a:lstStyle/>
          <a:p>
            <a:r>
              <a:rPr lang="en-GB" dirty="0"/>
              <a:t>For more information contact</a:t>
            </a:r>
          </a:p>
          <a:p>
            <a:r>
              <a:rPr lang="en-GB" dirty="0"/>
              <a:t>graham@thecolourworks.com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7B605-3A99-42E7-AEBD-DCF37AF89EA4}"/>
              </a:ext>
            </a:extLst>
          </p:cNvPr>
          <p:cNvGrpSpPr/>
          <p:nvPr/>
        </p:nvGrpSpPr>
        <p:grpSpPr>
          <a:xfrm>
            <a:off x="7654923" y="2074861"/>
            <a:ext cx="3917950" cy="2978150"/>
            <a:chOff x="7575550" y="1895476"/>
            <a:chExt cx="3917950" cy="29781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DBE7D7-BC74-4877-8465-83D675518A55}"/>
                </a:ext>
              </a:extLst>
            </p:cNvPr>
            <p:cNvSpPr/>
            <p:nvPr/>
          </p:nvSpPr>
          <p:spPr>
            <a:xfrm>
              <a:off x="7575550" y="1895476"/>
              <a:ext cx="3917950" cy="2108200"/>
            </a:xfrm>
            <a:prstGeom prst="rect">
              <a:avLst/>
            </a:prstGeom>
            <a:solidFill>
              <a:srgbClr val="330F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CB512AB8-B1DF-4A32-92B6-270FE2D4F80F}"/>
                </a:ext>
              </a:extLst>
            </p:cNvPr>
            <p:cNvSpPr/>
            <p:nvPr/>
          </p:nvSpPr>
          <p:spPr>
            <a:xfrm rot="10800000">
              <a:off x="9982199" y="3692526"/>
              <a:ext cx="936625" cy="1181100"/>
            </a:xfrm>
            <a:prstGeom prst="rtTriangle">
              <a:avLst/>
            </a:prstGeom>
            <a:solidFill>
              <a:srgbClr val="330F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A20D7F6-EBF2-45B6-B6B4-714347D9DEEB}"/>
              </a:ext>
            </a:extLst>
          </p:cNvPr>
          <p:cNvSpPr txBox="1"/>
          <p:nvPr/>
        </p:nvSpPr>
        <p:spPr>
          <a:xfrm>
            <a:off x="7881939" y="2630150"/>
            <a:ext cx="35813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+mj-lt"/>
              </a:rPr>
              <a:t>See you at the </a:t>
            </a:r>
            <a:r>
              <a:rPr lang="en-US" sz="3000" b="1" dirty="0">
                <a:solidFill>
                  <a:srgbClr val="FFBB00"/>
                </a:solidFill>
                <a:latin typeface="+mj-lt"/>
              </a:rPr>
              <a:t>next conference!</a:t>
            </a:r>
          </a:p>
          <a:p>
            <a:endParaRPr lang="en-GB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4777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">
            <a:extLst>
              <a:ext uri="{FF2B5EF4-FFF2-40B4-BE49-F238E27FC236}">
                <a16:creationId xmlns:a16="http://schemas.microsoft.com/office/drawing/2014/main" id="{F2342C48-4028-4FD7-ABC9-7731D671684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0"/>
          <a:stretch/>
        </p:blipFill>
        <p:spPr bwMode="auto">
          <a:xfrm>
            <a:off x="1087121" y="719136"/>
            <a:ext cx="7049610" cy="54102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6804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704582-AD3A-44D7-A12E-24222620F29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8"/>
          <a:stretch/>
        </p:blipFill>
        <p:spPr bwMode="auto">
          <a:xfrm>
            <a:off x="761682" y="850106"/>
            <a:ext cx="7975123" cy="4914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5604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27AC7-3E6F-4657-8DEA-6D11C361F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4875" y="228600"/>
            <a:ext cx="10506075" cy="2387600"/>
          </a:xfrm>
        </p:spPr>
        <p:txBody>
          <a:bodyPr>
            <a:normAutofit/>
          </a:bodyPr>
          <a:lstStyle/>
          <a:p>
            <a:r>
              <a:rPr lang="en-US" sz="5400" dirty="0"/>
              <a:t>Leadership’s True Colours</a:t>
            </a:r>
            <a:br>
              <a:rPr lang="en-US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F0B53B-3715-483B-AC75-78A5BC33A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549" y="2314144"/>
            <a:ext cx="10315576" cy="2846388"/>
          </a:xfrm>
        </p:spPr>
        <p:txBody>
          <a:bodyPr>
            <a:noAutofit/>
          </a:bodyPr>
          <a:lstStyle/>
          <a:p>
            <a:r>
              <a:rPr lang="en-GB" altLang="en-US" sz="1800" dirty="0">
                <a:solidFill>
                  <a:srgbClr val="002060"/>
                </a:solidFill>
                <a:cs typeface="Arial" panose="020B0604020202020204" pitchFamily="34" charset="0"/>
              </a:rPr>
              <a:t>How a simple but powerful colour model of human behaviour, can improve team and individual performance…</a:t>
            </a:r>
            <a:br>
              <a:rPr lang="en-GB" altLang="en-US" sz="1800" dirty="0">
                <a:solidFill>
                  <a:srgbClr val="002060"/>
                </a:solidFill>
                <a:cs typeface="Arial" panose="020B0604020202020204" pitchFamily="34" charset="0"/>
              </a:rPr>
            </a:br>
            <a:br>
              <a:rPr lang="en-GB" altLang="en-US" sz="1800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GB" alt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and</a:t>
            </a:r>
            <a:r>
              <a:rPr lang="en-GB" altLang="en-US" sz="1800" dirty="0">
                <a:solidFill>
                  <a:srgbClr val="002060"/>
                </a:solidFill>
                <a:cs typeface="Arial" panose="020B0604020202020204" pitchFamily="34" charset="0"/>
              </a:rPr>
              <a:t> shape and develop Leadership practices in your organisation</a:t>
            </a:r>
            <a:br>
              <a:rPr lang="en-GB" altLang="en-US" sz="1800" dirty="0">
                <a:solidFill>
                  <a:srgbClr val="002060"/>
                </a:solidFill>
                <a:cs typeface="Arial" panose="020B0604020202020204" pitchFamily="34" charset="0"/>
              </a:rPr>
            </a:br>
            <a:br>
              <a:rPr lang="en-GB" altLang="en-US" sz="1800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GB" alt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and</a:t>
            </a:r>
            <a:r>
              <a:rPr lang="en-GB" altLang="en-US" sz="1800" dirty="0">
                <a:solidFill>
                  <a:srgbClr val="002060"/>
                </a:solidFill>
                <a:cs typeface="Arial" panose="020B0604020202020204" pitchFamily="34" charset="0"/>
              </a:rPr>
              <a:t> improve Talent Retention…</a:t>
            </a:r>
            <a:b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55409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1DEB4-9DEB-46C3-BE64-FBF8A91CA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63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How do </a:t>
            </a:r>
            <a:r>
              <a:rPr lang="en-US" sz="4000" u="sng" dirty="0"/>
              <a:t>we</a:t>
            </a:r>
            <a:r>
              <a:rPr lang="en-US" sz="4000" dirty="0"/>
              <a:t> see Leadership?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FF441-87DD-49D3-9EE4-A53ED581F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5793"/>
            <a:ext cx="10515600" cy="4351338"/>
          </a:xfrm>
        </p:spPr>
        <p:txBody>
          <a:bodyPr bIns="46800"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002060"/>
                </a:solidFill>
              </a:rPr>
              <a:t>Using your controller, select what you see as the key attributes of leadership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7BDC6-F35D-48BC-B98F-A05672515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4588" y="3345628"/>
            <a:ext cx="1982775" cy="1193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7C9922-43EF-4DC8-B896-A0ECEB58D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521441"/>
            <a:ext cx="6633845" cy="30578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17A8E1-EA87-4425-BAD2-CF50C3471FB8}"/>
              </a:ext>
            </a:extLst>
          </p:cNvPr>
          <p:cNvSpPr txBox="1"/>
          <p:nvPr/>
        </p:nvSpPr>
        <p:spPr>
          <a:xfrm>
            <a:off x="760636" y="5863760"/>
            <a:ext cx="67889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Key Attributes: </a:t>
            </a:r>
            <a:r>
              <a:rPr lang="en-GB" sz="1050" u="sng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Calibri" panose="020F0502020204030204" pitchFamily="34" charset="0"/>
                <a:hlinkClick r:id="rId5"/>
              </a:rPr>
              <a:t>https://io-eur.cvent.com/polling/v1/api/polls/sp-w6kg8h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533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27AC7-3E6F-4657-8DEA-6D11C361F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661" y="1032756"/>
            <a:ext cx="9137828" cy="1902355"/>
          </a:xfrm>
        </p:spPr>
        <p:txBody>
          <a:bodyPr>
            <a:noAutofit/>
          </a:bodyPr>
          <a:lstStyle/>
          <a:p>
            <a:r>
              <a:rPr lang="en-US" sz="4000" dirty="0"/>
              <a:t>So, what can be done to support Leadership in your business?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742422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4" name="Group 15363">
            <a:extLst>
              <a:ext uri="{FF2B5EF4-FFF2-40B4-BE49-F238E27FC236}">
                <a16:creationId xmlns:a16="http://schemas.microsoft.com/office/drawing/2014/main" id="{B897BFE2-89EC-463D-A8B5-45CA7D1D163F}"/>
              </a:ext>
            </a:extLst>
          </p:cNvPr>
          <p:cNvGrpSpPr/>
          <p:nvPr/>
        </p:nvGrpSpPr>
        <p:grpSpPr>
          <a:xfrm>
            <a:off x="654575" y="883084"/>
            <a:ext cx="5503064" cy="2017119"/>
            <a:chOff x="683568" y="548680"/>
            <a:chExt cx="5184576" cy="2017119"/>
          </a:xfrm>
        </p:grpSpPr>
        <p:sp>
          <p:nvSpPr>
            <p:cNvPr id="15362" name="Text Box 2"/>
            <p:cNvSpPr txBox="1">
              <a:spLocks noChangeArrowheads="1"/>
            </p:cNvSpPr>
            <p:nvPr/>
          </p:nvSpPr>
          <p:spPr bwMode="auto">
            <a:xfrm>
              <a:off x="683568" y="749927"/>
              <a:ext cx="5184576" cy="1815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5" rIns="91431" bIns="45715">
              <a:spAutoFit/>
            </a:bodyPr>
            <a:lstStyle>
              <a:lvl1pPr defTabSz="863600" eaLnBrk="0" hangingPunct="0">
                <a:defRPr sz="1700"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defTabSz="863600" eaLnBrk="0" hangingPunct="0">
                <a:defRPr sz="1700"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defTabSz="863600" eaLnBrk="0" hangingPunct="0">
                <a:defRPr sz="1700"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defTabSz="863600" eaLnBrk="0" hangingPunct="0">
                <a:defRPr sz="1700"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defTabSz="863600" eaLnBrk="0" hangingPunct="0">
                <a:defRPr sz="1700"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endParaRPr lang="en-GB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GB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Brought to life over 20 years ago by Co-Founders (and father and son) Andi and Andy Lothian, we help people understand themselves better as individuals and leaders. Over 6 million people worldwide have colour profiles.</a:t>
              </a:r>
              <a:endParaRPr lang="en-US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168E5C0C-6594-46B9-9455-C13BEF887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849" y="548680"/>
              <a:ext cx="3857625" cy="942975"/>
            </a:xfrm>
            <a:prstGeom prst="rect">
              <a:avLst/>
            </a:prstGeom>
          </p:spPr>
        </p:pic>
      </p:grpSp>
      <p:grpSp>
        <p:nvGrpSpPr>
          <p:cNvPr id="15363" name="Group 15362">
            <a:extLst>
              <a:ext uri="{FF2B5EF4-FFF2-40B4-BE49-F238E27FC236}">
                <a16:creationId xmlns:a16="http://schemas.microsoft.com/office/drawing/2014/main" id="{63D46846-E194-453D-834D-AF7868716684}"/>
              </a:ext>
            </a:extLst>
          </p:cNvPr>
          <p:cNvGrpSpPr/>
          <p:nvPr/>
        </p:nvGrpSpPr>
        <p:grpSpPr>
          <a:xfrm>
            <a:off x="627450" y="3480898"/>
            <a:ext cx="5184576" cy="2266461"/>
            <a:chOff x="683568" y="3356992"/>
            <a:chExt cx="5184576" cy="2266461"/>
          </a:xfrm>
        </p:grpSpPr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6AB72515-EA6A-4220-8095-6B46F5E040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568" y="3438250"/>
              <a:ext cx="5184576" cy="2185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5" rIns="91431" bIns="45715">
              <a:spAutoFit/>
            </a:bodyPr>
            <a:lstStyle>
              <a:lvl1pPr defTabSz="863600" eaLnBrk="0" hangingPunct="0">
                <a:defRPr sz="1700"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1pPr>
              <a:lvl2pPr marL="742950" indent="-285750" defTabSz="863600" eaLnBrk="0" hangingPunct="0">
                <a:defRPr sz="1700"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2pPr>
              <a:lvl3pPr marL="1143000" indent="-228600" defTabSz="863600" eaLnBrk="0" hangingPunct="0">
                <a:defRPr sz="1700"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3pPr>
              <a:lvl4pPr marL="1600200" indent="-228600" defTabSz="863600" eaLnBrk="0" hangingPunct="0">
                <a:defRPr sz="1700"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4pPr>
              <a:lvl5pPr marL="2057400" indent="-228600" defTabSz="863600" eaLnBrk="0" hangingPunct="0">
                <a:defRPr sz="1700"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5pPr>
              <a:lvl6pPr marL="25146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6pPr>
              <a:lvl7pPr marL="29718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7pPr>
              <a:lvl8pPr marL="34290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8pPr>
              <a:lvl9pPr marL="3886200" indent="-228600" defTabSz="863600" eaLnBrk="0" fontAlgn="base" hangingPunct="0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Arial" charset="0"/>
                  <a:cs typeface="Times New Roman" pitchFamily="18" charset="0"/>
                </a:defRPr>
              </a:lvl9pPr>
            </a:lstStyle>
            <a:p>
              <a:endParaRPr lang="en-GB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GB" sz="1600" dirty="0">
                <a:solidFill>
                  <a:srgbClr val="7D7D7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The largest independent Insights distributor in the UK and with our own global presence, we've helped people across a variety of sectors to build, grow and empower their teams.</a:t>
              </a:r>
              <a:endParaRPr lang="en-US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06BAE10-D51B-4A95-ABA9-4B959A0DC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093" y="3356992"/>
              <a:ext cx="2238747" cy="101212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2F7BD5-B22A-4578-956E-AFD7568991C4}"/>
              </a:ext>
            </a:extLst>
          </p:cNvPr>
          <p:cNvGrpSpPr/>
          <p:nvPr/>
        </p:nvGrpSpPr>
        <p:grpSpPr>
          <a:xfrm>
            <a:off x="5774769" y="3356076"/>
            <a:ext cx="5820154" cy="2904100"/>
            <a:chOff x="5774769" y="3356076"/>
            <a:chExt cx="5820154" cy="29041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5A1801D-A534-435C-904D-A95BDA8BDC9A}"/>
                </a:ext>
              </a:extLst>
            </p:cNvPr>
            <p:cNvGrpSpPr/>
            <p:nvPr/>
          </p:nvGrpSpPr>
          <p:grpSpPr>
            <a:xfrm>
              <a:off x="5774769" y="3356076"/>
              <a:ext cx="4771288" cy="1711335"/>
              <a:chOff x="6625754" y="3490757"/>
              <a:chExt cx="4771288" cy="171133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A11719A-81C5-400A-A9B3-5572DB768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98752" y="3490757"/>
                <a:ext cx="1994592" cy="432562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97E2CBC-8940-4C89-89BE-45A72E2173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25754" y="3564767"/>
                <a:ext cx="847619" cy="571429"/>
              </a:xfrm>
              <a:prstGeom prst="rect">
                <a:avLst/>
              </a:prstGeom>
            </p:spPr>
          </p:pic>
          <p:pic>
            <p:nvPicPr>
              <p:cNvPr id="25" name="Picture 24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E1F5840E-351D-4998-8A34-87316B6289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93344" y="3944991"/>
                <a:ext cx="1503698" cy="842071"/>
              </a:xfrm>
              <a:prstGeom prst="rect">
                <a:avLst/>
              </a:prstGeom>
            </p:spPr>
          </p:pic>
          <p:pic>
            <p:nvPicPr>
              <p:cNvPr id="27" name="Picture 26" descr="A picture containing logo&#10;&#10;Description automatically generated">
                <a:extLst>
                  <a:ext uri="{FF2B5EF4-FFF2-40B4-BE49-F238E27FC236}">
                    <a16:creationId xmlns:a16="http://schemas.microsoft.com/office/drawing/2014/main" id="{E1ABE94F-66CA-4C25-81B9-FD98050FAF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4316" y="4418562"/>
                <a:ext cx="783530" cy="783530"/>
              </a:xfrm>
              <a:prstGeom prst="rect">
                <a:avLst/>
              </a:prstGeom>
            </p:spPr>
          </p:pic>
          <p:pic>
            <p:nvPicPr>
              <p:cNvPr id="15361" name="Picture 15360">
                <a:extLst>
                  <a:ext uri="{FF2B5EF4-FFF2-40B4-BE49-F238E27FC236}">
                    <a16:creationId xmlns:a16="http://schemas.microsoft.com/office/drawing/2014/main" id="{70C84680-7FBC-45BA-A665-950CE615E1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87775" y="4171924"/>
                <a:ext cx="1616547" cy="783530"/>
              </a:xfrm>
              <a:prstGeom prst="rect">
                <a:avLst/>
              </a:prstGeom>
            </p:spPr>
          </p:pic>
        </p:grpSp>
        <p:pic>
          <p:nvPicPr>
            <p:cNvPr id="20" name="Picture 14" descr="Image result for hmrc logo">
              <a:extLst>
                <a:ext uri="{FF2B5EF4-FFF2-40B4-BE49-F238E27FC236}">
                  <a16:creationId xmlns:a16="http://schemas.microsoft.com/office/drawing/2014/main" id="{13FB9774-4EB1-499B-B429-4668F75A7E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69" b="13857"/>
            <a:stretch/>
          </p:blipFill>
          <p:spPr bwMode="auto">
            <a:xfrm>
              <a:off x="6287696" y="5388518"/>
              <a:ext cx="1278329" cy="871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181D9C-751E-4D24-9D7A-768D9E37F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66073" y="4796377"/>
              <a:ext cx="2228850" cy="50482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70B1DDF-02CA-44B7-B6CF-58E29CE23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62" t="40812" r="21717" b="34713"/>
            <a:stretch/>
          </p:blipFill>
          <p:spPr>
            <a:xfrm>
              <a:off x="7172031" y="5085539"/>
              <a:ext cx="1622949" cy="431325"/>
            </a:xfrm>
            <a:prstGeom prst="rect">
              <a:avLst/>
            </a:prstGeom>
          </p:spPr>
        </p:pic>
        <p:pic>
          <p:nvPicPr>
            <p:cNvPr id="2050" name="Picture 2" descr="Google logo - Wikipedia">
              <a:extLst>
                <a:ext uri="{FF2B5EF4-FFF2-40B4-BE49-F238E27FC236}">
                  <a16:creationId xmlns:a16="http://schemas.microsoft.com/office/drawing/2014/main" id="{A4D30FF7-F7E2-4786-AB8F-84230FB82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2422" y="3446331"/>
              <a:ext cx="1219089" cy="410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9B87ADA-3F64-41B1-A50C-48ECB528CAB8}"/>
              </a:ext>
            </a:extLst>
          </p:cNvPr>
          <p:cNvGrpSpPr/>
          <p:nvPr/>
        </p:nvGrpSpPr>
        <p:grpSpPr>
          <a:xfrm>
            <a:off x="5436375" y="404942"/>
            <a:ext cx="6629711" cy="2545840"/>
            <a:chOff x="5436375" y="404942"/>
            <a:chExt cx="6629711" cy="254584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7DDDC2F-2E9D-4B9B-8030-D601026FF5D3}"/>
                </a:ext>
              </a:extLst>
            </p:cNvPr>
            <p:cNvGrpSpPr/>
            <p:nvPr/>
          </p:nvGrpSpPr>
          <p:grpSpPr>
            <a:xfrm>
              <a:off x="6018113" y="1198218"/>
              <a:ext cx="4527944" cy="1752564"/>
              <a:chOff x="6625754" y="953733"/>
              <a:chExt cx="4527944" cy="175256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41E8685-74C9-4BB5-803B-5F6FE919BE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25754" y="1118645"/>
                <a:ext cx="1290476" cy="35714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A947CD5-0F34-4160-95EE-5F9D33D56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281490" y="1312313"/>
                <a:ext cx="1872208" cy="502655"/>
              </a:xfrm>
              <a:prstGeom prst="rect">
                <a:avLst/>
              </a:prstGeom>
            </p:spPr>
          </p:pic>
          <p:pic>
            <p:nvPicPr>
              <p:cNvPr id="15" name="Picture 14" descr="Text, logo&#10;&#10;Description automatically generated">
                <a:extLst>
                  <a:ext uri="{FF2B5EF4-FFF2-40B4-BE49-F238E27FC236}">
                    <a16:creationId xmlns:a16="http://schemas.microsoft.com/office/drawing/2014/main" id="{376E7202-44AF-4375-8320-37ADED64E9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6316" y="1607040"/>
                <a:ext cx="1904762" cy="609524"/>
              </a:xfrm>
              <a:prstGeom prst="rect">
                <a:avLst/>
              </a:prstGeom>
            </p:spPr>
          </p:pic>
          <p:pic>
            <p:nvPicPr>
              <p:cNvPr id="17" name="Picture 16" descr="Logo&#10;&#10;Description automatically generated">
                <a:extLst>
                  <a:ext uri="{FF2B5EF4-FFF2-40B4-BE49-F238E27FC236}">
                    <a16:creationId xmlns:a16="http://schemas.microsoft.com/office/drawing/2014/main" id="{EA692A8F-6F9A-4D98-B749-53CF3181C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6230" y="2096773"/>
                <a:ext cx="2304026" cy="60952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058497C-866D-4D2C-8A02-527642F6BC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242301" y="953733"/>
                <a:ext cx="1009240" cy="415091"/>
              </a:xfrm>
              <a:prstGeom prst="rect">
                <a:avLst/>
              </a:prstGeom>
            </p:spPr>
          </p:pic>
        </p:grpSp>
        <p:pic>
          <p:nvPicPr>
            <p:cNvPr id="2052" name="Picture 4" descr="The Football Association - Wikipedia">
              <a:extLst>
                <a:ext uri="{FF2B5EF4-FFF2-40B4-BE49-F238E27FC236}">
                  <a16:creationId xmlns:a16="http://schemas.microsoft.com/office/drawing/2014/main" id="{65A50EB6-F5F3-43A8-AE9A-F86C392922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7644" y="1826059"/>
              <a:ext cx="747160" cy="1069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8381DBA5-C207-454C-B03D-2B0284A29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454" y="773155"/>
              <a:ext cx="1255779" cy="687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8185FAB-7BBA-4915-AF14-46FA2C829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436375" y="783101"/>
              <a:ext cx="1428750" cy="40005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4D5F4A-7C48-42D1-9248-1C44DC1D1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456361" y="1012349"/>
              <a:ext cx="1609725" cy="44767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3D2394A-1DDF-4E4A-AC5D-81F8ED25A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172031" y="484941"/>
              <a:ext cx="1633976" cy="43924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169F4A4-3C48-4903-902A-E48216598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203233" y="404942"/>
              <a:ext cx="1569095" cy="463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175013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1DEB4-9DEB-46C3-BE64-FBF8A91CA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11" y="11174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The Four Humours</a:t>
            </a:r>
            <a:endParaRPr lang="en-GB" sz="4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00D145-45E3-4E87-B6F7-70CD69365A87}"/>
              </a:ext>
            </a:extLst>
          </p:cNvPr>
          <p:cNvGrpSpPr/>
          <p:nvPr/>
        </p:nvGrpSpPr>
        <p:grpSpPr>
          <a:xfrm>
            <a:off x="2821324" y="1312786"/>
            <a:ext cx="4513326" cy="4480784"/>
            <a:chOff x="2412111" y="1499690"/>
            <a:chExt cx="4513326" cy="4480784"/>
          </a:xfrm>
        </p:grpSpPr>
        <p:sp>
          <p:nvSpPr>
            <p:cNvPr id="9" name="Arc 3">
              <a:extLst>
                <a:ext uri="{FF2B5EF4-FFF2-40B4-BE49-F238E27FC236}">
                  <a16:creationId xmlns:a16="http://schemas.microsoft.com/office/drawing/2014/main" id="{D3E6E4BD-F81B-4BE4-9380-2FF1406C8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8774" y="1499690"/>
              <a:ext cx="2256663" cy="22403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DA2E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Arc 4">
              <a:extLst>
                <a:ext uri="{FF2B5EF4-FFF2-40B4-BE49-F238E27FC236}">
                  <a16:creationId xmlns:a16="http://schemas.microsoft.com/office/drawing/2014/main" id="{9CFD3B8B-0649-4248-8E0A-EB034A45F38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412111" y="1499690"/>
              <a:ext cx="2256663" cy="22403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2A76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Arc 5">
              <a:extLst>
                <a:ext uri="{FF2B5EF4-FFF2-40B4-BE49-F238E27FC236}">
                  <a16:creationId xmlns:a16="http://schemas.microsoft.com/office/drawing/2014/main" id="{FAA4C7E5-2C15-4191-AEA2-205F21CD939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668774" y="3740082"/>
              <a:ext cx="2256663" cy="22403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3D2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Arc 6">
              <a:extLst>
                <a:ext uri="{FF2B5EF4-FFF2-40B4-BE49-F238E27FC236}">
                  <a16:creationId xmlns:a16="http://schemas.microsoft.com/office/drawing/2014/main" id="{C62D42C8-EF6B-4AD5-A22A-9BD8E70B2C36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412111" y="3740082"/>
              <a:ext cx="2256663" cy="22403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81B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027CC21-DFB1-466F-A35D-5F6B18E0F22D}"/>
                </a:ext>
              </a:extLst>
            </p:cNvPr>
            <p:cNvSpPr/>
            <p:nvPr/>
          </p:nvSpPr>
          <p:spPr>
            <a:xfrm>
              <a:off x="2857488" y="1856584"/>
              <a:ext cx="3600000" cy="376121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3" descr="C:\Users\Ian\Pictures\Hippocrates.jpg">
              <a:extLst>
                <a:ext uri="{FF2B5EF4-FFF2-40B4-BE49-F238E27FC236}">
                  <a16:creationId xmlns:a16="http://schemas.microsoft.com/office/drawing/2014/main" id="{7C2CBE3E-904C-4AC1-81F3-1F4C369DEE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2763475" y="1826009"/>
              <a:ext cx="3916107" cy="388918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5" name="Text Box 13">
            <a:extLst>
              <a:ext uri="{FF2B5EF4-FFF2-40B4-BE49-F238E27FC236}">
                <a16:creationId xmlns:a16="http://schemas.microsoft.com/office/drawing/2014/main" id="{FE260EA9-370C-4EAE-8F84-8B67FC579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302" y="1312786"/>
            <a:ext cx="2362200" cy="172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3" tIns="45685" rIns="91373" bIns="45685">
            <a:spAutoFit/>
          </a:bodyPr>
          <a:lstStyle>
            <a:lvl1pPr defTabSz="863600" eaLnBrk="0" hangingPunct="0"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863600" eaLnBrk="0" hangingPunct="0"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863600" eaLnBrk="0" hangingPunct="0"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863600" eaLnBrk="0" hangingPunct="0"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863600" eaLnBrk="0" hangingPunct="0"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r>
              <a:rPr lang="en-GB" altLang="en-US" sz="2600" b="1" dirty="0">
                <a:solidFill>
                  <a:srgbClr val="B71A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Choleric</a:t>
            </a:r>
          </a:p>
          <a:p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appear as </a:t>
            </a:r>
            <a:b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leaders</a:t>
            </a:r>
          </a:p>
          <a:p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tough-minded</a:t>
            </a:r>
          </a:p>
          <a:p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impatient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6AF2B6F5-A684-4FCC-93EC-E0DB94435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302" y="3707797"/>
            <a:ext cx="1805750" cy="172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3" tIns="45685" rIns="91373" bIns="45685">
            <a:spAutoFit/>
          </a:bodyPr>
          <a:lstStyle>
            <a:lvl1pPr defTabSz="863600" eaLnBrk="0" hangingPunct="0"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863600" eaLnBrk="0" hangingPunct="0"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863600" eaLnBrk="0" hangingPunct="0"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863600" eaLnBrk="0" hangingPunct="0"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863600" eaLnBrk="0" hangingPunct="0"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r>
              <a:rPr lang="en-GB" altLang="en-US" sz="2600" b="1" dirty="0">
                <a:solidFill>
                  <a:srgbClr val="FEC4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Sanguine</a:t>
            </a:r>
          </a:p>
          <a:p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outgoing</a:t>
            </a:r>
          </a:p>
          <a:p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optimistic</a:t>
            </a:r>
          </a:p>
          <a:p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fun-loving</a:t>
            </a:r>
          </a:p>
          <a:p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sociable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2497E06B-881D-4157-9EB5-BC0B2226E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8499" y="3704278"/>
            <a:ext cx="2971801" cy="16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3" tIns="45685" rIns="91373" bIns="45685">
            <a:spAutoFit/>
          </a:bodyPr>
          <a:lstStyle>
            <a:lvl1pPr defTabSz="863600" eaLnBrk="0" hangingPunct="0"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863600" eaLnBrk="0" hangingPunct="0"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863600" eaLnBrk="0" hangingPunct="0"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863600" eaLnBrk="0" hangingPunct="0"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863600" eaLnBrk="0" hangingPunct="0"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r"/>
            <a:r>
              <a:rPr lang="en-GB" altLang="en-US" sz="2400" b="1" dirty="0">
                <a:solidFill>
                  <a:srgbClr val="6F9C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Phlegmatic</a:t>
            </a:r>
          </a:p>
          <a:p>
            <a:pPr algn="r"/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 from</a:t>
            </a:r>
          </a:p>
          <a:p>
            <a:pPr algn="r"/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sidelines </a:t>
            </a:r>
          </a:p>
          <a:p>
            <a:pPr algn="r"/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tolerant</a:t>
            </a:r>
          </a:p>
          <a:p>
            <a:pPr algn="r"/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 in with others</a:t>
            </a: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73E3220E-31DC-4A26-B04A-ED9D2E1EF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2256" y="1375045"/>
            <a:ext cx="2714644" cy="172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3" tIns="45685" rIns="91373" bIns="45685">
            <a:spAutoFit/>
          </a:bodyPr>
          <a:lstStyle>
            <a:lvl1pPr defTabSz="863600" eaLnBrk="0" hangingPunct="0"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defTabSz="863600" eaLnBrk="0" hangingPunct="0"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defTabSz="863600" eaLnBrk="0" hangingPunct="0"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defTabSz="863600" eaLnBrk="0" hangingPunct="0"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defTabSz="863600" eaLnBrk="0" hangingPunct="0"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r"/>
            <a:r>
              <a:rPr lang="en-GB" altLang="en-US" sz="2600" b="1" dirty="0">
                <a:solidFill>
                  <a:srgbClr val="095B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Melancholic</a:t>
            </a:r>
          </a:p>
          <a:p>
            <a:pPr algn="r"/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conscientious</a:t>
            </a:r>
          </a:p>
          <a:p>
            <a:pPr algn="r"/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orderly </a:t>
            </a:r>
          </a:p>
          <a:p>
            <a:pPr algn="r"/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pessimistic</a:t>
            </a:r>
          </a:p>
          <a:p>
            <a:pPr algn="r"/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mood changes </a:t>
            </a:r>
          </a:p>
        </p:txBody>
      </p:sp>
    </p:spTree>
    <p:extLst>
      <p:ext uri="{BB962C8B-B14F-4D97-AF65-F5344CB8AC3E}">
        <p14:creationId xmlns:p14="http://schemas.microsoft.com/office/powerpoint/2010/main" val="423632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ference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739</Words>
  <Application>Microsoft Office PowerPoint</Application>
  <PresentationFormat>Widescreen</PresentationFormat>
  <Paragraphs>141</Paragraphs>
  <Slides>22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Segoe UI Semibold</vt:lpstr>
      <vt:lpstr>Open Sans</vt:lpstr>
      <vt:lpstr>Montserrat</vt:lpstr>
      <vt:lpstr>Lato</vt:lpstr>
      <vt:lpstr>Wingdings 2</vt:lpstr>
      <vt:lpstr>Arial</vt:lpstr>
      <vt:lpstr>Constantia</vt:lpstr>
      <vt:lpstr>Calibri</vt:lpstr>
      <vt:lpstr>Book Antiqua</vt:lpstr>
      <vt:lpstr>Office Theme</vt:lpstr>
      <vt:lpstr>Leadership’s True Colours</vt:lpstr>
      <vt:lpstr>PowerPoint Presentation</vt:lpstr>
      <vt:lpstr>PowerPoint Presentation</vt:lpstr>
      <vt:lpstr>PowerPoint Presentation</vt:lpstr>
      <vt:lpstr>Leadership’s True Colours </vt:lpstr>
      <vt:lpstr>How do we see Leadership?</vt:lpstr>
      <vt:lpstr>So, what can be done to support Leadership in your business?</vt:lpstr>
      <vt:lpstr>PowerPoint Presentation</vt:lpstr>
      <vt:lpstr>The Four Humours</vt:lpstr>
      <vt:lpstr>The Four Insights Colour Energies</vt:lpstr>
      <vt:lpstr>The Insights Colour Energies</vt:lpstr>
      <vt:lpstr>The Colour Energies Exercise – Where do you fit?</vt:lpstr>
      <vt:lpstr>Psychological Preferences</vt:lpstr>
      <vt:lpstr>Introversion and Extraversion How do you react to stimuli?</vt:lpstr>
      <vt:lpstr>Thinking and Feeling How do you make decisions?</vt:lpstr>
      <vt:lpstr>Insights Discovery</vt:lpstr>
      <vt:lpstr>How can you use this to make you more successful?</vt:lpstr>
      <vt:lpstr>How can you use this to make you more successful?</vt:lpstr>
      <vt:lpstr>How can you use this to make you more successful?</vt:lpstr>
      <vt:lpstr>For more information</vt:lpstr>
      <vt:lpstr>Leadership’s True Colours 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your session</dc:title>
  <dc:creator>Jonathan Ramos</dc:creator>
  <cp:lastModifiedBy>Graham Cook</cp:lastModifiedBy>
  <cp:revision>107</cp:revision>
  <dcterms:created xsi:type="dcterms:W3CDTF">2018-10-16T12:40:28Z</dcterms:created>
  <dcterms:modified xsi:type="dcterms:W3CDTF">2022-01-21T19:15:47Z</dcterms:modified>
</cp:coreProperties>
</file>